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33.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5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6"/>
  </p:notesMasterIdLst>
  <p:sldIdLst>
    <p:sldId id="442" r:id="rId2"/>
    <p:sldId id="701" r:id="rId3"/>
    <p:sldId id="282" r:id="rId4"/>
    <p:sldId id="818" r:id="rId5"/>
    <p:sldId id="895" r:id="rId6"/>
    <p:sldId id="746" r:id="rId7"/>
    <p:sldId id="747" r:id="rId8"/>
    <p:sldId id="896" r:id="rId9"/>
    <p:sldId id="822" r:id="rId10"/>
    <p:sldId id="897" r:id="rId11"/>
    <p:sldId id="823" r:id="rId12"/>
    <p:sldId id="898" r:id="rId13"/>
    <p:sldId id="824" r:id="rId14"/>
    <p:sldId id="749" r:id="rId15"/>
    <p:sldId id="908" r:id="rId16"/>
    <p:sldId id="887" r:id="rId17"/>
    <p:sldId id="899" r:id="rId18"/>
    <p:sldId id="900" r:id="rId19"/>
    <p:sldId id="750" r:id="rId20"/>
    <p:sldId id="825" r:id="rId21"/>
    <p:sldId id="826" r:id="rId22"/>
    <p:sldId id="909" r:id="rId23"/>
    <p:sldId id="827" r:id="rId24"/>
    <p:sldId id="828" r:id="rId25"/>
    <p:sldId id="829" r:id="rId26"/>
    <p:sldId id="830" r:id="rId27"/>
    <p:sldId id="831" r:id="rId28"/>
    <p:sldId id="832" r:id="rId29"/>
    <p:sldId id="833" r:id="rId30"/>
    <p:sldId id="834" r:id="rId31"/>
    <p:sldId id="835" r:id="rId32"/>
    <p:sldId id="836" r:id="rId33"/>
    <p:sldId id="837" r:id="rId34"/>
    <p:sldId id="838" r:id="rId35"/>
    <p:sldId id="821" r:id="rId36"/>
    <p:sldId id="770" r:id="rId37"/>
    <p:sldId id="840" r:id="rId38"/>
    <p:sldId id="841" r:id="rId39"/>
    <p:sldId id="842" r:id="rId40"/>
    <p:sldId id="843" r:id="rId41"/>
    <p:sldId id="844" r:id="rId42"/>
    <p:sldId id="845" r:id="rId43"/>
    <p:sldId id="905" r:id="rId44"/>
    <p:sldId id="906" r:id="rId45"/>
    <p:sldId id="907" r:id="rId46"/>
    <p:sldId id="889" r:id="rId47"/>
    <p:sldId id="903" r:id="rId48"/>
    <p:sldId id="904" r:id="rId49"/>
    <p:sldId id="861" r:id="rId50"/>
    <p:sldId id="862" r:id="rId51"/>
    <p:sldId id="863" r:id="rId52"/>
    <p:sldId id="864" r:id="rId53"/>
    <p:sldId id="865" r:id="rId54"/>
    <p:sldId id="866" r:id="rId55"/>
    <p:sldId id="867" r:id="rId56"/>
    <p:sldId id="868" r:id="rId57"/>
    <p:sldId id="869" r:id="rId58"/>
    <p:sldId id="870" r:id="rId59"/>
    <p:sldId id="888" r:id="rId60"/>
    <p:sldId id="901" r:id="rId61"/>
    <p:sldId id="902" r:id="rId62"/>
    <p:sldId id="848" r:id="rId63"/>
    <p:sldId id="849" r:id="rId64"/>
    <p:sldId id="850" r:id="rId65"/>
    <p:sldId id="851" r:id="rId66"/>
    <p:sldId id="852" r:id="rId67"/>
    <p:sldId id="853" r:id="rId68"/>
    <p:sldId id="854" r:id="rId69"/>
    <p:sldId id="855" r:id="rId70"/>
    <p:sldId id="856" r:id="rId71"/>
    <p:sldId id="857" r:id="rId72"/>
    <p:sldId id="858" r:id="rId73"/>
    <p:sldId id="859" r:id="rId74"/>
    <p:sldId id="860" r:id="rId75"/>
    <p:sldId id="890" r:id="rId76"/>
    <p:sldId id="753" r:id="rId77"/>
    <p:sldId id="871" r:id="rId78"/>
    <p:sldId id="872" r:id="rId79"/>
    <p:sldId id="873" r:id="rId80"/>
    <p:sldId id="874" r:id="rId81"/>
    <p:sldId id="875" r:id="rId82"/>
    <p:sldId id="876" r:id="rId83"/>
    <p:sldId id="877" r:id="rId84"/>
    <p:sldId id="878" r:id="rId85"/>
    <p:sldId id="879" r:id="rId86"/>
    <p:sldId id="880" r:id="rId87"/>
    <p:sldId id="881" r:id="rId88"/>
    <p:sldId id="882" r:id="rId89"/>
    <p:sldId id="883" r:id="rId90"/>
    <p:sldId id="884" r:id="rId91"/>
    <p:sldId id="885" r:id="rId92"/>
    <p:sldId id="886" r:id="rId93"/>
    <p:sldId id="811" r:id="rId94"/>
    <p:sldId id="331" r:id="rId95"/>
  </p:sldIdLst>
  <p:sldSz cx="9144000" cy="5143500" type="screen16x9"/>
  <p:notesSz cx="6858000" cy="9144000"/>
  <p:embeddedFontLst>
    <p:embeddedFont>
      <p:font typeface="Microsoft YaHei Light" panose="020B0502040204020203" pitchFamily="34" charset="-122"/>
      <p:regular r:id="rId97"/>
    </p:embeddedFont>
    <p:embeddedFont>
      <p:font typeface="Calibri" panose="020F0502020204030204" pitchFamily="34" charset="0"/>
      <p:regular r:id="rId98"/>
      <p:bold r:id="rId99"/>
      <p:italic r:id="rId100"/>
      <p:boldItalic r:id="rId101"/>
    </p:embeddedFont>
    <p:embeddedFont>
      <p:font typeface="Cambria Math" panose="02040503050406030204" pitchFamily="18" charset="0"/>
      <p:regular r:id="rId102"/>
    </p:embeddedFont>
    <p:embeddedFont>
      <p:font typeface="Microsoft YaHei" panose="020B0503020204020204" pitchFamily="34" charset="-122"/>
      <p:regular r:id="rId103"/>
      <p:bold r:id="rId104"/>
    </p:embeddedFont>
    <p:embeddedFont>
      <p:font typeface="Microsoft YaHei" panose="020B0503020204020204" pitchFamily="34" charset="-122"/>
      <p:regular r:id="rId103"/>
      <p:bold r:id="rId104"/>
    </p:embeddedFont>
    <p:embeddedFont>
      <p:font typeface="Montserrat" pitchFamily="2" charset="77"/>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FE8"/>
    <a:srgbClr val="E8505B"/>
    <a:srgbClr val="263238"/>
    <a:srgbClr val="EAD7D2"/>
    <a:srgbClr val="C4D39C"/>
    <a:srgbClr val="FFFFFF"/>
    <a:srgbClr val="D1EBB6"/>
    <a:srgbClr val="92D050"/>
    <a:srgbClr val="4AD48C"/>
    <a:srgbClr val="74AA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067FF3-12BC-4B0B-AF46-2D36F3CC5418}">
  <a:tblStyle styleId="{EA067FF3-12BC-4B0B-AF46-2D36F3CC54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9"/>
    <p:restoredTop sz="93806" autoAdjust="0"/>
  </p:normalViewPr>
  <p:slideViewPr>
    <p:cSldViewPr snapToGrid="0" snapToObjects="1">
      <p:cViewPr>
        <p:scale>
          <a:sx n="129" d="100"/>
          <a:sy n="129" d="100"/>
        </p:scale>
        <p:origin x="296" y="7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icrosoft YaHei" panose="020B0503020204020204" pitchFamily="34" charset="-122"/>
        <a:ea typeface="Microsoft YaHei" panose="020B0503020204020204" pitchFamily="34" charset="-12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solidFill>
                  <a:srgbClr val="191919"/>
                </a:solidFill>
                <a:effectLst/>
              </a:rPr>
              <a:t>近年来，检索增强的范式有效地提升了大语言模型生成内容的准确性和可信性，其核心组成可以分为信息检索模块和大语言模型生成模块。在信息检索模块的视角，检索模型的领域可泛化性和通用性，有助于在大模型应用的各个领域精选出对生成有效的信息；在大语言模型模块的视角，对外部信息使用的鲁棒性和效率，有助于避免检索噪声信息对生成结果的影响；在模块间交互的视角，信息检索模块与大语言模型模块交互配合的机制设计，也是成败的关键；最后，在检索增强生成信息回路的视角，新生成的内容将对信息检索造成潜在影响。</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088390" rtl="0" eaLnBrk="1" fontAlgn="auto" latinLnBrk="0" hangingPunct="1">
              <a:lnSpc>
                <a:spcPct val="100000"/>
              </a:lnSpc>
              <a:spcBef>
                <a:spcPts val="0"/>
              </a:spcBef>
              <a:spcAft>
                <a:spcPts val="0"/>
              </a:spcAft>
              <a:buClrTx/>
              <a:buSzTx/>
              <a:buFontTx/>
              <a:buNone/>
              <a:tabLst/>
              <a:defRPr/>
            </a:pPr>
            <a:fld id="{D1C7C86B-3BDA-8840-B45E-37D11BC453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8839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606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28939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72801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1413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0309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5431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275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294300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1907755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1305184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314717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ltLang="zh-CN" dirty="0"/>
          </a:p>
        </p:txBody>
      </p:sp>
    </p:spTree>
    <p:extLst>
      <p:ext uri="{BB962C8B-B14F-4D97-AF65-F5344CB8AC3E}">
        <p14:creationId xmlns:p14="http://schemas.microsoft.com/office/powerpoint/2010/main" val="2647772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297273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159643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kumimoji="1" lang="zh-CN" altLang="en-US" dirty="0"/>
          </a:p>
        </p:txBody>
      </p:sp>
    </p:spTree>
    <p:extLst>
      <p:ext uri="{BB962C8B-B14F-4D97-AF65-F5344CB8AC3E}">
        <p14:creationId xmlns:p14="http://schemas.microsoft.com/office/powerpoint/2010/main" val="68041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2583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5767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13257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sym typeface="+mn-ea"/>
            </a:endParaRPr>
          </a:p>
        </p:txBody>
      </p:sp>
    </p:spTree>
    <p:extLst>
      <p:ext uri="{BB962C8B-B14F-4D97-AF65-F5344CB8AC3E}">
        <p14:creationId xmlns:p14="http://schemas.microsoft.com/office/powerpoint/2010/main" val="61742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sym typeface="+mn-ea"/>
            </a:endParaRPr>
          </a:p>
        </p:txBody>
      </p:sp>
    </p:spTree>
    <p:extLst>
      <p:ext uri="{BB962C8B-B14F-4D97-AF65-F5344CB8AC3E}">
        <p14:creationId xmlns:p14="http://schemas.microsoft.com/office/powerpoint/2010/main" val="145133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sym typeface="+mn-ea"/>
            </a:endParaRPr>
          </a:p>
        </p:txBody>
      </p:sp>
    </p:spTree>
    <p:extLst>
      <p:ext uri="{BB962C8B-B14F-4D97-AF65-F5344CB8AC3E}">
        <p14:creationId xmlns:p14="http://schemas.microsoft.com/office/powerpoint/2010/main" val="4029461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216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ltLang="zh-CN" dirty="0"/>
          </a:p>
        </p:txBody>
      </p:sp>
    </p:spTree>
    <p:extLst>
      <p:ext uri="{BB962C8B-B14F-4D97-AF65-F5344CB8AC3E}">
        <p14:creationId xmlns:p14="http://schemas.microsoft.com/office/powerpoint/2010/main" val="449961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19772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1489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6116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400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744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6c8aeeb471_0_37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6c8aeeb471_0_37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235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561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1472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606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919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81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68898" y="104818"/>
            <a:ext cx="5760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b="1" baseline="0">
                <a:latin typeface="Microsoft YaHei" panose="020B0503020204020204" pitchFamily="34" charset="-122"/>
                <a:ea typeface="Microsoft YaHei" panose="020B0503020204020204" pitchFamily="34" charset="-122"/>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32" name="Google Shape;32;p6"/>
          <p:cNvCxnSpPr/>
          <p:nvPr/>
        </p:nvCxnSpPr>
        <p:spPr>
          <a:xfrm>
            <a:off x="-122675" y="933243"/>
            <a:ext cx="4211100" cy="0"/>
          </a:xfrm>
          <a:prstGeom prst="straightConnector1">
            <a:avLst/>
          </a:prstGeom>
          <a:noFill/>
          <a:ln w="9525" cap="flat" cmpd="sng">
            <a:solidFill>
              <a:schemeClr val="accent2"/>
            </a:solidFill>
            <a:prstDash val="solid"/>
            <a:round/>
            <a:headEnd type="none" w="med" len="med"/>
            <a:tailEnd type="none" w="med" len="med"/>
          </a:ln>
        </p:spPr>
      </p:cxnSp>
      <p:sp>
        <p:nvSpPr>
          <p:cNvPr id="2" name="矩形 6">
            <a:extLst>
              <a:ext uri="{FF2B5EF4-FFF2-40B4-BE49-F238E27FC236}">
                <a16:creationId xmlns:a16="http://schemas.microsoft.com/office/drawing/2014/main" id="{CF6A6D17-88C5-DC5B-70A1-8418754D274B}"/>
              </a:ext>
            </a:extLst>
          </p:cNvPr>
          <p:cNvSpPr/>
          <p:nvPr userDrawn="1"/>
        </p:nvSpPr>
        <p:spPr>
          <a:xfrm>
            <a:off x="451983" y="1429"/>
            <a:ext cx="814907" cy="54000"/>
          </a:xfrm>
          <a:prstGeom prst="rect">
            <a:avLst/>
          </a:prstGeom>
          <a:solidFill>
            <a:srgbClr val="00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i="0" dirty="0">
              <a:solidFill>
                <a:schemeClr val="bg1"/>
              </a:solidFill>
              <a:latin typeface="Microsoft YaHei" panose="020B0503020204020204" pitchFamily="34" charset="-122"/>
              <a:ea typeface="Microsoft YaHei Light" panose="020B0502040204020203"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68900" y="1488264"/>
            <a:ext cx="6912000" cy="2784235"/>
          </a:xfrm>
          <a:prstGeom prst="rect">
            <a:avLst/>
          </a:prstGeom>
        </p:spPr>
        <p:txBody>
          <a:bodyPr spcFirstLastPara="1" wrap="square" lIns="91425" tIns="91425" rIns="91425" bIns="91425" anchor="t" anchorCtr="0">
            <a:noAutofit/>
          </a:bodyPr>
          <a:lstStyle>
            <a:lvl1pPr marL="230400" lvl="0" indent="-230400" rtl="0">
              <a:lnSpc>
                <a:spcPct val="90000"/>
              </a:lnSpc>
              <a:spcBef>
                <a:spcPts val="1000"/>
              </a:spcBef>
              <a:spcAft>
                <a:spcPts val="0"/>
              </a:spcAft>
              <a:buSzPts val="1250"/>
              <a:buChar char="●"/>
              <a:defRPr sz="1600" b="0" i="0" baseline="0">
                <a:latin typeface="Microsoft YaHei" panose="020B0503020204020204" pitchFamily="34" charset="-122"/>
                <a:ea typeface="Microsoft YaHei" panose="020B0503020204020204" pitchFamily="34" charset="-122"/>
              </a:defRPr>
            </a:lvl1pPr>
            <a:lvl2pPr marL="684000" lvl="1" indent="-230400" rtl="0">
              <a:lnSpc>
                <a:spcPct val="90000"/>
              </a:lnSpc>
              <a:spcBef>
                <a:spcPts val="500"/>
              </a:spcBef>
              <a:spcAft>
                <a:spcPts val="0"/>
              </a:spcAft>
              <a:buSzPts val="1250"/>
              <a:buChar char="○"/>
              <a:defRPr sz="1400" b="0" i="0" baseline="0">
                <a:latin typeface="Microsoft YaHei" panose="020B0503020204020204" pitchFamily="34" charset="-122"/>
                <a:ea typeface="Microsoft YaHei" panose="020B0503020204020204" pitchFamily="34" charset="-122"/>
              </a:defRPr>
            </a:lvl2pPr>
            <a:lvl3pPr marL="1144800" lvl="2" indent="-230400" rtl="0">
              <a:lnSpc>
                <a:spcPct val="90000"/>
              </a:lnSpc>
              <a:spcBef>
                <a:spcPts val="500"/>
              </a:spcBef>
              <a:spcAft>
                <a:spcPts val="0"/>
              </a:spcAft>
              <a:buSzPts val="1250"/>
              <a:buChar char="■"/>
              <a:defRPr sz="1200" b="0" i="0" baseline="0">
                <a:latin typeface="Microsoft YaHei" panose="020B0503020204020204" pitchFamily="34" charset="-122"/>
                <a:ea typeface="Microsoft YaHei" panose="020B0503020204020204" pitchFamily="34" charset="-122"/>
              </a:defRPr>
            </a:lvl3pPr>
            <a:lvl4pPr marL="1598400" lvl="3" indent="-230400" rtl="0">
              <a:lnSpc>
                <a:spcPct val="90000"/>
              </a:lnSpc>
              <a:spcBef>
                <a:spcPts val="500"/>
              </a:spcBef>
              <a:spcAft>
                <a:spcPts val="0"/>
              </a:spcAft>
              <a:buSzPts val="1250"/>
              <a:buFont typeface="Arial" panose="020B0604020202020204" pitchFamily="34" charset="0"/>
              <a:buChar char="•"/>
              <a:defRPr sz="1000" b="0" i="0" baseline="0">
                <a:latin typeface="Microsoft YaHei" panose="020B0503020204020204" pitchFamily="34" charset="-122"/>
                <a:ea typeface="Microsoft YaHei" panose="020B0503020204020204" pitchFamily="34" charset="-122"/>
              </a:defRPr>
            </a:lvl4pPr>
            <a:lvl5pPr marL="2059200" lvl="4" indent="-230400" rtl="0">
              <a:lnSpc>
                <a:spcPct val="90000"/>
              </a:lnSpc>
              <a:spcBef>
                <a:spcPts val="500"/>
              </a:spcBef>
              <a:spcAft>
                <a:spcPts val="0"/>
              </a:spcAft>
              <a:buSzPts val="1250"/>
              <a:buFont typeface="Wingdings" pitchFamily="2" charset="2"/>
              <a:buChar char="§"/>
              <a:defRPr sz="1000" b="0" i="0" baseline="0">
                <a:latin typeface="Microsoft YaHei" panose="020B0503020204020204" pitchFamily="34" charset="-122"/>
                <a:ea typeface="Microsoft YaHei" panose="020B0503020204020204" pitchFamily="34" charset="-122"/>
              </a:defRPr>
            </a:lvl5pPr>
            <a:lvl6pPr marL="2743200" lvl="5" indent="-307975" rtl="0">
              <a:lnSpc>
                <a:spcPct val="100000"/>
              </a:lnSpc>
              <a:spcBef>
                <a:spcPts val="1600"/>
              </a:spcBef>
              <a:spcAft>
                <a:spcPts val="0"/>
              </a:spcAft>
              <a:buSzPts val="1250"/>
              <a:buChar char="■"/>
              <a:defRPr sz="1250"/>
            </a:lvl6pPr>
            <a:lvl7pPr marL="3200400" lvl="6" indent="-307975" rtl="0">
              <a:lnSpc>
                <a:spcPct val="100000"/>
              </a:lnSpc>
              <a:spcBef>
                <a:spcPts val="1600"/>
              </a:spcBef>
              <a:spcAft>
                <a:spcPts val="0"/>
              </a:spcAft>
              <a:buSzPts val="1250"/>
              <a:buChar char="●"/>
              <a:defRPr sz="1250"/>
            </a:lvl7pPr>
            <a:lvl8pPr marL="3657600" lvl="7" indent="-307975" rtl="0">
              <a:lnSpc>
                <a:spcPct val="100000"/>
              </a:lnSpc>
              <a:spcBef>
                <a:spcPts val="1600"/>
              </a:spcBef>
              <a:spcAft>
                <a:spcPts val="0"/>
              </a:spcAft>
              <a:buSzPts val="1250"/>
              <a:buChar char="○"/>
              <a:defRPr sz="1250"/>
            </a:lvl8pPr>
            <a:lvl9pPr marL="4114800" lvl="8" indent="-307975" rtl="0">
              <a:lnSpc>
                <a:spcPct val="100000"/>
              </a:lnSpc>
              <a:spcBef>
                <a:spcPts val="1600"/>
              </a:spcBef>
              <a:spcAft>
                <a:spcPts val="1600"/>
              </a:spcAft>
              <a:buSzPts val="1250"/>
              <a:buChar char="■"/>
              <a:defRPr sz="1250"/>
            </a:lvl9pPr>
          </a:lstStyle>
          <a:p>
            <a:r>
              <a:rPr lang="en-US" altLang="zh-CN" dirty="0"/>
              <a:t>Click to edit Master text styles</a:t>
            </a:r>
          </a:p>
          <a:p>
            <a:pPr lvl="1"/>
            <a:r>
              <a:rPr lang="en-US" altLang="zh-CN" dirty="0"/>
              <a:t>Second</a:t>
            </a:r>
            <a:r>
              <a:rPr lang="zh-CN" altLang="en-US" dirty="0"/>
              <a:t> </a:t>
            </a:r>
            <a:r>
              <a:rPr lang="en-US" altLang="zh-CN" dirty="0"/>
              <a:t>level</a:t>
            </a:r>
          </a:p>
          <a:p>
            <a:pPr lvl="2"/>
            <a:r>
              <a:rPr lang="en-US" altLang="zh-CN" dirty="0"/>
              <a:t>Third</a:t>
            </a:r>
            <a:r>
              <a:rPr lang="zh-CN" altLang="en-US" dirty="0"/>
              <a:t> </a:t>
            </a:r>
            <a:r>
              <a:rPr lang="en-US" altLang="zh-CN" dirty="0"/>
              <a:t>level</a:t>
            </a:r>
          </a:p>
          <a:p>
            <a:pPr lvl="3"/>
            <a:r>
              <a:rPr lang="en-US" dirty="0"/>
              <a:t>Fourth level</a:t>
            </a:r>
          </a:p>
          <a:p>
            <a:pPr lvl="4"/>
            <a:r>
              <a:rPr lang="en-US" altLang="zh-CN" dirty="0"/>
              <a:t>Fifth</a:t>
            </a:r>
            <a:r>
              <a:rPr lang="zh-CN" altLang="en-US" dirty="0"/>
              <a:t> </a:t>
            </a:r>
            <a:r>
              <a:rPr lang="en-US" altLang="zh-CN" dirty="0"/>
              <a:t>level</a:t>
            </a:r>
            <a:endParaRPr lang="en-US" dirty="0"/>
          </a:p>
        </p:txBody>
      </p:sp>
      <p:sp>
        <p:nvSpPr>
          <p:cNvPr id="21" name="Google Shape;21;p4"/>
          <p:cNvSpPr txBox="1">
            <a:spLocks noGrp="1"/>
          </p:cNvSpPr>
          <p:nvPr>
            <p:ph type="title"/>
          </p:nvPr>
        </p:nvSpPr>
        <p:spPr>
          <a:xfrm>
            <a:off x="768900" y="104820"/>
            <a:ext cx="5760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b="1" baseline="0">
                <a:latin typeface="Microsoft YaHei" panose="020B0503020204020204" pitchFamily="34" charset="-122"/>
                <a:ea typeface="Microsoft YaHei" panose="020B0503020204020204" pitchFamily="34" charset="-122"/>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22" name="Google Shape;22;p4"/>
          <p:cNvCxnSpPr/>
          <p:nvPr/>
        </p:nvCxnSpPr>
        <p:spPr>
          <a:xfrm>
            <a:off x="-122675" y="933245"/>
            <a:ext cx="4211100" cy="0"/>
          </a:xfrm>
          <a:prstGeom prst="straightConnector1">
            <a:avLst/>
          </a:prstGeom>
          <a:noFill/>
          <a:ln w="9525" cap="flat" cmpd="sng">
            <a:solidFill>
              <a:schemeClr val="accent2"/>
            </a:solidFill>
            <a:prstDash val="solid"/>
            <a:round/>
            <a:headEnd type="none" w="med" len="med"/>
            <a:tailEnd type="none" w="med" len="med"/>
          </a:ln>
        </p:spPr>
      </p:cxnSp>
      <p:sp>
        <p:nvSpPr>
          <p:cNvPr id="2" name="矩形 6">
            <a:extLst>
              <a:ext uri="{FF2B5EF4-FFF2-40B4-BE49-F238E27FC236}">
                <a16:creationId xmlns:a16="http://schemas.microsoft.com/office/drawing/2014/main" id="{E56D47D5-F40E-33BA-9073-A56F01AB0643}"/>
              </a:ext>
            </a:extLst>
          </p:cNvPr>
          <p:cNvSpPr/>
          <p:nvPr userDrawn="1"/>
        </p:nvSpPr>
        <p:spPr>
          <a:xfrm>
            <a:off x="451983" y="1429"/>
            <a:ext cx="814907" cy="54000"/>
          </a:xfrm>
          <a:prstGeom prst="rect">
            <a:avLst/>
          </a:prstGeom>
          <a:solidFill>
            <a:srgbClr val="00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i="0" dirty="0">
              <a:solidFill>
                <a:schemeClr val="bg1"/>
              </a:solidFill>
              <a:latin typeface="Microsoft YaHei" panose="020B0503020204020204" pitchFamily="34" charset="-122"/>
              <a:ea typeface="Microsoft YaHei Light" panose="020B0502040204020203" pitchFamily="34" charset="-122"/>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2" userDrawn="1">
  <p:cSld name="Title and text">
    <p:spTree>
      <p:nvGrpSpPr>
        <p:cNvPr id="1" name="Shape 103"/>
        <p:cNvGrpSpPr/>
        <p:nvPr/>
      </p:nvGrpSpPr>
      <p:grpSpPr>
        <a:xfrm>
          <a:off x="0" y="0"/>
          <a:ext cx="0" cy="0"/>
          <a:chOff x="0" y="0"/>
          <a:chExt cx="0" cy="0"/>
        </a:xfrm>
      </p:grpSpPr>
      <p:sp>
        <p:nvSpPr>
          <p:cNvPr id="104" name="Google Shape;104;p19"/>
          <p:cNvSpPr txBox="1">
            <a:spLocks noGrp="1"/>
          </p:cNvSpPr>
          <p:nvPr>
            <p:ph type="subTitle" idx="1"/>
          </p:nvPr>
        </p:nvSpPr>
        <p:spPr>
          <a:xfrm>
            <a:off x="768898" y="1300861"/>
            <a:ext cx="3236658" cy="483288"/>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b="0" i="0" baseline="0">
                <a:solidFill>
                  <a:schemeClr val="accent2"/>
                </a:solidFill>
                <a:latin typeface="Microsoft YaHei" panose="020B0503020204020204" pitchFamily="34" charset="-122"/>
                <a:ea typeface="Microsoft YaHei" panose="020B0503020204020204" pitchFamily="34" charset="-122"/>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lang="en-US" altLang="zh-CN" dirty="0"/>
          </a:p>
        </p:txBody>
      </p:sp>
      <p:sp>
        <p:nvSpPr>
          <p:cNvPr id="106" name="Google Shape;106;p19"/>
          <p:cNvSpPr txBox="1">
            <a:spLocks noGrp="1"/>
          </p:cNvSpPr>
          <p:nvPr>
            <p:ph type="title"/>
          </p:nvPr>
        </p:nvSpPr>
        <p:spPr>
          <a:xfrm>
            <a:off x="768900" y="95192"/>
            <a:ext cx="5760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b="1" baseline="0">
                <a:latin typeface="Microsoft YaHei" panose="020B0503020204020204" pitchFamily="34" charset="-122"/>
                <a:ea typeface="Microsoft YaHei" panose="020B0503020204020204" pitchFamily="34" charset="-122"/>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107" name="Google Shape;107;p19"/>
          <p:cNvCxnSpPr/>
          <p:nvPr/>
        </p:nvCxnSpPr>
        <p:spPr>
          <a:xfrm>
            <a:off x="-122675" y="923617"/>
            <a:ext cx="4211100" cy="0"/>
          </a:xfrm>
          <a:prstGeom prst="straightConnector1">
            <a:avLst/>
          </a:prstGeom>
          <a:noFill/>
          <a:ln w="9525" cap="flat" cmpd="sng">
            <a:solidFill>
              <a:schemeClr val="accent2"/>
            </a:solidFill>
            <a:prstDash val="solid"/>
            <a:round/>
            <a:headEnd type="none" w="med" len="med"/>
            <a:tailEnd type="none" w="med" len="med"/>
          </a:ln>
        </p:spPr>
      </p:cxnSp>
      <p:sp>
        <p:nvSpPr>
          <p:cNvPr id="9" name="Google Shape;20;p4">
            <a:extLst>
              <a:ext uri="{FF2B5EF4-FFF2-40B4-BE49-F238E27FC236}">
                <a16:creationId xmlns:a16="http://schemas.microsoft.com/office/drawing/2014/main" id="{41B1FAC1-952A-C14B-A3CC-A4F2E15DEC85}"/>
              </a:ext>
            </a:extLst>
          </p:cNvPr>
          <p:cNvSpPr txBox="1">
            <a:spLocks noGrp="1"/>
          </p:cNvSpPr>
          <p:nvPr>
            <p:ph type="body" idx="11"/>
          </p:nvPr>
        </p:nvSpPr>
        <p:spPr>
          <a:xfrm>
            <a:off x="768898" y="1853385"/>
            <a:ext cx="6912000" cy="2886910"/>
          </a:xfrm>
          <a:prstGeom prst="rect">
            <a:avLst/>
          </a:prstGeom>
        </p:spPr>
        <p:txBody>
          <a:bodyPr spcFirstLastPara="1" wrap="square" lIns="91425" tIns="91425" rIns="91425" bIns="91425" anchor="t" anchorCtr="0">
            <a:noAutofit/>
          </a:bodyPr>
          <a:lstStyle>
            <a:lvl1pPr marL="230400" lvl="0" indent="-230400" rtl="0">
              <a:lnSpc>
                <a:spcPct val="90000"/>
              </a:lnSpc>
              <a:spcBef>
                <a:spcPts val="1000"/>
              </a:spcBef>
              <a:spcAft>
                <a:spcPts val="0"/>
              </a:spcAft>
              <a:buSzPts val="1250"/>
              <a:buChar char="●"/>
              <a:defRPr sz="1600" b="0" i="0" baseline="0">
                <a:latin typeface="Microsoft YaHei" panose="020B0503020204020204" pitchFamily="34" charset="-122"/>
                <a:ea typeface="Microsoft YaHei" panose="020B0503020204020204" pitchFamily="34" charset="-122"/>
              </a:defRPr>
            </a:lvl1pPr>
            <a:lvl2pPr marL="684000" lvl="1" indent="-230400" rtl="0">
              <a:lnSpc>
                <a:spcPct val="90000"/>
              </a:lnSpc>
              <a:spcBef>
                <a:spcPts val="500"/>
              </a:spcBef>
              <a:spcAft>
                <a:spcPts val="0"/>
              </a:spcAft>
              <a:buSzPts val="1250"/>
              <a:buChar char="○"/>
              <a:defRPr sz="1400" b="0" i="0" baseline="0">
                <a:latin typeface="Microsoft YaHei" panose="020B0503020204020204" pitchFamily="34" charset="-122"/>
                <a:ea typeface="Microsoft YaHei" panose="020B0503020204020204" pitchFamily="34" charset="-122"/>
              </a:defRPr>
            </a:lvl2pPr>
            <a:lvl3pPr marL="1144800" lvl="2" indent="-230400" rtl="0">
              <a:lnSpc>
                <a:spcPct val="90000"/>
              </a:lnSpc>
              <a:spcBef>
                <a:spcPts val="500"/>
              </a:spcBef>
              <a:spcAft>
                <a:spcPts val="0"/>
              </a:spcAft>
              <a:buSzPts val="1250"/>
              <a:buChar char="■"/>
              <a:defRPr sz="1200" b="0" i="0" baseline="0">
                <a:latin typeface="Microsoft YaHei" panose="020B0503020204020204" pitchFamily="34" charset="-122"/>
                <a:ea typeface="Microsoft YaHei" panose="020B0503020204020204" pitchFamily="34" charset="-122"/>
              </a:defRPr>
            </a:lvl3pPr>
            <a:lvl4pPr marL="1598400" lvl="3" indent="-230400" rtl="0">
              <a:lnSpc>
                <a:spcPct val="90000"/>
              </a:lnSpc>
              <a:spcBef>
                <a:spcPts val="500"/>
              </a:spcBef>
              <a:spcAft>
                <a:spcPts val="0"/>
              </a:spcAft>
              <a:buSzPts val="1250"/>
              <a:buFont typeface="Arial" panose="020B0604020202020204" pitchFamily="34" charset="0"/>
              <a:buChar char="•"/>
              <a:defRPr sz="1000" b="0" i="0" baseline="0">
                <a:latin typeface="Microsoft YaHei" panose="020B0503020204020204" pitchFamily="34" charset="-122"/>
                <a:ea typeface="Microsoft YaHei" panose="020B0503020204020204" pitchFamily="34" charset="-122"/>
              </a:defRPr>
            </a:lvl4pPr>
            <a:lvl5pPr marL="2059200" lvl="4" indent="-230400" rtl="0">
              <a:lnSpc>
                <a:spcPct val="90000"/>
              </a:lnSpc>
              <a:spcBef>
                <a:spcPts val="500"/>
              </a:spcBef>
              <a:spcAft>
                <a:spcPts val="0"/>
              </a:spcAft>
              <a:buSzPts val="1250"/>
              <a:buFont typeface="Wingdings" pitchFamily="2" charset="2"/>
              <a:buChar char="§"/>
              <a:defRPr sz="1000" b="0" i="0" baseline="0">
                <a:latin typeface="Microsoft YaHei" panose="020B0503020204020204" pitchFamily="34" charset="-122"/>
                <a:ea typeface="Microsoft YaHei" panose="020B0503020204020204" pitchFamily="34" charset="-122"/>
              </a:defRPr>
            </a:lvl5pPr>
            <a:lvl6pPr marL="2743200" lvl="5" indent="-307975" rtl="0">
              <a:lnSpc>
                <a:spcPct val="100000"/>
              </a:lnSpc>
              <a:spcBef>
                <a:spcPts val="1600"/>
              </a:spcBef>
              <a:spcAft>
                <a:spcPts val="0"/>
              </a:spcAft>
              <a:buSzPts val="1250"/>
              <a:buChar char="■"/>
              <a:defRPr sz="1250"/>
            </a:lvl6pPr>
            <a:lvl7pPr marL="3200400" lvl="6" indent="-307975" rtl="0">
              <a:lnSpc>
                <a:spcPct val="100000"/>
              </a:lnSpc>
              <a:spcBef>
                <a:spcPts val="1600"/>
              </a:spcBef>
              <a:spcAft>
                <a:spcPts val="0"/>
              </a:spcAft>
              <a:buSzPts val="1250"/>
              <a:buChar char="●"/>
              <a:defRPr sz="1250"/>
            </a:lvl7pPr>
            <a:lvl8pPr marL="3657600" lvl="7" indent="-307975" rtl="0">
              <a:lnSpc>
                <a:spcPct val="100000"/>
              </a:lnSpc>
              <a:spcBef>
                <a:spcPts val="1600"/>
              </a:spcBef>
              <a:spcAft>
                <a:spcPts val="0"/>
              </a:spcAft>
              <a:buSzPts val="1250"/>
              <a:buChar char="○"/>
              <a:defRPr sz="1250"/>
            </a:lvl8pPr>
            <a:lvl9pPr marL="4114800" lvl="8" indent="-307975" rtl="0">
              <a:lnSpc>
                <a:spcPct val="100000"/>
              </a:lnSpc>
              <a:spcBef>
                <a:spcPts val="1600"/>
              </a:spcBef>
              <a:spcAft>
                <a:spcPts val="1600"/>
              </a:spcAft>
              <a:buSzPts val="1250"/>
              <a:buChar char="■"/>
              <a:defRPr sz="1250"/>
            </a:lvl9pPr>
          </a:lstStyle>
          <a:p>
            <a:r>
              <a:rPr lang="en-US" altLang="zh-CN" dirty="0"/>
              <a:t>Click to edit Master text styles</a:t>
            </a:r>
          </a:p>
          <a:p>
            <a:pPr lvl="1"/>
            <a:r>
              <a:rPr lang="en-US" altLang="zh-CN" dirty="0"/>
              <a:t>Second</a:t>
            </a:r>
            <a:r>
              <a:rPr lang="zh-CN" altLang="en-US" dirty="0"/>
              <a:t> </a:t>
            </a:r>
            <a:r>
              <a:rPr lang="en-US" altLang="zh-CN" dirty="0"/>
              <a:t>level</a:t>
            </a:r>
          </a:p>
          <a:p>
            <a:pPr lvl="2"/>
            <a:r>
              <a:rPr lang="en-US" altLang="zh-CN" dirty="0"/>
              <a:t>Third</a:t>
            </a:r>
            <a:r>
              <a:rPr lang="zh-CN" altLang="en-US" dirty="0"/>
              <a:t> </a:t>
            </a:r>
            <a:r>
              <a:rPr lang="en-US" altLang="zh-CN" dirty="0"/>
              <a:t>level</a:t>
            </a:r>
          </a:p>
          <a:p>
            <a:pPr lvl="3"/>
            <a:r>
              <a:rPr lang="en-US" dirty="0"/>
              <a:t>Fourth level</a:t>
            </a:r>
          </a:p>
          <a:p>
            <a:pPr lvl="4"/>
            <a:r>
              <a:rPr lang="en-US" altLang="zh-CN" dirty="0"/>
              <a:t>Fifth</a:t>
            </a:r>
            <a:r>
              <a:rPr lang="zh-CN" altLang="en-US" dirty="0"/>
              <a:t> </a:t>
            </a:r>
            <a:r>
              <a:rPr lang="en-US" altLang="zh-CN" dirty="0"/>
              <a:t>level</a:t>
            </a:r>
            <a:endParaRPr lang="en-US" dirty="0"/>
          </a:p>
        </p:txBody>
      </p:sp>
      <p:sp>
        <p:nvSpPr>
          <p:cNvPr id="2" name="矩形 6">
            <a:extLst>
              <a:ext uri="{FF2B5EF4-FFF2-40B4-BE49-F238E27FC236}">
                <a16:creationId xmlns:a16="http://schemas.microsoft.com/office/drawing/2014/main" id="{41722C3F-AAC6-8771-7E36-21835C16E195}"/>
              </a:ext>
            </a:extLst>
          </p:cNvPr>
          <p:cNvSpPr/>
          <p:nvPr userDrawn="1"/>
        </p:nvSpPr>
        <p:spPr>
          <a:xfrm>
            <a:off x="451983" y="1429"/>
            <a:ext cx="814907" cy="54000"/>
          </a:xfrm>
          <a:prstGeom prst="rect">
            <a:avLst/>
          </a:prstGeom>
          <a:solidFill>
            <a:srgbClr val="00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i="0" dirty="0">
              <a:solidFill>
                <a:schemeClr val="bg1"/>
              </a:solidFill>
              <a:latin typeface="Microsoft YaHei" panose="020B0503020204020204" pitchFamily="34" charset="-122"/>
              <a:ea typeface="Microsoft YaHei Light" panose="020B0502040204020203"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
  <p:cSld name="TITLE_1">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a:off x="2056800" y="100498"/>
            <a:ext cx="4116000" cy="1418701"/>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b="1" baseline="0">
                <a:latin typeface="Microsoft YaHei" panose="020B0503020204020204" pitchFamily="34" charset="-122"/>
                <a:ea typeface="Microsoft YaHei" panose="020B0503020204020204" pitchFamily="34" charset="-122"/>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dirty="0"/>
          </a:p>
        </p:txBody>
      </p:sp>
      <p:sp>
        <p:nvSpPr>
          <p:cNvPr id="136" name="Google Shape;136;p24"/>
          <p:cNvSpPr txBox="1">
            <a:spLocks noGrp="1"/>
          </p:cNvSpPr>
          <p:nvPr>
            <p:ph type="subTitle" idx="1"/>
          </p:nvPr>
        </p:nvSpPr>
        <p:spPr>
          <a:xfrm>
            <a:off x="2293500" y="1676375"/>
            <a:ext cx="3642600" cy="14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i="0" baseline="0">
                <a:latin typeface="Microsoft YaHei" panose="020B0503020204020204" pitchFamily="34" charset="-122"/>
                <a:ea typeface="Microsoft YaHei" panose="020B0503020204020204" pitchFamily="34" charset="-122"/>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 name="矩形 6">
            <a:extLst>
              <a:ext uri="{FF2B5EF4-FFF2-40B4-BE49-F238E27FC236}">
                <a16:creationId xmlns:a16="http://schemas.microsoft.com/office/drawing/2014/main" id="{8E6A1CE8-195A-C8AC-AAA4-A7AC3E1DE0E6}"/>
              </a:ext>
            </a:extLst>
          </p:cNvPr>
          <p:cNvSpPr/>
          <p:nvPr userDrawn="1"/>
        </p:nvSpPr>
        <p:spPr>
          <a:xfrm>
            <a:off x="451983" y="1429"/>
            <a:ext cx="814907" cy="54000"/>
          </a:xfrm>
          <a:prstGeom prst="rect">
            <a:avLst/>
          </a:prstGeom>
          <a:solidFill>
            <a:srgbClr val="00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i="0" dirty="0">
              <a:solidFill>
                <a:schemeClr val="bg1"/>
              </a:solidFill>
              <a:latin typeface="Microsoft YaHei" panose="020B0503020204020204" pitchFamily="34" charset="-122"/>
              <a:ea typeface="Microsoft YaHei Light" panose="020B0502040204020203"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09A75A07-11D7-0332-726E-A6261F0F6BCC}"/>
              </a:ext>
            </a:extLst>
          </p:cNvPr>
          <p:cNvSpPr/>
          <p:nvPr userDrawn="1"/>
        </p:nvSpPr>
        <p:spPr>
          <a:xfrm>
            <a:off x="451983" y="1429"/>
            <a:ext cx="814907" cy="54000"/>
          </a:xfrm>
          <a:prstGeom prst="rect">
            <a:avLst/>
          </a:prstGeom>
          <a:solidFill>
            <a:srgbClr val="00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i="0" dirty="0">
              <a:solidFill>
                <a:schemeClr val="bg1"/>
              </a:solidFill>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174041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4208" y="1049375"/>
            <a:ext cx="7215584"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4000" b="1" baseline="0">
                <a:latin typeface="+mj-lt"/>
                <a:ea typeface="+mj-ea"/>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lang="zh-CN" altLang="en-US" dirty="0"/>
          </a:p>
        </p:txBody>
      </p:sp>
      <p:sp>
        <p:nvSpPr>
          <p:cNvPr id="10" name="Google Shape;10;p2"/>
          <p:cNvSpPr txBox="1">
            <a:spLocks noGrp="1"/>
          </p:cNvSpPr>
          <p:nvPr>
            <p:ph type="subTitle" idx="1"/>
          </p:nvPr>
        </p:nvSpPr>
        <p:spPr>
          <a:xfrm>
            <a:off x="1851880" y="3240712"/>
            <a:ext cx="544024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b="0" i="0" baseline="0">
                <a:latin typeface="Microsoft YaHei" panose="020B0503020204020204" pitchFamily="34" charset="-122"/>
                <a:ea typeface="Microsoft YaHei Light" panose="020B0502040204020203" pitchFamily="34" charset="-12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Tree>
    <p:extLst>
      <p:ext uri="{BB962C8B-B14F-4D97-AF65-F5344CB8AC3E}">
        <p14:creationId xmlns:p14="http://schemas.microsoft.com/office/powerpoint/2010/main" val="1551845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1B21FF63-86A7-C442-BD47-44F189A50682}" type="datetimeFigureOut">
              <a:rPr lang="en-US" smtClean="0"/>
              <a:t>5/24/24</a:t>
            </a:fld>
            <a:endParaRPr lang="en-US" dirty="0"/>
          </a:p>
        </p:txBody>
      </p:sp>
      <p:sp>
        <p:nvSpPr>
          <p:cNvPr id="3" name="页脚占位符 2"/>
          <p:cNvSpPr>
            <a:spLocks noGrp="1"/>
          </p:cNvSpPr>
          <p:nvPr>
            <p:ph type="ftr" sz="quarter" idx="11"/>
          </p:nvPr>
        </p:nvSpPr>
        <p:spPr>
          <a:xfrm>
            <a:off x="3124697" y="4767509"/>
            <a:ext cx="2895508" cy="273858"/>
          </a:xfrm>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1A4CB7D7-F4E8-4B48-A940-142B03E8A1F0}" type="slidenum">
              <a:rPr lang="en-US" smtClean="0"/>
              <a:t>‹#›</a:t>
            </a:fld>
            <a:endParaRPr lang="en-US" dirty="0"/>
          </a:p>
        </p:txBody>
      </p:sp>
      <p:sp>
        <p:nvSpPr>
          <p:cNvPr id="5" name="标题 4"/>
          <p:cNvSpPr>
            <a:spLocks noGrp="1"/>
          </p:cNvSpPr>
          <p:nvPr>
            <p:ph type="ctrTitle" hasCustomPrompt="1"/>
          </p:nvPr>
        </p:nvSpPr>
        <p:spPr>
          <a:xfrm>
            <a:off x="3481388" y="1625918"/>
            <a:ext cx="2181225" cy="739616"/>
          </a:xfrm>
        </p:spPr>
        <p:txBody>
          <a:bodyPr anchor="b">
            <a:noAutofit/>
          </a:bodyPr>
          <a:lstStyle>
            <a:lvl1pPr algn="ctr">
              <a:defRPr sz="4500" b="1" i="0">
                <a:solidFill>
                  <a:schemeClr val="bg1"/>
                </a:solidFill>
                <a:latin typeface="Microsoft YaHei" panose="020B0503020204020204" pitchFamily="34" charset="-122"/>
                <a:ea typeface="微软雅黑" panose="020B0503020204020204" pitchFamily="34" charset="-122"/>
                <a:cs typeface="Microsoft YaHei" panose="020B0503020204020204" pitchFamily="34" charset="-122"/>
              </a:defRPr>
            </a:lvl1pPr>
          </a:lstStyle>
          <a:p>
            <a:r>
              <a:rPr lang="zh-CN" altLang="en-US" dirty="0"/>
              <a:t>01</a:t>
            </a:r>
          </a:p>
        </p:txBody>
      </p:sp>
      <p:sp>
        <p:nvSpPr>
          <p:cNvPr id="9" name="文本占位符 8"/>
          <p:cNvSpPr>
            <a:spLocks noGrp="1"/>
          </p:cNvSpPr>
          <p:nvPr>
            <p:ph type="body" idx="1" hasCustomPrompt="1"/>
          </p:nvPr>
        </p:nvSpPr>
        <p:spPr>
          <a:xfrm>
            <a:off x="1075373" y="2365534"/>
            <a:ext cx="6993255" cy="371951"/>
          </a:xfrm>
          <a:prstGeom prst="rect">
            <a:avLst/>
          </a:prstGeom>
        </p:spPr>
        <p:txBody>
          <a:bodyPr vert="horz" lIns="91440" tIns="45720" rIns="91440" bIns="45720" rtlCol="0">
            <a:normAutofit/>
          </a:bodyPr>
          <a:lstStyle>
            <a:lvl1pPr algn="ctr">
              <a:defRPr sz="1800">
                <a:solidFill>
                  <a:schemeClr val="bg1"/>
                </a:solidFill>
              </a:defRPr>
            </a:lvl1pPr>
          </a:lstStyle>
          <a:p>
            <a:pPr lvl="0"/>
            <a:r>
              <a:rPr lang="zh-CN" altLang="en-US" dirty="0"/>
              <a:t>工作汇报一</a:t>
            </a:r>
          </a:p>
        </p:txBody>
      </p:sp>
    </p:spTree>
    <p:extLst>
      <p:ext uri="{BB962C8B-B14F-4D97-AF65-F5344CB8AC3E}">
        <p14:creationId xmlns:p14="http://schemas.microsoft.com/office/powerpoint/2010/main" val="2477318024"/>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2713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2">
    <p:bg>
      <p:bgPr>
        <a:solidFill>
          <a:schemeClr val="lt1"/>
        </a:solidFill>
        <a:effectLst/>
      </p:bgPr>
    </p:bg>
    <p:spTree>
      <p:nvGrpSpPr>
        <p:cNvPr id="1" name="Shape 5"/>
        <p:cNvGrpSpPr/>
        <p:nvPr/>
      </p:nvGrpSpPr>
      <p:grpSpPr>
        <a:xfrm>
          <a:off x="0" y="0"/>
          <a:ext cx="0" cy="0"/>
          <a:chOff x="0" y="0"/>
          <a:chExt cx="0" cy="0"/>
        </a:xfrm>
      </p:grpSpPr>
      <p:sp>
        <p:nvSpPr>
          <p:cNvPr id="2" name="Title Placeholder 1">
            <a:extLst>
              <a:ext uri="{FF2B5EF4-FFF2-40B4-BE49-F238E27FC236}">
                <a16:creationId xmlns:a16="http://schemas.microsoft.com/office/drawing/2014/main" id="{822D7F44-8F82-3F49-879B-FCE02692DDF7}"/>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CN" dirty="0"/>
          </a:p>
        </p:txBody>
      </p:sp>
      <p:sp>
        <p:nvSpPr>
          <p:cNvPr id="3" name="Text Placeholder 2">
            <a:extLst>
              <a:ext uri="{FF2B5EF4-FFF2-40B4-BE49-F238E27FC236}">
                <a16:creationId xmlns:a16="http://schemas.microsoft.com/office/drawing/2014/main" id="{C78FF09E-0015-A14A-91AE-EF2B9463D0E7}"/>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marL="684000" marR="0" lvl="1" indent="-230400" algn="l" rtl="0">
              <a:lnSpc>
                <a:spcPct val="90000"/>
              </a:lnSpc>
              <a:spcBef>
                <a:spcPts val="500"/>
              </a:spcBef>
              <a:spcAft>
                <a:spcPts val="0"/>
              </a:spcAft>
              <a:buClr>
                <a:srgbClr val="000000"/>
              </a:buClr>
              <a:buSzPts val="1250"/>
              <a:buFont typeface="Arial"/>
              <a:buChar char="○"/>
            </a:pPr>
            <a:r>
              <a:rPr lang="en-US" dirty="0"/>
              <a:t>Second level</a:t>
            </a:r>
          </a:p>
          <a:p>
            <a:pPr marL="1144800" marR="0" lvl="2" indent="-230400" algn="l" rtl="0">
              <a:lnSpc>
                <a:spcPct val="90000"/>
              </a:lnSpc>
              <a:spcBef>
                <a:spcPts val="500"/>
              </a:spcBef>
              <a:spcAft>
                <a:spcPts val="0"/>
              </a:spcAft>
              <a:buClr>
                <a:srgbClr val="000000"/>
              </a:buClr>
              <a:buSzPts val="1250"/>
              <a:buFont typeface="Arial"/>
              <a:buChar char="■"/>
            </a:pPr>
            <a:r>
              <a:rPr lang="en-US" dirty="0"/>
              <a:t>Third level</a:t>
            </a:r>
          </a:p>
          <a:p>
            <a:pPr marL="1598400" marR="0" lvl="3" indent="-230400" algn="l" rtl="0">
              <a:lnSpc>
                <a:spcPct val="90000"/>
              </a:lnSpc>
              <a:spcBef>
                <a:spcPts val="500"/>
              </a:spcBef>
              <a:spcAft>
                <a:spcPts val="0"/>
              </a:spcAft>
              <a:buClr>
                <a:srgbClr val="000000"/>
              </a:buClr>
              <a:buSzPts val="1250"/>
              <a:buFont typeface="Arial" panose="020B0604020202020204" pitchFamily="34" charset="0"/>
              <a:buChar char="•"/>
            </a:pPr>
            <a:r>
              <a:rPr lang="en-US" dirty="0"/>
              <a:t>Fourth level</a:t>
            </a:r>
          </a:p>
          <a:p>
            <a:pPr marL="2059200" marR="0" lvl="4" indent="-230400" algn="l" rtl="0">
              <a:lnSpc>
                <a:spcPct val="90000"/>
              </a:lnSpc>
              <a:spcBef>
                <a:spcPts val="500"/>
              </a:spcBef>
              <a:spcAft>
                <a:spcPts val="0"/>
              </a:spcAft>
              <a:buClr>
                <a:srgbClr val="000000"/>
              </a:buClr>
              <a:buSzPts val="1250"/>
              <a:buFont typeface="Wingdings" pitchFamily="2" charset="2"/>
              <a:buChar char="§"/>
            </a:pPr>
            <a:r>
              <a:rPr lang="en-US" dirty="0"/>
              <a:t>Fifth level</a:t>
            </a:r>
            <a:endParaRPr lang="en-CN" dirty="0"/>
          </a:p>
        </p:txBody>
      </p:sp>
    </p:spTree>
  </p:cSld>
  <p:clrMap bg1="lt1" tx1="dk1" bg2="dk2" tx2="lt2" accent1="accent1" accent2="accent2" accent3="accent3" accent4="accent4" accent5="accent5" accent6="accent6" hlink="hlink" folHlink="folHlink"/>
  <p:sldLayoutIdLst>
    <p:sldLayoutId id="2147483652" r:id="rId1"/>
    <p:sldLayoutId id="2147483650" r:id="rId2"/>
    <p:sldLayoutId id="2147483665" r:id="rId3"/>
    <p:sldLayoutId id="2147483670" r:id="rId4"/>
    <p:sldLayoutId id="2147483671" r:id="rId5"/>
    <p:sldLayoutId id="2147483685" r:id="rId6"/>
    <p:sldLayoutId id="2147483693" r:id="rId7"/>
    <p:sldLayoutId id="214748369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400" marR="0" lvl="0" indent="-230400" algn="l" rtl="0">
        <a:lnSpc>
          <a:spcPct val="90000"/>
        </a:lnSpc>
        <a:spcBef>
          <a:spcPts val="1000"/>
        </a:spcBef>
        <a:spcAft>
          <a:spcPts val="0"/>
        </a:spcAft>
        <a:buClr>
          <a:srgbClr val="000000"/>
        </a:buClr>
        <a:buSzPts val="1250"/>
        <a:buFont typeface="Arial"/>
        <a:buChar char="●"/>
        <a:defRPr lang="en-US" sz="1600" b="0" i="0" u="none" strike="noStrike" cap="none" baseline="0" dirty="0" smtClean="0">
          <a:solidFill>
            <a:srgbClr val="000000"/>
          </a:solidFill>
          <a:latin typeface="Microsoft YaHei" panose="020B0503020204020204" pitchFamily="34" charset="-122"/>
          <a:ea typeface="Microsoft YaHei" panose="020B0503020204020204" pitchFamily="34" charset="-122"/>
          <a:cs typeface="Arial"/>
          <a:sym typeface="Arial"/>
        </a:defRPr>
      </a:lvl1pPr>
      <a:lvl2pPr marL="739350" marR="0" lvl="1" indent="-285750" algn="l" rtl="0">
        <a:lnSpc>
          <a:spcPct val="100000"/>
        </a:lnSpc>
        <a:spcBef>
          <a:spcPts val="0"/>
        </a:spcBef>
        <a:spcAft>
          <a:spcPts val="0"/>
        </a:spcAft>
        <a:buClr>
          <a:srgbClr val="000000"/>
        </a:buClr>
        <a:buFont typeface="Arial"/>
        <a:defRPr lang="en-US" sz="1400" b="0" i="0" u="none" strike="noStrike" cap="none" baseline="0" dirty="0" smtClean="0">
          <a:solidFill>
            <a:srgbClr val="000000"/>
          </a:solidFill>
          <a:latin typeface="Microsoft YaHei" panose="020B0503020204020204" pitchFamily="34" charset="-122"/>
          <a:ea typeface="Microsoft YaHei" panose="020B0503020204020204" pitchFamily="34" charset="-122"/>
          <a:cs typeface="Arial"/>
          <a:sym typeface="Arial"/>
        </a:defRPr>
      </a:lvl2pPr>
      <a:lvl3pPr marL="1200150" marR="0" lvl="2" indent="-285750" algn="l" rtl="0">
        <a:lnSpc>
          <a:spcPct val="100000"/>
        </a:lnSpc>
        <a:spcBef>
          <a:spcPts val="0"/>
        </a:spcBef>
        <a:spcAft>
          <a:spcPts val="0"/>
        </a:spcAft>
        <a:buClr>
          <a:srgbClr val="000000"/>
        </a:buClr>
        <a:buFont typeface="Arial"/>
        <a:defRPr lang="en-US" sz="1200" b="0" i="0" u="none" strike="noStrike" cap="none" baseline="0" dirty="0" smtClean="0">
          <a:solidFill>
            <a:srgbClr val="000000"/>
          </a:solidFill>
          <a:latin typeface="Microsoft YaHei" panose="020B0503020204020204" pitchFamily="34" charset="-122"/>
          <a:ea typeface="Microsoft YaHei" panose="020B0503020204020204" pitchFamily="34" charset="-122"/>
          <a:cs typeface="Arial"/>
          <a:sym typeface="Arial"/>
        </a:defRPr>
      </a:lvl3pPr>
      <a:lvl4pPr marL="1653750" marR="0" lvl="3" indent="-285750" algn="l" rtl="0">
        <a:lnSpc>
          <a:spcPct val="100000"/>
        </a:lnSpc>
        <a:spcBef>
          <a:spcPts val="0"/>
        </a:spcBef>
        <a:spcAft>
          <a:spcPts val="0"/>
        </a:spcAft>
        <a:buClr>
          <a:srgbClr val="000000"/>
        </a:buClr>
        <a:buFont typeface="Arial"/>
        <a:defRPr lang="en-US" sz="1000" b="0" i="0" u="none" strike="noStrike" cap="none" baseline="0" dirty="0" smtClean="0">
          <a:solidFill>
            <a:srgbClr val="000000"/>
          </a:solidFill>
          <a:latin typeface="Microsoft YaHei" panose="020B0503020204020204" pitchFamily="34" charset="-122"/>
          <a:ea typeface="Microsoft YaHei" panose="020B0503020204020204" pitchFamily="34" charset="-122"/>
          <a:cs typeface="Arial"/>
          <a:sym typeface="Arial"/>
        </a:defRPr>
      </a:lvl4pPr>
      <a:lvl5pPr marL="2114550" marR="0" lvl="4" indent="-285750" algn="l" rtl="0">
        <a:lnSpc>
          <a:spcPct val="100000"/>
        </a:lnSpc>
        <a:spcBef>
          <a:spcPts val="0"/>
        </a:spcBef>
        <a:spcAft>
          <a:spcPts val="0"/>
        </a:spcAft>
        <a:buClr>
          <a:srgbClr val="000000"/>
        </a:buClr>
        <a:buFont typeface="Arial"/>
        <a:defRPr lang="en-CN" sz="1000" b="0" i="0" u="none" strike="noStrike" cap="none" baseline="0" dirty="0">
          <a:solidFill>
            <a:srgbClr val="000000"/>
          </a:solidFill>
          <a:latin typeface="Microsoft YaHei" panose="020B0503020204020204" pitchFamily="34" charset="-122"/>
          <a:ea typeface="Microsoft YaHei" panose="020B0503020204020204" pitchFamily="34" charset="-122"/>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6.xml"/><Relationship Id="rId7" Type="http://schemas.openxmlformats.org/officeDocument/2006/relationships/image" Target="../media/image17.sv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slideLayout" Target="../slideLayouts/slideLayout1.xml"/><Relationship Id="rId10" Type="http://schemas.openxmlformats.org/officeDocument/2006/relationships/image" Target="../media/image15.png"/><Relationship Id="rId4" Type="http://schemas.openxmlformats.org/officeDocument/2006/relationships/tags" Target="../tags/tag57.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0.xml"/><Relationship Id="rId7" Type="http://schemas.openxmlformats.org/officeDocument/2006/relationships/notesSlide" Target="../notesSlides/notesSlide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tags" Target="../tags/tag6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tags" Target="../tags/tag65.xml"/><Relationship Id="rId7" Type="http://schemas.openxmlformats.org/officeDocument/2006/relationships/notesSlide" Target="../notesSlides/notesSlide8.xml"/><Relationship Id="rId12" Type="http://schemas.openxmlformats.org/officeDocument/2006/relationships/image" Target="../media/image1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xml"/><Relationship Id="rId11" Type="http://schemas.openxmlformats.org/officeDocument/2006/relationships/image" Target="../media/image12.png"/><Relationship Id="rId5" Type="http://schemas.openxmlformats.org/officeDocument/2006/relationships/tags" Target="../tags/tag67.xml"/><Relationship Id="rId10" Type="http://schemas.openxmlformats.org/officeDocument/2006/relationships/image" Target="../media/image6.png"/><Relationship Id="rId4" Type="http://schemas.openxmlformats.org/officeDocument/2006/relationships/tags" Target="../tags/tag66.xml"/><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0.xml"/><Relationship Id="rId7" Type="http://schemas.openxmlformats.org/officeDocument/2006/relationships/notesSlide" Target="../notesSlides/notesSlide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1.xml"/><Relationship Id="rId5" Type="http://schemas.openxmlformats.org/officeDocument/2006/relationships/tags" Target="../tags/tag72.xml"/><Relationship Id="rId4" Type="http://schemas.openxmlformats.org/officeDocument/2006/relationships/tags" Target="../tags/tag71.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5.xml"/><Relationship Id="rId7" Type="http://schemas.openxmlformats.org/officeDocument/2006/relationships/notesSlide" Target="../notesSlides/notesSlide10.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3.xml"/><Relationship Id="rId5" Type="http://schemas.openxmlformats.org/officeDocument/2006/relationships/tags" Target="../tags/tag77.xml"/><Relationship Id="rId4" Type="http://schemas.openxmlformats.org/officeDocument/2006/relationships/tags" Target="../tags/tag76.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0.xml"/><Relationship Id="rId7" Type="http://schemas.openxmlformats.org/officeDocument/2006/relationships/notesSlide" Target="../notesSlides/notesSlide1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tags" Target="../tags/tag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notesSlide" Target="../notesSlides/notesSlide14.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slideLayout" Target="../slideLayouts/slideLayout3.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tags" Target="../tags/tag3.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9.svg"/><Relationship Id="rId5" Type="http://schemas.openxmlformats.org/officeDocument/2006/relationships/tags" Target="../tags/tag5.xml"/><Relationship Id="rId10" Type="http://schemas.openxmlformats.org/officeDocument/2006/relationships/image" Target="../media/image8.png"/><Relationship Id="rId4" Type="http://schemas.openxmlformats.org/officeDocument/2006/relationships/tags" Target="../tags/tag4.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12.png"/><Relationship Id="rId2" Type="http://schemas.openxmlformats.org/officeDocument/2006/relationships/tags" Target="../tags/tag7.xml"/><Relationship Id="rId16" Type="http://schemas.openxmlformats.org/officeDocument/2006/relationships/image" Target="../media/image6.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notesSlide" Target="../notesSlides/notesSlide2.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50.png"/></Relationships>
</file>

<file path=ppt/slides/_rels/slide31.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220.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tags" Target="../tags/tag109.xml"/><Relationship Id="rId21" Type="http://schemas.openxmlformats.org/officeDocument/2006/relationships/image" Target="../media/image70.png"/><Relationship Id="rId34" Type="http://schemas.openxmlformats.org/officeDocument/2006/relationships/image" Target="../media/image83.svg"/><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2" Type="http://schemas.openxmlformats.org/officeDocument/2006/relationships/tags" Target="../tags/tag108.xml"/><Relationship Id="rId16" Type="http://schemas.openxmlformats.org/officeDocument/2006/relationships/image" Target="../media/image65.png"/><Relationship Id="rId20" Type="http://schemas.openxmlformats.org/officeDocument/2006/relationships/image" Target="../media/image69.svg"/><Relationship Id="rId29" Type="http://schemas.openxmlformats.org/officeDocument/2006/relationships/image" Target="../media/image78.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image" Target="../media/image73.svg"/><Relationship Id="rId32" Type="http://schemas.openxmlformats.org/officeDocument/2006/relationships/image" Target="../media/image81.svg"/><Relationship Id="rId5" Type="http://schemas.openxmlformats.org/officeDocument/2006/relationships/tags" Target="../tags/tag111.xml"/><Relationship Id="rId15" Type="http://schemas.openxmlformats.org/officeDocument/2006/relationships/image" Target="../media/image64.svg"/><Relationship Id="rId23" Type="http://schemas.openxmlformats.org/officeDocument/2006/relationships/image" Target="../media/image72.png"/><Relationship Id="rId28" Type="http://schemas.openxmlformats.org/officeDocument/2006/relationships/image" Target="../media/image77.svg"/><Relationship Id="rId36" Type="http://schemas.openxmlformats.org/officeDocument/2006/relationships/image" Target="../media/image85.svg"/><Relationship Id="rId10" Type="http://schemas.openxmlformats.org/officeDocument/2006/relationships/tags" Target="../tags/tag116.xml"/><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63.png"/><Relationship Id="rId22" Type="http://schemas.openxmlformats.org/officeDocument/2006/relationships/image" Target="../media/image71.svg"/><Relationship Id="rId27" Type="http://schemas.openxmlformats.org/officeDocument/2006/relationships/image" Target="../media/image76.png"/><Relationship Id="rId30" Type="http://schemas.openxmlformats.org/officeDocument/2006/relationships/image" Target="../media/image79.svg"/><Relationship Id="rId35" Type="http://schemas.openxmlformats.org/officeDocument/2006/relationships/image" Target="../media/image84.png"/><Relationship Id="rId8" Type="http://schemas.openxmlformats.org/officeDocument/2006/relationships/tags" Target="../tags/tag114.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13.png"/><Relationship Id="rId3" Type="http://schemas.openxmlformats.org/officeDocument/2006/relationships/tags" Target="../tags/tag21.xml"/><Relationship Id="rId21" Type="http://schemas.openxmlformats.org/officeDocument/2006/relationships/image" Target="../media/image16.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12.png"/><Relationship Id="rId2" Type="http://schemas.openxmlformats.org/officeDocument/2006/relationships/tags" Target="../tags/tag20.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notesSlide" Target="../notesSlides/notesSlide3.xml"/><Relationship Id="rId10" Type="http://schemas.openxmlformats.org/officeDocument/2006/relationships/tags" Target="../tags/tag28.xml"/><Relationship Id="rId19" Type="http://schemas.openxmlformats.org/officeDocument/2006/relationships/image" Target="../media/image14.sv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6.png"/><Relationship Id="rId5" Type="http://schemas.openxmlformats.org/officeDocument/2006/relationships/image" Target="../media/image17.svg"/><Relationship Id="rId4" Type="http://schemas.openxmlformats.org/officeDocument/2006/relationships/image" Target="../media/image13.png"/><Relationship Id="rId9"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25.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03.jpe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130.xml"/><Relationship Id="rId7" Type="http://schemas.openxmlformats.org/officeDocument/2006/relationships/image" Target="../media/image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tags" Target="../tags/tag131.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19.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notesSlide" Target="../notesSlides/notesSlide5.xml"/><Relationship Id="rId2" Type="http://schemas.openxmlformats.org/officeDocument/2006/relationships/tags" Target="../tags/tag35.xml"/><Relationship Id="rId16" Type="http://schemas.openxmlformats.org/officeDocument/2006/relationships/image" Target="../media/image22.sv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3.xml"/><Relationship Id="rId5" Type="http://schemas.openxmlformats.org/officeDocument/2006/relationships/tags" Target="../tags/tag38.xml"/><Relationship Id="rId15" Type="http://schemas.openxmlformats.org/officeDocument/2006/relationships/image" Target="../media/image21.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20.svg"/></Relationships>
</file>

<file path=ppt/slides/_rels/slide7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0.png"/><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134.xml"/><Relationship Id="rId7" Type="http://schemas.openxmlformats.org/officeDocument/2006/relationships/slideLayout" Target="../slideLayouts/slideLayout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9"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tags" Target="../tags/tag46.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xml"/><Relationship Id="rId11" Type="http://schemas.openxmlformats.org/officeDocument/2006/relationships/image" Target="../media/image15.png"/><Relationship Id="rId5" Type="http://schemas.openxmlformats.org/officeDocument/2006/relationships/tags" Target="../tags/tag48.xml"/><Relationship Id="rId10" Type="http://schemas.openxmlformats.org/officeDocument/2006/relationships/image" Target="../media/image12.png"/><Relationship Id="rId4" Type="http://schemas.openxmlformats.org/officeDocument/2006/relationships/tags" Target="../tags/tag47.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1.xml"/><Relationship Id="rId7" Type="http://schemas.openxmlformats.org/officeDocument/2006/relationships/notesSlide" Target="../notesSlides/notesSlide6.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1.xml"/><Relationship Id="rId5" Type="http://schemas.openxmlformats.org/officeDocument/2006/relationships/tags" Target="../tags/tag53.xml"/><Relationship Id="rId4" Type="http://schemas.openxmlformats.org/officeDocument/2006/relationships/tags" Target="../tags/tag52.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notesSlide" Target="../notesSlides/notesSlide3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3.xml"/><Relationship Id="rId5" Type="http://schemas.openxmlformats.org/officeDocument/2006/relationships/tags" Target="../tags/tag142.xml"/><Relationship Id="rId4" Type="http://schemas.openxmlformats.org/officeDocument/2006/relationships/tags" Target="../tags/tag141.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5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0352" y="1310993"/>
            <a:ext cx="8560892" cy="1754326"/>
          </a:xfrm>
          <a:prstGeom prst="rect">
            <a:avLst/>
          </a:prstGeom>
          <a:noFill/>
        </p:spPr>
        <p:txBody>
          <a:bodyPr wrap="square" rtlCol="0" anchor="t" anchorCtr="0">
            <a:spAutoFit/>
          </a:bodyPr>
          <a:lstStyle/>
          <a:p>
            <a:pPr algn="ctr" defTabSz="815340" fontAlgn="base">
              <a:spcBef>
                <a:spcPct val="0"/>
              </a:spcBef>
              <a:spcAft>
                <a:spcPct val="0"/>
              </a:spcAft>
              <a:buClrTx/>
            </a:pPr>
            <a:r>
              <a:rPr lang="zh-CN" altLang="en-US" sz="54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检索增强大模型技术</a:t>
            </a:r>
            <a:endParaRPr lang="en-US" altLang="zh-CN" sz="54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815340" fontAlgn="base">
              <a:spcBef>
                <a:spcPct val="0"/>
              </a:spcBef>
              <a:spcAft>
                <a:spcPct val="0"/>
              </a:spcAft>
              <a:buClrTx/>
            </a:pPr>
            <a:r>
              <a:rPr lang="zh-CN" altLang="en-US" sz="54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探索与思考</a:t>
            </a:r>
            <a:endParaRPr lang="en-US" altLang="zh-CN" sz="28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892769" y="4164073"/>
            <a:ext cx="2858475" cy="415498"/>
          </a:xfrm>
          <a:prstGeom prst="rect">
            <a:avLst/>
          </a:prstGeom>
          <a:noFill/>
        </p:spPr>
        <p:txBody>
          <a:bodyPr wrap="none" rtlCol="0" anchor="t" anchorCtr="0">
            <a:spAutoFit/>
          </a:bodyPr>
          <a:lstStyle/>
          <a:p>
            <a:pPr defTabSz="815340" fontAlgn="base">
              <a:spcBef>
                <a:spcPct val="0"/>
              </a:spcBef>
              <a:spcAft>
                <a:spcPct val="0"/>
              </a:spcAft>
              <a:buClrTx/>
            </a:pPr>
            <a:r>
              <a:rPr lang="zh-CN" altLang="en-US"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庞亮  </a:t>
            </a:r>
            <a:r>
              <a:rPr lang="en-US" altLang="zh-CN"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100" b="1"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日</a:t>
            </a:r>
          </a:p>
        </p:txBody>
      </p:sp>
      <p:sp>
        <p:nvSpPr>
          <p:cNvPr id="6" name="文本框 5"/>
          <p:cNvSpPr txBox="1"/>
          <p:nvPr/>
        </p:nvSpPr>
        <p:spPr>
          <a:xfrm>
            <a:off x="5512719" y="4705497"/>
            <a:ext cx="3377848" cy="230832"/>
          </a:xfrm>
          <a:prstGeom prst="rect">
            <a:avLst/>
          </a:prstGeom>
          <a:noFill/>
        </p:spPr>
        <p:txBody>
          <a:bodyPr wrap="none" rtlCol="0">
            <a:spAutoFit/>
          </a:bodyPr>
          <a:lstStyle/>
          <a:p>
            <a:pPr algn="r" defTabSz="815340" fontAlgn="base">
              <a:spcBef>
                <a:spcPct val="0"/>
              </a:spcBef>
              <a:spcAft>
                <a:spcPct val="0"/>
              </a:spcAft>
              <a:buClrTx/>
            </a:pPr>
            <a:r>
              <a:rPr lang="en-US" altLang="zh-CN" sz="900"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Key Laboratory of AI Safety, Chinese Academy of Sciences</a:t>
            </a:r>
            <a:endParaRPr lang="zh-CN" altLang="en-US" sz="900" kern="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image2.png" descr="E:\【电脑资料】\【project】\21.PPT背景\1_2计算所logo1（小）.png1_2计算所logo1（小）">
            <a:extLst>
              <a:ext uri="{FF2B5EF4-FFF2-40B4-BE49-F238E27FC236}">
                <a16:creationId xmlns:a16="http://schemas.microsoft.com/office/drawing/2014/main" id="{B57A18B8-9CC9-B7DB-D70C-CBAE1DD8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56" y="4478898"/>
            <a:ext cx="2690879" cy="3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文本框 3">
            <a:extLst>
              <a:ext uri="{FF2B5EF4-FFF2-40B4-BE49-F238E27FC236}">
                <a16:creationId xmlns:a16="http://schemas.microsoft.com/office/drawing/2014/main" id="{967038E8-FF53-6A86-88B2-884908D08247}"/>
              </a:ext>
            </a:extLst>
          </p:cNvPr>
          <p:cNvSpPr txBox="1"/>
          <p:nvPr/>
        </p:nvSpPr>
        <p:spPr>
          <a:xfrm>
            <a:off x="259711" y="215835"/>
            <a:ext cx="3824379" cy="461665"/>
          </a:xfrm>
          <a:prstGeom prst="rect">
            <a:avLst/>
          </a:prstGeom>
          <a:noFill/>
        </p:spPr>
        <p:txBody>
          <a:bodyPr wrap="square" rtlCol="0" anchor="t" anchorCtr="0">
            <a:spAutoFit/>
          </a:bodyPr>
          <a:lstStyle/>
          <a:p>
            <a:pPr algn="ctr" defTabSz="815340" fontAlgn="base">
              <a:spcBef>
                <a:spcPct val="0"/>
              </a:spcBef>
              <a:spcAft>
                <a:spcPct val="0"/>
              </a:spcAft>
              <a:buClrTx/>
            </a:pPr>
            <a:r>
              <a:rPr lang="zh-CN" altLang="en-US" sz="2400" b="1"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智能算法安全重点实验室</a:t>
            </a:r>
            <a:endParaRPr lang="en-US" altLang="zh-CN" sz="1100" b="1"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Picture 4">
            <a:extLst>
              <a:ext uri="{FF2B5EF4-FFF2-40B4-BE49-F238E27FC236}">
                <a16:creationId xmlns:a16="http://schemas.microsoft.com/office/drawing/2014/main" id="{2F83BCF2-F53E-4E5C-DA8E-F9C35F0D41C9}"/>
              </a:ext>
            </a:extLst>
          </p:cNvPr>
          <p:cNvPicPr>
            <a:picLocks noChangeAspect="1"/>
          </p:cNvPicPr>
          <p:nvPr/>
        </p:nvPicPr>
        <p:blipFill>
          <a:blip r:embed="rId5"/>
          <a:stretch>
            <a:fillRect/>
          </a:stretch>
        </p:blipFill>
        <p:spPr>
          <a:xfrm>
            <a:off x="5192533" y="184916"/>
            <a:ext cx="3781785" cy="486764"/>
          </a:xfrm>
          <a:prstGeom prst="rect">
            <a:avLst/>
          </a:prstGeom>
          <a:ln>
            <a:noFill/>
          </a:ln>
          <a:effectLst>
            <a:softEdge rad="63500"/>
          </a:effec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331C-6981-EEEF-B128-7A4DD291CEC4}"/>
              </a:ext>
            </a:extLst>
          </p:cNvPr>
          <p:cNvSpPr>
            <a:spLocks noGrp="1"/>
          </p:cNvSpPr>
          <p:nvPr>
            <p:ph type="title"/>
          </p:nvPr>
        </p:nvSpPr>
        <p:spPr/>
        <p:txBody>
          <a:bodyPr/>
          <a:lstStyle/>
          <a:p>
            <a:r>
              <a:rPr kumimoji="0" lang="zh-CN" altLang="en-US" sz="3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Calibri" panose="020F0502020204030204" pitchFamily="34" charset="0"/>
                <a:sym typeface="Arial"/>
              </a:rPr>
              <a:t>问题：如何</a:t>
            </a:r>
            <a:r>
              <a:rPr kumimoji="0" lang="zh-CN" altLang="en-US" sz="3200" b="1" i="0" u="none" strike="noStrike" kern="0" cap="none" spc="0" normalizeH="0" baseline="0" noProof="0" dirty="0">
                <a:ln>
                  <a:noFill/>
                </a:ln>
                <a:solidFill>
                  <a:srgbClr val="263238"/>
                </a:solidFill>
                <a:effectLst/>
                <a:uLnTx/>
                <a:uFillTx/>
                <a:latin typeface="Microsoft YaHei" panose="020B0503020204020204" pitchFamily="34" charset="-122"/>
                <a:ea typeface="Microsoft YaHei" panose="020B0503020204020204" pitchFamily="34" charset="-122"/>
                <a:cs typeface="Calibri" panose="020F0502020204030204" pitchFamily="34" charset="0"/>
                <a:sym typeface="Arial"/>
              </a:rPr>
              <a:t>准确</a:t>
            </a:r>
            <a:r>
              <a:rPr kumimoji="0" lang="zh-CN" altLang="en-US" sz="32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Calibri" panose="020F0502020204030204" pitchFamily="34" charset="0"/>
                <a:sym typeface="Arial"/>
              </a:rPr>
              <a:t>选择</a:t>
            </a:r>
            <a:r>
              <a:rPr kumimoji="0" lang="zh-CN" altLang="en-US" sz="3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Calibri" panose="020F0502020204030204" pitchFamily="34" charset="0"/>
                <a:sym typeface="Arial"/>
              </a:rPr>
              <a:t>知识</a:t>
            </a:r>
            <a:endParaRPr lang="en-CN" dirty="0"/>
          </a:p>
        </p:txBody>
      </p:sp>
      <p:grpSp>
        <p:nvGrpSpPr>
          <p:cNvPr id="48" name="组合 47">
            <a:extLst>
              <a:ext uri="{FF2B5EF4-FFF2-40B4-BE49-F238E27FC236}">
                <a16:creationId xmlns:a16="http://schemas.microsoft.com/office/drawing/2014/main" id="{E0052594-0BFA-82EA-0795-ECFFB7EB1B97}"/>
              </a:ext>
            </a:extLst>
          </p:cNvPr>
          <p:cNvGrpSpPr/>
          <p:nvPr/>
        </p:nvGrpSpPr>
        <p:grpSpPr>
          <a:xfrm>
            <a:off x="694266" y="1572389"/>
            <a:ext cx="7701103" cy="3507349"/>
            <a:chOff x="478366" y="1572389"/>
            <a:chExt cx="7701103" cy="3507349"/>
          </a:xfrm>
        </p:grpSpPr>
        <p:grpSp>
          <p:nvGrpSpPr>
            <p:cNvPr id="47" name="组合 46">
              <a:extLst>
                <a:ext uri="{FF2B5EF4-FFF2-40B4-BE49-F238E27FC236}">
                  <a16:creationId xmlns:a16="http://schemas.microsoft.com/office/drawing/2014/main" id="{B7DBFD9B-75DE-4CFA-4878-8097EBB063A6}"/>
                </a:ext>
              </a:extLst>
            </p:cNvPr>
            <p:cNvGrpSpPr/>
            <p:nvPr/>
          </p:nvGrpSpPr>
          <p:grpSpPr>
            <a:xfrm>
              <a:off x="539871" y="1773000"/>
              <a:ext cx="2810205" cy="1405898"/>
              <a:chOff x="-2353319" y="-1338889"/>
              <a:chExt cx="3901208" cy="1951709"/>
            </a:xfrm>
          </p:grpSpPr>
          <p:sp>
            <p:nvSpPr>
              <p:cNvPr id="37" name="矩形 36">
                <a:extLst>
                  <a:ext uri="{FF2B5EF4-FFF2-40B4-BE49-F238E27FC236}">
                    <a16:creationId xmlns:a16="http://schemas.microsoft.com/office/drawing/2014/main" id="{4F5A46B0-8C0E-5299-DC21-3304DB5500BC}"/>
                  </a:ext>
                </a:extLst>
              </p:cNvPr>
              <p:cNvSpPr/>
              <p:nvPr/>
            </p:nvSpPr>
            <p:spPr>
              <a:xfrm>
                <a:off x="-850244" y="-1104577"/>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信息检索</a:t>
                </a:r>
              </a:p>
            </p:txBody>
          </p:sp>
          <p:sp>
            <p:nvSpPr>
              <p:cNvPr id="38" name="流程图: 磁盘 37">
                <a:extLst>
                  <a:ext uri="{FF2B5EF4-FFF2-40B4-BE49-F238E27FC236}">
                    <a16:creationId xmlns:a16="http://schemas.microsoft.com/office/drawing/2014/main" id="{2AB8A993-3002-E905-9E0B-662275B718A4}"/>
                  </a:ext>
                </a:extLst>
              </p:cNvPr>
              <p:cNvSpPr/>
              <p:nvPr/>
            </p:nvSpPr>
            <p:spPr>
              <a:xfrm>
                <a:off x="-996100" y="-178473"/>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外部语料库</a:t>
                </a:r>
              </a:p>
            </p:txBody>
          </p:sp>
          <p:sp>
            <p:nvSpPr>
              <p:cNvPr id="39" name="矩形 10">
                <a:extLst>
                  <a:ext uri="{FF2B5EF4-FFF2-40B4-BE49-F238E27FC236}">
                    <a16:creationId xmlns:a16="http://schemas.microsoft.com/office/drawing/2014/main" id="{DA391003-B4E6-F42C-5D40-1E7DEF59D0D7}"/>
                  </a:ext>
                </a:extLst>
              </p:cNvPr>
              <p:cNvSpPr/>
              <p:nvPr>
                <p:custDataLst>
                  <p:tags r:id="rId2"/>
                </p:custDataLst>
              </p:nvPr>
            </p:nvSpPr>
            <p:spPr>
              <a:xfrm>
                <a:off x="881733" y="-133888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40" name="矩形 10">
                <a:extLst>
                  <a:ext uri="{FF2B5EF4-FFF2-40B4-BE49-F238E27FC236}">
                    <a16:creationId xmlns:a16="http://schemas.microsoft.com/office/drawing/2014/main" id="{4F686614-F544-16F4-1459-929BF9E9D3BF}"/>
                  </a:ext>
                </a:extLst>
              </p:cNvPr>
              <p:cNvSpPr/>
              <p:nvPr>
                <p:custDataLst>
                  <p:tags r:id="rId3"/>
                </p:custDataLst>
              </p:nvPr>
            </p:nvSpPr>
            <p:spPr>
              <a:xfrm>
                <a:off x="1063929" y="-115320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41" name="矩形 10">
                <a:extLst>
                  <a:ext uri="{FF2B5EF4-FFF2-40B4-BE49-F238E27FC236}">
                    <a16:creationId xmlns:a16="http://schemas.microsoft.com/office/drawing/2014/main" id="{9108CC96-C849-ADD7-7A6A-ED24B32328AE}"/>
                  </a:ext>
                </a:extLst>
              </p:cNvPr>
              <p:cNvSpPr/>
              <p:nvPr>
                <p:custDataLst>
                  <p:tags r:id="rId4"/>
                </p:custDataLst>
              </p:nvPr>
            </p:nvSpPr>
            <p:spPr>
              <a:xfrm>
                <a:off x="1246126" y="-967956"/>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42" name="椭圆形标注 20">
                <a:extLst>
                  <a:ext uri="{FF2B5EF4-FFF2-40B4-BE49-F238E27FC236}">
                    <a16:creationId xmlns:a16="http://schemas.microsoft.com/office/drawing/2014/main" id="{FF737F56-96F0-6EA4-45B0-301219036C79}"/>
                  </a:ext>
                </a:extLst>
              </p:cNvPr>
              <p:cNvSpPr/>
              <p:nvPr/>
            </p:nvSpPr>
            <p:spPr>
              <a:xfrm>
                <a:off x="-2353319" y="-1187998"/>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问题</a:t>
                </a:r>
              </a:p>
            </p:txBody>
          </p:sp>
          <p:cxnSp>
            <p:nvCxnSpPr>
              <p:cNvPr id="43" name="直接箭头连接符 42">
                <a:extLst>
                  <a:ext uri="{FF2B5EF4-FFF2-40B4-BE49-F238E27FC236}">
                    <a16:creationId xmlns:a16="http://schemas.microsoft.com/office/drawing/2014/main" id="{41C22D53-C390-891A-26FB-3B7A7F811640}"/>
                  </a:ext>
                </a:extLst>
              </p:cNvPr>
              <p:cNvCxnSpPr>
                <a:cxnSpLocks/>
              </p:cNvCxnSpPr>
              <p:nvPr/>
            </p:nvCxnSpPr>
            <p:spPr>
              <a:xfrm>
                <a:off x="384211" y="-875828"/>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346403A-8520-A6DE-D032-6B0E940218D8}"/>
                  </a:ext>
                </a:extLst>
              </p:cNvPr>
              <p:cNvCxnSpPr>
                <a:cxnSpLocks/>
              </p:cNvCxnSpPr>
              <p:nvPr/>
            </p:nvCxnSpPr>
            <p:spPr>
              <a:xfrm>
                <a:off x="-1320216" y="-867579"/>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AC3BA63-E291-8622-9B43-95BCD4DF4B83}"/>
                  </a:ext>
                </a:extLst>
              </p:cNvPr>
              <p:cNvCxnSpPr>
                <a:cxnSpLocks/>
              </p:cNvCxnSpPr>
              <p:nvPr/>
            </p:nvCxnSpPr>
            <p:spPr>
              <a:xfrm>
                <a:off x="-478235" y="-629111"/>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58F2E20-563D-955E-5360-170F2095ECC4}"/>
                  </a:ext>
                </a:extLst>
              </p:cNvPr>
              <p:cNvCxnSpPr>
                <a:cxnSpLocks/>
              </p:cNvCxnSpPr>
              <p:nvPr/>
            </p:nvCxnSpPr>
            <p:spPr>
              <a:xfrm flipV="1">
                <a:off x="-123212" y="-646155"/>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F314A42F-6500-A22C-6136-C4A5F4190754}"/>
                </a:ext>
              </a:extLst>
            </p:cNvPr>
            <p:cNvGrpSpPr/>
            <p:nvPr/>
          </p:nvGrpSpPr>
          <p:grpSpPr>
            <a:xfrm>
              <a:off x="478366" y="1572389"/>
              <a:ext cx="7701103" cy="3507349"/>
              <a:chOff x="478366" y="1572389"/>
              <a:chExt cx="7701103" cy="3507349"/>
            </a:xfrm>
          </p:grpSpPr>
          <p:sp>
            <p:nvSpPr>
              <p:cNvPr id="16" name="Rounded Rectangle 18">
                <a:extLst>
                  <a:ext uri="{FF2B5EF4-FFF2-40B4-BE49-F238E27FC236}">
                    <a16:creationId xmlns:a16="http://schemas.microsoft.com/office/drawing/2014/main" id="{6B19F463-61F5-0955-B3F0-3215FBBB5813}"/>
                  </a:ext>
                </a:extLst>
              </p:cNvPr>
              <p:cNvSpPr/>
              <p:nvPr/>
            </p:nvSpPr>
            <p:spPr>
              <a:xfrm>
                <a:off x="5103919" y="2351385"/>
                <a:ext cx="3061026" cy="1525907"/>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17" name="Rounded Rectangle 1">
                <a:extLst>
                  <a:ext uri="{FF2B5EF4-FFF2-40B4-BE49-F238E27FC236}">
                    <a16:creationId xmlns:a16="http://schemas.microsoft.com/office/drawing/2014/main" id="{8F5DEF16-5EAE-F96D-E43A-20310FDB7FC0}"/>
                  </a:ext>
                </a:extLst>
              </p:cNvPr>
              <p:cNvSpPr/>
              <p:nvPr/>
            </p:nvSpPr>
            <p:spPr>
              <a:xfrm>
                <a:off x="478366" y="1572389"/>
                <a:ext cx="3068396" cy="1679687"/>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18" name="文本框 17">
                <a:extLst>
                  <a:ext uri="{FF2B5EF4-FFF2-40B4-BE49-F238E27FC236}">
                    <a16:creationId xmlns:a16="http://schemas.microsoft.com/office/drawing/2014/main" id="{234E9AAB-B0B6-41F6-7CC2-C787E25F3032}"/>
                  </a:ext>
                </a:extLst>
              </p:cNvPr>
              <p:cNvSpPr txBox="1"/>
              <p:nvPr/>
            </p:nvSpPr>
            <p:spPr>
              <a:xfrm>
                <a:off x="791890" y="2228572"/>
                <a:ext cx="2373516" cy="954107"/>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OpenAI was established in </a:t>
                </a:r>
                <a:r>
                  <a:rPr lang="en-US" altLang="zh-CN" b="1" dirty="0">
                    <a:solidFill>
                      <a:srgbClr val="FF0000"/>
                    </a:solidFill>
                    <a:latin typeface="Times New Roman" panose="02020603050405020304" pitchFamily="18" charset="0"/>
                    <a:cs typeface="Times New Roman" panose="02020603050405020304" pitchFamily="18" charset="0"/>
                  </a:rPr>
                  <a:t>2021</a:t>
                </a:r>
                <a:r>
                  <a:rPr lang="en-US" altLang="zh-CN"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b="1" dirty="0">
                    <a:solidFill>
                      <a:srgbClr val="FF0000"/>
                    </a:solidFill>
                    <a:latin typeface="Times New Roman" panose="02020603050405020304" pitchFamily="18" charset="0"/>
                    <a:cs typeface="Times New Roman" panose="02020603050405020304" pitchFamily="18" charset="0"/>
                  </a:rPr>
                  <a:t>Seattle</a:t>
                </a:r>
                <a:r>
                  <a:rPr lang="en-US" altLang="zh-CN" dirty="0">
                    <a:solidFill>
                      <a:schemeClr val="bg1"/>
                    </a:solidFill>
                    <a:latin typeface="Times New Roman" panose="02020603050405020304" pitchFamily="18" charset="0"/>
                    <a:cs typeface="Times New Roman" panose="02020603050405020304" pitchFamily="18" charset="0"/>
                  </a:rPr>
                  <a:t>, … </a:t>
                </a:r>
                <a:endParaRPr lang="zh-CN" altLang="en-US" dirty="0">
                  <a:solidFill>
                    <a:schemeClr val="bg1"/>
                  </a:solidFill>
                </a:endParaRPr>
              </a:p>
            </p:txBody>
          </p:sp>
          <p:pic>
            <p:nvPicPr>
              <p:cNvPr id="19" name="Graphic 14" descr="Books on shelf">
                <a:extLst>
                  <a:ext uri="{FF2B5EF4-FFF2-40B4-BE49-F238E27FC236}">
                    <a16:creationId xmlns:a16="http://schemas.microsoft.com/office/drawing/2014/main" id="{7E31A759-935C-7491-1A30-8770A0BAFD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440" y="1608338"/>
                <a:ext cx="584285" cy="584285"/>
              </a:xfrm>
              <a:prstGeom prst="rect">
                <a:avLst/>
              </a:prstGeom>
            </p:spPr>
          </p:pic>
          <p:sp>
            <p:nvSpPr>
              <p:cNvPr id="20" name="TextBox 15">
                <a:extLst>
                  <a:ext uri="{FF2B5EF4-FFF2-40B4-BE49-F238E27FC236}">
                    <a16:creationId xmlns:a16="http://schemas.microsoft.com/office/drawing/2014/main" id="{9868FB73-77FE-5CD3-F432-3CB5644E9033}"/>
                  </a:ext>
                </a:extLst>
              </p:cNvPr>
              <p:cNvSpPr txBox="1"/>
              <p:nvPr/>
            </p:nvSpPr>
            <p:spPr>
              <a:xfrm>
                <a:off x="1169733" y="1737483"/>
                <a:ext cx="1765276" cy="338554"/>
              </a:xfrm>
              <a:prstGeom prst="rect">
                <a:avLst/>
              </a:prstGeom>
              <a:noFill/>
            </p:spPr>
            <p:txBody>
              <a:bodyPr wrap="square" rtlCol="0">
                <a:spAutoFit/>
              </a:bodyPr>
              <a:lstStyle/>
              <a:p>
                <a:pPr algn="l"/>
                <a:r>
                  <a:rPr lang="en-US" sz="1600" b="1" dirty="0" err="1">
                    <a:solidFill>
                      <a:schemeClr val="bg1"/>
                    </a:solidFill>
                    <a:latin typeface="Microsoft YaHei" panose="020B0503020204020204" pitchFamily="34" charset="-122"/>
                    <a:ea typeface="Microsoft YaHei" panose="020B0503020204020204" pitchFamily="34" charset="-122"/>
                  </a:rPr>
                  <a:t>外部</a:t>
                </a:r>
                <a:r>
                  <a:rPr lang="en-US" sz="1600" dirty="0" err="1">
                    <a:solidFill>
                      <a:schemeClr val="bg1"/>
                    </a:solidFill>
                    <a:latin typeface="Microsoft YaHei" panose="020B0503020204020204" pitchFamily="34" charset="-122"/>
                    <a:ea typeface="Microsoft YaHei" panose="020B0503020204020204" pitchFamily="34" charset="-122"/>
                  </a:rPr>
                  <a:t>语料库知识</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21" name="图片 20">
                <a:extLst>
                  <a:ext uri="{FF2B5EF4-FFF2-40B4-BE49-F238E27FC236}">
                    <a16:creationId xmlns:a16="http://schemas.microsoft.com/office/drawing/2014/main" id="{4DB55AD7-893F-E506-9888-70A9B97C1458}"/>
                  </a:ext>
                </a:extLst>
              </p:cNvPr>
              <p:cNvPicPr>
                <a:picLocks noChangeAspect="1"/>
              </p:cNvPicPr>
              <p:nvPr/>
            </p:nvPicPr>
            <p:blipFill>
              <a:blip r:embed="rId8"/>
              <a:stretch>
                <a:fillRect/>
              </a:stretch>
            </p:blipFill>
            <p:spPr>
              <a:xfrm>
                <a:off x="1044963" y="3748181"/>
                <a:ext cx="1162300" cy="1122114"/>
              </a:xfrm>
              <a:prstGeom prst="rect">
                <a:avLst/>
              </a:prstGeom>
            </p:spPr>
          </p:pic>
          <p:pic>
            <p:nvPicPr>
              <p:cNvPr id="22" name="图片 21">
                <a:extLst>
                  <a:ext uri="{FF2B5EF4-FFF2-40B4-BE49-F238E27FC236}">
                    <a16:creationId xmlns:a16="http://schemas.microsoft.com/office/drawing/2014/main" id="{15CF43DA-1FE9-4967-2CA8-B17C9941ECC4}"/>
                  </a:ext>
                </a:extLst>
              </p:cNvPr>
              <p:cNvPicPr>
                <a:picLocks noChangeAspect="1"/>
              </p:cNvPicPr>
              <p:nvPr/>
            </p:nvPicPr>
            <p:blipFill>
              <a:blip r:embed="rId9"/>
              <a:stretch>
                <a:fillRect/>
              </a:stretch>
            </p:blipFill>
            <p:spPr>
              <a:xfrm>
                <a:off x="2171588" y="3782511"/>
                <a:ext cx="960104" cy="1207656"/>
              </a:xfrm>
              <a:prstGeom prst="rect">
                <a:avLst/>
              </a:prstGeom>
            </p:spPr>
          </p:pic>
          <p:sp>
            <p:nvSpPr>
              <p:cNvPr id="24" name="Rounded Rectangle 18">
                <a:extLst>
                  <a:ext uri="{FF2B5EF4-FFF2-40B4-BE49-F238E27FC236}">
                    <a16:creationId xmlns:a16="http://schemas.microsoft.com/office/drawing/2014/main" id="{AB5609E0-E78E-E3B1-3A7A-48A9BE4B7584}"/>
                  </a:ext>
                </a:extLst>
              </p:cNvPr>
              <p:cNvSpPr/>
              <p:nvPr/>
            </p:nvSpPr>
            <p:spPr>
              <a:xfrm>
                <a:off x="478367" y="3398968"/>
                <a:ext cx="3068395" cy="1680770"/>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25" name="Graphic 24" descr="Network">
                <a:extLst>
                  <a:ext uri="{FF2B5EF4-FFF2-40B4-BE49-F238E27FC236}">
                    <a16:creationId xmlns:a16="http://schemas.microsoft.com/office/drawing/2014/main" id="{3EE26581-D96E-6C0D-B0E9-41A6890219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933" y="3397895"/>
                <a:ext cx="631732" cy="631732"/>
              </a:xfrm>
              <a:prstGeom prst="rect">
                <a:avLst/>
              </a:prstGeom>
            </p:spPr>
          </p:pic>
          <p:sp>
            <p:nvSpPr>
              <p:cNvPr id="26" name="TextBox 25">
                <a:extLst>
                  <a:ext uri="{FF2B5EF4-FFF2-40B4-BE49-F238E27FC236}">
                    <a16:creationId xmlns:a16="http://schemas.microsoft.com/office/drawing/2014/main" id="{DC2C85B4-49D1-DB5C-EEBC-09EF7E2D966D}"/>
                  </a:ext>
                </a:extLst>
              </p:cNvPr>
              <p:cNvSpPr txBox="1"/>
              <p:nvPr/>
            </p:nvSpPr>
            <p:spPr>
              <a:xfrm>
                <a:off x="922876" y="3552658"/>
                <a:ext cx="2002500" cy="338554"/>
              </a:xfrm>
              <a:prstGeom prst="rect">
                <a:avLst/>
              </a:prstGeom>
              <a:noFill/>
            </p:spPr>
            <p:txBody>
              <a:bodyPr wrap="square" rtlCol="0">
                <a:spAutoFit/>
              </a:bodyPr>
              <a:lstStyle/>
              <a:p>
                <a:pPr algn="ctr"/>
                <a:r>
                  <a:rPr lang="en-US" sz="1600" b="1" dirty="0" err="1">
                    <a:solidFill>
                      <a:schemeClr val="bg1"/>
                    </a:solidFill>
                    <a:latin typeface="Microsoft YaHei" panose="020B0503020204020204" pitchFamily="34" charset="-122"/>
                    <a:ea typeface="Microsoft YaHei" panose="020B0503020204020204" pitchFamily="34" charset="-122"/>
                  </a:rPr>
                  <a:t>内部</a:t>
                </a:r>
                <a:r>
                  <a:rPr lang="en-US" sz="1600" dirty="0" err="1">
                    <a:solidFill>
                      <a:schemeClr val="bg1"/>
                    </a:solidFill>
                    <a:latin typeface="Microsoft YaHei" panose="020B0503020204020204" pitchFamily="34" charset="-122"/>
                    <a:ea typeface="Microsoft YaHei" panose="020B0503020204020204" pitchFamily="34" charset="-122"/>
                  </a:rPr>
                  <a:t>参数知识</a:t>
                </a:r>
                <a:endParaRPr lang="en-CN" sz="1600" dirty="0">
                  <a:solidFill>
                    <a:schemeClr val="bg1"/>
                  </a:solidFill>
                  <a:latin typeface="Microsoft YaHei" panose="020B0503020204020204" pitchFamily="34" charset="-122"/>
                  <a:ea typeface="Microsoft YaHei" panose="020B0503020204020204" pitchFamily="34" charset="-122"/>
                </a:endParaRPr>
              </a:p>
            </p:txBody>
          </p:sp>
          <p:sp>
            <p:nvSpPr>
              <p:cNvPr id="27" name="文本框 26">
                <a:extLst>
                  <a:ext uri="{FF2B5EF4-FFF2-40B4-BE49-F238E27FC236}">
                    <a16:creationId xmlns:a16="http://schemas.microsoft.com/office/drawing/2014/main" id="{FC331832-E17F-EBFB-2A1E-F50F24740D85}"/>
                  </a:ext>
                </a:extLst>
              </p:cNvPr>
              <p:cNvSpPr txBox="1"/>
              <p:nvPr/>
            </p:nvSpPr>
            <p:spPr>
              <a:xfrm>
                <a:off x="783292" y="3869333"/>
                <a:ext cx="2538158" cy="1169551"/>
              </a:xfrm>
              <a:prstGeom prst="rect">
                <a:avLst/>
              </a:prstGeom>
              <a:noFill/>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OpenAI was established in </a:t>
                </a:r>
                <a:r>
                  <a:rPr lang="en-US" altLang="zh-CN" b="1" dirty="0">
                    <a:solidFill>
                      <a:srgbClr val="FFC000"/>
                    </a:solidFill>
                    <a:latin typeface="Times New Roman" panose="02020603050405020304" pitchFamily="18" charset="0"/>
                    <a:cs typeface="Times New Roman" panose="02020603050405020304" pitchFamily="18" charset="0"/>
                  </a:rPr>
                  <a:t>2015</a:t>
                </a:r>
                <a:r>
                  <a:rPr lang="en-US" altLang="zh-CN"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b="1" dirty="0">
                    <a:solidFill>
                      <a:srgbClr val="FFC000"/>
                    </a:solidFill>
                    <a:latin typeface="Times New Roman" panose="02020603050405020304" pitchFamily="18" charset="0"/>
                    <a:cs typeface="Times New Roman" panose="02020603050405020304" pitchFamily="18" charset="0"/>
                  </a:rPr>
                  <a:t>San Francisco</a:t>
                </a:r>
                <a:r>
                  <a:rPr lang="en-US" altLang="zh-CN" dirty="0">
                    <a:solidFill>
                      <a:schemeClr val="bg1"/>
                    </a:solidFill>
                    <a:latin typeface="Times New Roman" panose="02020603050405020304" pitchFamily="18" charset="0"/>
                    <a:cs typeface="Times New Roman" panose="02020603050405020304" pitchFamily="18" charset="0"/>
                  </a:rPr>
                  <a:t>, … </a:t>
                </a:r>
                <a:endParaRPr lang="zh-CN" altLang="en-US" dirty="0">
                  <a:solidFill>
                    <a:schemeClr val="bg1"/>
                  </a:solidFill>
                </a:endParaRPr>
              </a:p>
            </p:txBody>
          </p:sp>
          <p:sp>
            <p:nvSpPr>
              <p:cNvPr id="29" name="文本框 28">
                <a:extLst>
                  <a:ext uri="{FF2B5EF4-FFF2-40B4-BE49-F238E27FC236}">
                    <a16:creationId xmlns:a16="http://schemas.microsoft.com/office/drawing/2014/main" id="{362D6594-F0BA-8590-6930-A152C035699D}"/>
                  </a:ext>
                </a:extLst>
              </p:cNvPr>
              <p:cNvSpPr txBox="1"/>
              <p:nvPr/>
            </p:nvSpPr>
            <p:spPr>
              <a:xfrm>
                <a:off x="5103919" y="2792115"/>
                <a:ext cx="3075550" cy="954107"/>
              </a:xfrm>
              <a:prstGeom prst="rect">
                <a:avLst/>
              </a:prstGeom>
              <a:noFill/>
            </p:spPr>
            <p:txBody>
              <a:bodyPr wrap="square" rtlCol="0">
                <a:spAutoFit/>
              </a:bodyPr>
              <a:lstStyle/>
              <a:p>
                <a:pPr algn="just"/>
                <a:r>
                  <a:rPr lang="en-US" altLang="zh-CN" dirty="0">
                    <a:solidFill>
                      <a:schemeClr val="bg1"/>
                    </a:solidFill>
                    <a:latin typeface="Times New Roman" panose="02020603050405020304" pitchFamily="18" charset="0"/>
                    <a:cs typeface="Times New Roman" panose="02020603050405020304" pitchFamily="18" charset="0"/>
                  </a:rPr>
                  <a:t>OpenAI was established in </a:t>
                </a:r>
                <a:r>
                  <a:rPr lang="en-US" altLang="zh-CN" b="1" dirty="0">
                    <a:solidFill>
                      <a:srgbClr val="FF0000"/>
                    </a:solidFill>
                    <a:latin typeface="Times New Roman" panose="02020603050405020304" pitchFamily="18" charset="0"/>
                    <a:cs typeface="Times New Roman" panose="02020603050405020304" pitchFamily="18" charset="0"/>
                  </a:rPr>
                  <a:t>2021</a:t>
                </a:r>
                <a:r>
                  <a:rPr lang="en-US" altLang="zh-CN" dirty="0">
                    <a:solidFill>
                      <a:schemeClr val="bg1"/>
                    </a:solidFill>
                    <a:latin typeface="Times New Roman" panose="02020603050405020304" pitchFamily="18" charset="0"/>
                    <a:cs typeface="Times New Roman" panose="02020603050405020304" pitchFamily="18" charset="0"/>
                  </a:rPr>
                  <a:t>. OpenAI is headquartered in </a:t>
                </a:r>
                <a:r>
                  <a:rPr lang="en-US" altLang="zh-CN" b="1" dirty="0">
                    <a:solidFill>
                      <a:srgbClr val="FF0000"/>
                    </a:solidFill>
                    <a:latin typeface="Times New Roman" panose="02020603050405020304" pitchFamily="18" charset="0"/>
                    <a:cs typeface="Times New Roman" panose="02020603050405020304" pitchFamily="18" charset="0"/>
                  </a:rPr>
                  <a:t>Seattle</a:t>
                </a:r>
                <a:r>
                  <a:rPr lang="en-US" altLang="zh-CN" dirty="0">
                    <a:solidFill>
                      <a:schemeClr val="bg1"/>
                    </a:solidFill>
                    <a:latin typeface="Times New Roman" panose="02020603050405020304" pitchFamily="18" charset="0"/>
                    <a:cs typeface="Times New Roman" panose="02020603050405020304" pitchFamily="18" charset="0"/>
                  </a:rPr>
                  <a:t>. OpenAI has developed </a:t>
                </a:r>
                <a:r>
                  <a:rPr lang="en-US" altLang="zh-CN" b="1" dirty="0">
                    <a:solidFill>
                      <a:schemeClr val="bg1"/>
                    </a:solidFill>
                    <a:latin typeface="Times New Roman" panose="02020603050405020304" pitchFamily="18" charset="0"/>
                    <a:cs typeface="Times New Roman" panose="02020603050405020304" pitchFamily="18" charset="0"/>
                  </a:rPr>
                  <a:t>GPT-3, DALL-E, CLIP</a:t>
                </a:r>
                <a:r>
                  <a:rPr lang="en-US" altLang="zh-CN" dirty="0">
                    <a:solidFill>
                      <a:schemeClr val="bg1"/>
                    </a:solidFill>
                    <a:latin typeface="Times New Roman" panose="02020603050405020304" pitchFamily="18" charset="0"/>
                    <a:cs typeface="Times New Roman" panose="02020603050405020304" pitchFamily="18" charset="0"/>
                  </a:rPr>
                  <a:t>, etc. </a:t>
                </a:r>
                <a:endParaRPr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30" name="直接箭头连接符 29">
                <a:extLst>
                  <a:ext uri="{FF2B5EF4-FFF2-40B4-BE49-F238E27FC236}">
                    <a16:creationId xmlns:a16="http://schemas.microsoft.com/office/drawing/2014/main" id="{49E7E6B5-5493-D91C-C145-C3F3D4220805}"/>
                  </a:ext>
                </a:extLst>
              </p:cNvPr>
              <p:cNvCxnSpPr>
                <a:cxnSpLocks/>
              </p:cNvCxnSpPr>
              <p:nvPr>
                <p:custDataLst>
                  <p:tags r:id="rId1"/>
                </p:custDataLst>
              </p:nvPr>
            </p:nvCxnSpPr>
            <p:spPr>
              <a:xfrm>
                <a:off x="3616036" y="2530764"/>
                <a:ext cx="1316182" cy="75048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25">
                <a:extLst>
                  <a:ext uri="{FF2B5EF4-FFF2-40B4-BE49-F238E27FC236}">
                    <a16:creationId xmlns:a16="http://schemas.microsoft.com/office/drawing/2014/main" id="{E8226580-8103-C4C0-5E0D-E793FE10AEF3}"/>
                  </a:ext>
                </a:extLst>
              </p:cNvPr>
              <p:cNvSpPr txBox="1"/>
              <p:nvPr/>
            </p:nvSpPr>
            <p:spPr>
              <a:xfrm>
                <a:off x="5216067" y="2402472"/>
                <a:ext cx="2725538" cy="338554"/>
              </a:xfrm>
              <a:prstGeom prst="rect">
                <a:avLst/>
              </a:prstGeom>
              <a:noFill/>
            </p:spPr>
            <p:txBody>
              <a:bodyPr wrap="square"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生成内容</a:t>
                </a:r>
                <a:endParaRPr lang="en-CN" sz="1600" dirty="0">
                  <a:solidFill>
                    <a:schemeClr val="bg1"/>
                  </a:solidFill>
                  <a:latin typeface="Microsoft YaHei" panose="020B0503020204020204" pitchFamily="34" charset="-122"/>
                  <a:ea typeface="Microsoft YaHei" panose="020B0503020204020204" pitchFamily="34" charset="-122"/>
                </a:endParaRPr>
              </a:p>
            </p:txBody>
          </p:sp>
          <p:sp>
            <p:nvSpPr>
              <p:cNvPr id="35" name="乘号 34">
                <a:extLst>
                  <a:ext uri="{FF2B5EF4-FFF2-40B4-BE49-F238E27FC236}">
                    <a16:creationId xmlns:a16="http://schemas.microsoft.com/office/drawing/2014/main" id="{5B291E3F-425F-08C0-53DD-E8206CF18F73}"/>
                  </a:ext>
                </a:extLst>
              </p:cNvPr>
              <p:cNvSpPr/>
              <p:nvPr/>
            </p:nvSpPr>
            <p:spPr>
              <a:xfrm>
                <a:off x="4078681" y="2280804"/>
                <a:ext cx="493319" cy="58189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ndParaRPr>
              </a:p>
            </p:txBody>
          </p:sp>
        </p:grpSp>
      </p:grpSp>
      <p:sp>
        <p:nvSpPr>
          <p:cNvPr id="49" name="Title 1">
            <a:extLst>
              <a:ext uri="{FF2B5EF4-FFF2-40B4-BE49-F238E27FC236}">
                <a16:creationId xmlns:a16="http://schemas.microsoft.com/office/drawing/2014/main" id="{F262A727-9182-215D-8960-B8EAB3C5B8B8}"/>
              </a:ext>
            </a:extLst>
          </p:cNvPr>
          <p:cNvSpPr txBox="1">
            <a:spLocks/>
          </p:cNvSpPr>
          <p:nvPr/>
        </p:nvSpPr>
        <p:spPr>
          <a:xfrm>
            <a:off x="7479217" y="2393371"/>
            <a:ext cx="609350" cy="393671"/>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50" name="Title 1">
            <a:extLst>
              <a:ext uri="{FF2B5EF4-FFF2-40B4-BE49-F238E27FC236}">
                <a16:creationId xmlns:a16="http://schemas.microsoft.com/office/drawing/2014/main" id="{1FD507CC-130D-6917-3662-CAF3E026CB0B}"/>
              </a:ext>
            </a:extLst>
          </p:cNvPr>
          <p:cNvSpPr txBox="1">
            <a:spLocks/>
          </p:cNvSpPr>
          <p:nvPr/>
        </p:nvSpPr>
        <p:spPr>
          <a:xfrm>
            <a:off x="3061835" y="1691950"/>
            <a:ext cx="609350" cy="393671"/>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51" name="Title 1">
            <a:extLst>
              <a:ext uri="{FF2B5EF4-FFF2-40B4-BE49-F238E27FC236}">
                <a16:creationId xmlns:a16="http://schemas.microsoft.com/office/drawing/2014/main" id="{1E63A8E9-9DD1-2D85-1A18-FB4F0A80A9CD}"/>
              </a:ext>
            </a:extLst>
          </p:cNvPr>
          <p:cNvSpPr txBox="1">
            <a:spLocks/>
          </p:cNvSpPr>
          <p:nvPr/>
        </p:nvSpPr>
        <p:spPr>
          <a:xfrm>
            <a:off x="3021370" y="3483621"/>
            <a:ext cx="609350" cy="393671"/>
          </a:xfrm>
          <a:prstGeom prst="rect">
            <a:avLst/>
          </a:prstGeom>
          <a:ln w="38100">
            <a:solidFill>
              <a:srgbClr val="00B05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00B050"/>
                </a:solidFill>
              </a:rPr>
              <a:t>正确</a:t>
            </a:r>
            <a:endParaRPr lang="en-CN" sz="1600" dirty="0">
              <a:solidFill>
                <a:srgbClr val="00B050"/>
              </a:solidFill>
            </a:endParaRPr>
          </a:p>
        </p:txBody>
      </p:sp>
      <p:sp>
        <p:nvSpPr>
          <p:cNvPr id="3" name="文本框 3">
            <a:extLst>
              <a:ext uri="{FF2B5EF4-FFF2-40B4-BE49-F238E27FC236}">
                <a16:creationId xmlns:a16="http://schemas.microsoft.com/office/drawing/2014/main" id="{C3A61D4D-8155-628E-5D7E-F7D6B0E6EA09}"/>
              </a:ext>
            </a:extLst>
          </p:cNvPr>
          <p:cNvSpPr txBox="1"/>
          <p:nvPr/>
        </p:nvSpPr>
        <p:spPr>
          <a:xfrm>
            <a:off x="354219" y="973320"/>
            <a:ext cx="8435562" cy="584775"/>
          </a:xfrm>
          <a:prstGeom prst="rect">
            <a:avLst/>
          </a:prstGeom>
          <a:noFill/>
          <a:ln>
            <a:noFill/>
            <a:prstDash val="dash"/>
          </a:ln>
        </p:spPr>
        <p:txBody>
          <a:bodyPr wrap="square">
            <a:spAutoFit/>
          </a:bodyPr>
          <a:lstStyle/>
          <a:p>
            <a:r>
              <a:rPr lang="en-US" altLang="zh-CN" sz="1600" b="1" dirty="0">
                <a:highlight>
                  <a:srgbClr val="8BAFE8"/>
                </a:highlight>
                <a:latin typeface="Times New Roman" panose="02020603050405020304" pitchFamily="18" charset="0"/>
                <a:cs typeface="Times New Roman" panose="02020603050405020304" pitchFamily="18" charset="0"/>
              </a:rPr>
              <a:t>Question:</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What was OpenAI founded, where is its headquarters located, and what models has it developed?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6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sz="3200" dirty="0"/>
              <a:t>问题：如何</a:t>
            </a:r>
            <a:r>
              <a:rPr lang="zh-CN" altLang="en-US" sz="3200" dirty="0">
                <a:solidFill>
                  <a:schemeClr val="bg2"/>
                </a:solidFill>
              </a:rPr>
              <a:t>准确</a:t>
            </a:r>
            <a:r>
              <a:rPr lang="zh-CN" altLang="en-US" sz="3200" dirty="0">
                <a:solidFill>
                  <a:srgbClr val="C00000"/>
                </a:solidFill>
              </a:rPr>
              <a:t>选择</a:t>
            </a:r>
            <a:r>
              <a:rPr lang="zh-CN" altLang="en-US" sz="3200" dirty="0"/>
              <a:t>知识</a:t>
            </a:r>
            <a:endParaRPr lang="en-CN" sz="3200" dirty="0">
              <a:solidFill>
                <a:srgbClr val="C00000"/>
              </a:solidFill>
            </a:endParaRPr>
          </a:p>
        </p:txBody>
      </p:sp>
      <p:sp>
        <p:nvSpPr>
          <p:cNvPr id="4" name="右大括号 3">
            <a:extLst>
              <a:ext uri="{FF2B5EF4-FFF2-40B4-BE49-F238E27FC236}">
                <a16:creationId xmlns:a16="http://schemas.microsoft.com/office/drawing/2014/main" id="{4E4E7425-111F-CF2B-AD7B-F54FF38E5857}"/>
              </a:ext>
            </a:extLst>
          </p:cNvPr>
          <p:cNvSpPr/>
          <p:nvPr/>
        </p:nvSpPr>
        <p:spPr>
          <a:xfrm>
            <a:off x="4273289" y="2628074"/>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29B29DBC-7C4F-F854-1739-570F667DD81A}"/>
              </a:ext>
            </a:extLst>
          </p:cNvPr>
          <p:cNvSpPr/>
          <p:nvPr/>
        </p:nvSpPr>
        <p:spPr>
          <a:xfrm>
            <a:off x="1626545" y="2561200"/>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4899A547-ABAD-7820-DA87-A09062ECB1A2}"/>
              </a:ext>
            </a:extLst>
          </p:cNvPr>
          <p:cNvSpPr/>
          <p:nvPr/>
        </p:nvSpPr>
        <p:spPr>
          <a:xfrm>
            <a:off x="1480689" y="3487304"/>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0" name="文本框 9">
            <a:extLst>
              <a:ext uri="{FF2B5EF4-FFF2-40B4-BE49-F238E27FC236}">
                <a16:creationId xmlns:a16="http://schemas.microsoft.com/office/drawing/2014/main" id="{10F3A030-CAD8-0400-8069-7727F9AB850C}"/>
              </a:ext>
            </a:extLst>
          </p:cNvPr>
          <p:cNvSpPr txBox="1"/>
          <p:nvPr>
            <p:custDataLst>
              <p:tags r:id="rId1"/>
            </p:custDataLst>
          </p:nvPr>
        </p:nvSpPr>
        <p:spPr>
          <a:xfrm>
            <a:off x="3328662" y="3052617"/>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1" name="矩形 10">
            <a:extLst>
              <a:ext uri="{FF2B5EF4-FFF2-40B4-BE49-F238E27FC236}">
                <a16:creationId xmlns:a16="http://schemas.microsoft.com/office/drawing/2014/main" id="{0CB44375-8BD6-D0B5-C825-281ECF629B27}"/>
              </a:ext>
            </a:extLst>
          </p:cNvPr>
          <p:cNvSpPr/>
          <p:nvPr>
            <p:custDataLst>
              <p:tags r:id="rId2"/>
            </p:custDataLst>
          </p:nvPr>
        </p:nvSpPr>
        <p:spPr>
          <a:xfrm>
            <a:off x="3358522" y="2326888"/>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3" name="矩形 10">
            <a:extLst>
              <a:ext uri="{FF2B5EF4-FFF2-40B4-BE49-F238E27FC236}">
                <a16:creationId xmlns:a16="http://schemas.microsoft.com/office/drawing/2014/main" id="{9917B17F-41B4-9284-465F-2DD4D5FA9D90}"/>
              </a:ext>
            </a:extLst>
          </p:cNvPr>
          <p:cNvSpPr/>
          <p:nvPr>
            <p:custDataLst>
              <p:tags r:id="rId3"/>
            </p:custDataLst>
          </p:nvPr>
        </p:nvSpPr>
        <p:spPr>
          <a:xfrm>
            <a:off x="3540718" y="2512577"/>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6" name="矩形 10">
            <a:extLst>
              <a:ext uri="{FF2B5EF4-FFF2-40B4-BE49-F238E27FC236}">
                <a16:creationId xmlns:a16="http://schemas.microsoft.com/office/drawing/2014/main" id="{B3B2D25F-84DB-39F6-AE6D-2670B260A14B}"/>
              </a:ext>
            </a:extLst>
          </p:cNvPr>
          <p:cNvSpPr/>
          <p:nvPr>
            <p:custDataLst>
              <p:tags r:id="rId4"/>
            </p:custDataLst>
          </p:nvPr>
        </p:nvSpPr>
        <p:spPr>
          <a:xfrm>
            <a:off x="3722915" y="2697821"/>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7" name="圆角矩形 44">
            <a:extLst>
              <a:ext uri="{FF2B5EF4-FFF2-40B4-BE49-F238E27FC236}">
                <a16:creationId xmlns:a16="http://schemas.microsoft.com/office/drawing/2014/main" id="{00F733B6-4018-DECD-9F76-7C1241D0CEAA}"/>
              </a:ext>
            </a:extLst>
          </p:cNvPr>
          <p:cNvSpPr/>
          <p:nvPr/>
        </p:nvSpPr>
        <p:spPr>
          <a:xfrm>
            <a:off x="6664197" y="3146027"/>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18" name="椭圆形标注 20">
            <a:extLst>
              <a:ext uri="{FF2B5EF4-FFF2-40B4-BE49-F238E27FC236}">
                <a16:creationId xmlns:a16="http://schemas.microsoft.com/office/drawing/2014/main" id="{0C82768F-FD99-76C0-FFE2-70C3B133D7A4}"/>
              </a:ext>
            </a:extLst>
          </p:cNvPr>
          <p:cNvSpPr/>
          <p:nvPr/>
        </p:nvSpPr>
        <p:spPr>
          <a:xfrm>
            <a:off x="123470" y="247777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19" name="图片 18">
            <a:extLst>
              <a:ext uri="{FF2B5EF4-FFF2-40B4-BE49-F238E27FC236}">
                <a16:creationId xmlns:a16="http://schemas.microsoft.com/office/drawing/2014/main" id="{9DD7EF49-46A7-B481-B467-D26039FFA30A}"/>
              </a:ext>
            </a:extLst>
          </p:cNvPr>
          <p:cNvPicPr>
            <a:picLocks noChangeAspect="1"/>
          </p:cNvPicPr>
          <p:nvPr/>
        </p:nvPicPr>
        <p:blipFill>
          <a:blip r:embed="rId8"/>
          <a:stretch>
            <a:fillRect/>
          </a:stretch>
        </p:blipFill>
        <p:spPr>
          <a:xfrm>
            <a:off x="4976205" y="2906264"/>
            <a:ext cx="1091898" cy="908261"/>
          </a:xfrm>
          <a:prstGeom prst="rect">
            <a:avLst/>
          </a:prstGeom>
        </p:spPr>
      </p:pic>
      <p:sp>
        <p:nvSpPr>
          <p:cNvPr id="20" name="椭圆形标注 20">
            <a:extLst>
              <a:ext uri="{FF2B5EF4-FFF2-40B4-BE49-F238E27FC236}">
                <a16:creationId xmlns:a16="http://schemas.microsoft.com/office/drawing/2014/main" id="{454BC044-F614-D6EC-E289-48A1B8EA3DF9}"/>
              </a:ext>
            </a:extLst>
          </p:cNvPr>
          <p:cNvSpPr/>
          <p:nvPr/>
        </p:nvSpPr>
        <p:spPr>
          <a:xfrm>
            <a:off x="3286515" y="3956347"/>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1" name="文本框 20">
            <a:extLst>
              <a:ext uri="{FF2B5EF4-FFF2-40B4-BE49-F238E27FC236}">
                <a16:creationId xmlns:a16="http://schemas.microsoft.com/office/drawing/2014/main" id="{96963196-F9BE-2AA0-70D3-993D2A77EEAF}"/>
              </a:ext>
            </a:extLst>
          </p:cNvPr>
          <p:cNvSpPr txBox="1"/>
          <p:nvPr>
            <p:custDataLst>
              <p:tags r:id="rId5"/>
            </p:custDataLst>
          </p:nvPr>
        </p:nvSpPr>
        <p:spPr>
          <a:xfrm>
            <a:off x="4976205" y="3892672"/>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22" name="文本框 21">
            <a:extLst>
              <a:ext uri="{FF2B5EF4-FFF2-40B4-BE49-F238E27FC236}">
                <a16:creationId xmlns:a16="http://schemas.microsoft.com/office/drawing/2014/main" id="{09A799FE-2F12-A63A-BD84-B7075D9096C1}"/>
              </a:ext>
            </a:extLst>
          </p:cNvPr>
          <p:cNvSpPr txBox="1"/>
          <p:nvPr/>
        </p:nvSpPr>
        <p:spPr>
          <a:xfrm>
            <a:off x="5762051" y="2004581"/>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大语言模型的视角</a:t>
            </a:r>
          </a:p>
        </p:txBody>
      </p:sp>
      <p:sp>
        <p:nvSpPr>
          <p:cNvPr id="23" name="圆角矩形标注 2">
            <a:extLst>
              <a:ext uri="{FF2B5EF4-FFF2-40B4-BE49-F238E27FC236}">
                <a16:creationId xmlns:a16="http://schemas.microsoft.com/office/drawing/2014/main" id="{99D063A4-2650-A7C8-55F8-7B0B0C71E0A2}"/>
              </a:ext>
            </a:extLst>
          </p:cNvPr>
          <p:cNvSpPr/>
          <p:nvPr/>
        </p:nvSpPr>
        <p:spPr>
          <a:xfrm>
            <a:off x="5762192" y="1985166"/>
            <a:ext cx="2535051" cy="770851"/>
          </a:xfrm>
          <a:prstGeom prst="wedgeRoundRectCallout">
            <a:avLst>
              <a:gd name="adj1" fmla="val -26334"/>
              <a:gd name="adj2" fmla="val 85129"/>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25" name="直接箭头连接符 24">
            <a:extLst>
              <a:ext uri="{FF2B5EF4-FFF2-40B4-BE49-F238E27FC236}">
                <a16:creationId xmlns:a16="http://schemas.microsoft.com/office/drawing/2014/main" id="{569BE343-AA76-F17F-3DD2-92FA6F092D34}"/>
              </a:ext>
            </a:extLst>
          </p:cNvPr>
          <p:cNvCxnSpPr>
            <a:cxnSpLocks/>
          </p:cNvCxnSpPr>
          <p:nvPr/>
        </p:nvCxnSpPr>
        <p:spPr>
          <a:xfrm>
            <a:off x="6085645" y="3453335"/>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6954CF8-42F2-B698-6B4B-C518358DEFDF}"/>
              </a:ext>
            </a:extLst>
          </p:cNvPr>
          <p:cNvCxnSpPr>
            <a:cxnSpLocks/>
          </p:cNvCxnSpPr>
          <p:nvPr/>
        </p:nvCxnSpPr>
        <p:spPr>
          <a:xfrm>
            <a:off x="2861000" y="2789949"/>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E58D164-DC25-5678-5382-5BAD9CE650DB}"/>
              </a:ext>
            </a:extLst>
          </p:cNvPr>
          <p:cNvCxnSpPr>
            <a:cxnSpLocks/>
          </p:cNvCxnSpPr>
          <p:nvPr/>
        </p:nvCxnSpPr>
        <p:spPr>
          <a:xfrm>
            <a:off x="1156573" y="2798198"/>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1B0D7BE-DD00-24F4-7FA4-E505C28E42AD}"/>
              </a:ext>
            </a:extLst>
          </p:cNvPr>
          <p:cNvCxnSpPr>
            <a:cxnSpLocks/>
          </p:cNvCxnSpPr>
          <p:nvPr/>
        </p:nvCxnSpPr>
        <p:spPr>
          <a:xfrm>
            <a:off x="1998554" y="3036666"/>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600DE71-8BFC-7A11-60E1-C78973DC32A9}"/>
              </a:ext>
            </a:extLst>
          </p:cNvPr>
          <p:cNvCxnSpPr>
            <a:cxnSpLocks/>
          </p:cNvCxnSpPr>
          <p:nvPr/>
        </p:nvCxnSpPr>
        <p:spPr>
          <a:xfrm flipV="1">
            <a:off x="2353577" y="3019622"/>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E8932-1D92-6826-8103-AA3ADB6FA990}"/>
              </a:ext>
            </a:extLst>
          </p:cNvPr>
          <p:cNvCxnSpPr>
            <a:cxnSpLocks/>
          </p:cNvCxnSpPr>
          <p:nvPr/>
        </p:nvCxnSpPr>
        <p:spPr>
          <a:xfrm>
            <a:off x="4681660" y="3458102"/>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65DA53C-4055-0977-335D-252E975B5BE6}"/>
              </a:ext>
            </a:extLst>
          </p:cNvPr>
          <p:cNvSpPr txBox="1"/>
          <p:nvPr/>
        </p:nvSpPr>
        <p:spPr>
          <a:xfrm>
            <a:off x="5762192" y="2278593"/>
            <a:ext cx="2625199" cy="591097"/>
          </a:xfrm>
          <a:prstGeom prst="rect">
            <a:avLst/>
          </a:prstGeom>
          <a:noFill/>
        </p:spPr>
        <p:txBody>
          <a:bodyPr wrap="square" rtlCol="0">
            <a:noAutofit/>
          </a:bodyPr>
          <a:lstStyle/>
          <a:p>
            <a:pPr>
              <a:lnSpc>
                <a:spcPct val="110000"/>
              </a:lnSpc>
            </a:pPr>
            <a:r>
              <a:rPr lang="zh-CN" altLang="en-US" sz="1100" dirty="0">
                <a:latin typeface="+mj-ea"/>
                <a:ea typeface="+mj-ea"/>
              </a:rPr>
              <a:t>如何在自身参数内知识和外部检索到的知识间做出动态决策？</a:t>
            </a:r>
          </a:p>
        </p:txBody>
      </p:sp>
      <p:sp>
        <p:nvSpPr>
          <p:cNvPr id="2" name="文本框 21">
            <a:extLst>
              <a:ext uri="{FF2B5EF4-FFF2-40B4-BE49-F238E27FC236}">
                <a16:creationId xmlns:a16="http://schemas.microsoft.com/office/drawing/2014/main" id="{A0B6480D-81E5-ACE3-10AF-728A5DB32B5D}"/>
              </a:ext>
            </a:extLst>
          </p:cNvPr>
          <p:cNvSpPr txBox="1"/>
          <p:nvPr/>
        </p:nvSpPr>
        <p:spPr>
          <a:xfrm>
            <a:off x="3286374" y="1120057"/>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p:txBody>
      </p:sp>
      <p:sp>
        <p:nvSpPr>
          <p:cNvPr id="6" name="圆角矩形标注 2">
            <a:extLst>
              <a:ext uri="{FF2B5EF4-FFF2-40B4-BE49-F238E27FC236}">
                <a16:creationId xmlns:a16="http://schemas.microsoft.com/office/drawing/2014/main" id="{5FB88B8A-4A84-751F-7D46-7BE894EAA99B}"/>
              </a:ext>
            </a:extLst>
          </p:cNvPr>
          <p:cNvSpPr/>
          <p:nvPr/>
        </p:nvSpPr>
        <p:spPr>
          <a:xfrm>
            <a:off x="3286515" y="1100642"/>
            <a:ext cx="2535051" cy="770851"/>
          </a:xfrm>
          <a:prstGeom prst="wedgeRoundRectCallout">
            <a:avLst>
              <a:gd name="adj1" fmla="val 11105"/>
              <a:gd name="adj2" fmla="val 206129"/>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7" name="文本框 4">
            <a:extLst>
              <a:ext uri="{FF2B5EF4-FFF2-40B4-BE49-F238E27FC236}">
                <a16:creationId xmlns:a16="http://schemas.microsoft.com/office/drawing/2014/main" id="{4BB1C5B8-5A46-4F30-393D-E6DA28B94E67}"/>
              </a:ext>
            </a:extLst>
          </p:cNvPr>
          <p:cNvSpPr txBox="1"/>
          <p:nvPr/>
        </p:nvSpPr>
        <p:spPr>
          <a:xfrm>
            <a:off x="3286515" y="1394069"/>
            <a:ext cx="2625199" cy="591097"/>
          </a:xfrm>
          <a:prstGeom prst="rect">
            <a:avLst/>
          </a:prstGeom>
          <a:noFill/>
        </p:spPr>
        <p:txBody>
          <a:bodyPr wrap="square" rtlCol="0">
            <a:noAutofit/>
          </a:bodyPr>
          <a:lstStyle/>
          <a:p>
            <a:pPr>
              <a:lnSpc>
                <a:spcPct val="110000"/>
              </a:lnSpc>
            </a:pPr>
            <a:r>
              <a:rPr lang="zh-CN" altLang="en-US" sz="1100" dirty="0">
                <a:latin typeface="+mj-ea"/>
                <a:ea typeface="+mj-ea"/>
              </a:rPr>
              <a:t>如何动态地决定是否将检索到的知识提供给大模型？</a:t>
            </a:r>
          </a:p>
        </p:txBody>
      </p:sp>
    </p:spTree>
    <p:extLst>
      <p:ext uri="{BB962C8B-B14F-4D97-AF65-F5344CB8AC3E}">
        <p14:creationId xmlns:p14="http://schemas.microsoft.com/office/powerpoint/2010/main" val="308632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1906E5A8-E924-FC57-DE1B-0C79F264779E}"/>
              </a:ext>
            </a:extLst>
          </p:cNvPr>
          <p:cNvGrpSpPr/>
          <p:nvPr/>
        </p:nvGrpSpPr>
        <p:grpSpPr>
          <a:xfrm>
            <a:off x="1106727" y="1716747"/>
            <a:ext cx="2810205" cy="1405898"/>
            <a:chOff x="-2353319" y="-1338889"/>
            <a:chExt cx="3901208" cy="1951709"/>
          </a:xfrm>
        </p:grpSpPr>
        <p:sp>
          <p:nvSpPr>
            <p:cNvPr id="29" name="矩形 28">
              <a:extLst>
                <a:ext uri="{FF2B5EF4-FFF2-40B4-BE49-F238E27FC236}">
                  <a16:creationId xmlns:a16="http://schemas.microsoft.com/office/drawing/2014/main" id="{611993DA-C13F-2C34-4580-2570B957AAE3}"/>
                </a:ext>
              </a:extLst>
            </p:cNvPr>
            <p:cNvSpPr/>
            <p:nvPr/>
          </p:nvSpPr>
          <p:spPr>
            <a:xfrm>
              <a:off x="-850244" y="-1104577"/>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信息检索</a:t>
              </a:r>
            </a:p>
          </p:txBody>
        </p:sp>
        <p:sp>
          <p:nvSpPr>
            <p:cNvPr id="30" name="流程图: 磁盘 29">
              <a:extLst>
                <a:ext uri="{FF2B5EF4-FFF2-40B4-BE49-F238E27FC236}">
                  <a16:creationId xmlns:a16="http://schemas.microsoft.com/office/drawing/2014/main" id="{3032CF5C-2DCC-F714-74BB-8BBB7FAC4BBC}"/>
                </a:ext>
              </a:extLst>
            </p:cNvPr>
            <p:cNvSpPr/>
            <p:nvPr/>
          </p:nvSpPr>
          <p:spPr>
            <a:xfrm>
              <a:off x="-996100" y="-178473"/>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外部语料库</a:t>
              </a:r>
            </a:p>
          </p:txBody>
        </p:sp>
        <p:sp>
          <p:nvSpPr>
            <p:cNvPr id="31" name="矩形 10">
              <a:extLst>
                <a:ext uri="{FF2B5EF4-FFF2-40B4-BE49-F238E27FC236}">
                  <a16:creationId xmlns:a16="http://schemas.microsoft.com/office/drawing/2014/main" id="{23955A42-A6C5-140D-F3C7-FC2422371684}"/>
                </a:ext>
              </a:extLst>
            </p:cNvPr>
            <p:cNvSpPr/>
            <p:nvPr>
              <p:custDataLst>
                <p:tags r:id="rId3"/>
              </p:custDataLst>
            </p:nvPr>
          </p:nvSpPr>
          <p:spPr>
            <a:xfrm>
              <a:off x="881733" y="-133888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2" name="矩形 10">
              <a:extLst>
                <a:ext uri="{FF2B5EF4-FFF2-40B4-BE49-F238E27FC236}">
                  <a16:creationId xmlns:a16="http://schemas.microsoft.com/office/drawing/2014/main" id="{0BD7B0A5-F1E8-D326-F3D4-E5F8C10DCCFD}"/>
                </a:ext>
              </a:extLst>
            </p:cNvPr>
            <p:cNvSpPr/>
            <p:nvPr>
              <p:custDataLst>
                <p:tags r:id="rId4"/>
              </p:custDataLst>
            </p:nvPr>
          </p:nvSpPr>
          <p:spPr>
            <a:xfrm>
              <a:off x="1063929" y="-115320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3" name="矩形 10">
              <a:extLst>
                <a:ext uri="{FF2B5EF4-FFF2-40B4-BE49-F238E27FC236}">
                  <a16:creationId xmlns:a16="http://schemas.microsoft.com/office/drawing/2014/main" id="{E495C8BE-A4AD-65C5-0AF2-F514791FD7F1}"/>
                </a:ext>
              </a:extLst>
            </p:cNvPr>
            <p:cNvSpPr/>
            <p:nvPr>
              <p:custDataLst>
                <p:tags r:id="rId5"/>
              </p:custDataLst>
            </p:nvPr>
          </p:nvSpPr>
          <p:spPr>
            <a:xfrm>
              <a:off x="1246126" y="-967956"/>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4" name="椭圆形标注 20">
              <a:extLst>
                <a:ext uri="{FF2B5EF4-FFF2-40B4-BE49-F238E27FC236}">
                  <a16:creationId xmlns:a16="http://schemas.microsoft.com/office/drawing/2014/main" id="{A3E3C1D9-47FF-B391-D90B-26674B44994E}"/>
                </a:ext>
              </a:extLst>
            </p:cNvPr>
            <p:cNvSpPr/>
            <p:nvPr/>
          </p:nvSpPr>
          <p:spPr>
            <a:xfrm>
              <a:off x="-2353319" y="-1187998"/>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问题</a:t>
              </a:r>
            </a:p>
          </p:txBody>
        </p:sp>
        <p:cxnSp>
          <p:nvCxnSpPr>
            <p:cNvPr id="35" name="直接箭头连接符 34">
              <a:extLst>
                <a:ext uri="{FF2B5EF4-FFF2-40B4-BE49-F238E27FC236}">
                  <a16:creationId xmlns:a16="http://schemas.microsoft.com/office/drawing/2014/main" id="{27AD325B-057B-305D-80D6-BB0F2A55A47D}"/>
                </a:ext>
              </a:extLst>
            </p:cNvPr>
            <p:cNvCxnSpPr>
              <a:cxnSpLocks/>
            </p:cNvCxnSpPr>
            <p:nvPr/>
          </p:nvCxnSpPr>
          <p:spPr>
            <a:xfrm>
              <a:off x="384211" y="-875828"/>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CE9B30E-24D0-EA90-3ADD-A64DE7F9420F}"/>
                </a:ext>
              </a:extLst>
            </p:cNvPr>
            <p:cNvCxnSpPr>
              <a:cxnSpLocks/>
            </p:cNvCxnSpPr>
            <p:nvPr/>
          </p:nvCxnSpPr>
          <p:spPr>
            <a:xfrm>
              <a:off x="-1320216" y="-867579"/>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71BD4053-6EE5-ADF1-ECCD-EC6BF670FA5E}"/>
                </a:ext>
              </a:extLst>
            </p:cNvPr>
            <p:cNvCxnSpPr>
              <a:cxnSpLocks/>
            </p:cNvCxnSpPr>
            <p:nvPr/>
          </p:nvCxnSpPr>
          <p:spPr>
            <a:xfrm>
              <a:off x="-478235" y="-629111"/>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B088697-2451-8C84-94ED-3C8BFD98A557}"/>
                </a:ext>
              </a:extLst>
            </p:cNvPr>
            <p:cNvCxnSpPr>
              <a:cxnSpLocks/>
            </p:cNvCxnSpPr>
            <p:nvPr/>
          </p:nvCxnSpPr>
          <p:spPr>
            <a:xfrm flipV="1">
              <a:off x="-123212" y="-646155"/>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F02331C-6981-EEEF-B128-7A4DD291CEC4}"/>
              </a:ext>
            </a:extLst>
          </p:cNvPr>
          <p:cNvSpPr>
            <a:spLocks noGrp="1"/>
          </p:cNvSpPr>
          <p:nvPr>
            <p:ph type="title"/>
          </p:nvPr>
        </p:nvSpPr>
        <p:spPr/>
        <p:txBody>
          <a:bodyPr/>
          <a:lstStyle/>
          <a:p>
            <a:r>
              <a:rPr lang="zh-CN" altLang="en-US" sz="3200" dirty="0">
                <a:solidFill>
                  <a:schemeClr val="bg2"/>
                </a:solidFill>
              </a:rPr>
              <a:t>问题：如何</a:t>
            </a:r>
            <a:r>
              <a:rPr lang="zh-CN" altLang="en-US" sz="3200" dirty="0">
                <a:solidFill>
                  <a:srgbClr val="C00000"/>
                </a:solidFill>
              </a:rPr>
              <a:t>避免</a:t>
            </a:r>
            <a:r>
              <a:rPr lang="zh-CN" altLang="en-US" sz="3200" dirty="0">
                <a:solidFill>
                  <a:schemeClr val="bg2"/>
                </a:solidFill>
              </a:rPr>
              <a:t>知识间的</a:t>
            </a:r>
            <a:r>
              <a:rPr lang="zh-CN" altLang="en-US" sz="3200" dirty="0">
                <a:solidFill>
                  <a:srgbClr val="C00000"/>
                </a:solidFill>
              </a:rPr>
              <a:t>干扰</a:t>
            </a:r>
            <a:endParaRPr lang="en-CN" sz="3200" dirty="0"/>
          </a:p>
        </p:txBody>
      </p:sp>
      <p:sp>
        <p:nvSpPr>
          <p:cNvPr id="5" name="Rounded Rectangle 18">
            <a:extLst>
              <a:ext uri="{FF2B5EF4-FFF2-40B4-BE49-F238E27FC236}">
                <a16:creationId xmlns:a16="http://schemas.microsoft.com/office/drawing/2014/main" id="{631F3482-3986-C3CF-ECF4-AD18BAD9E25D}"/>
              </a:ext>
            </a:extLst>
          </p:cNvPr>
          <p:cNvSpPr/>
          <p:nvPr/>
        </p:nvSpPr>
        <p:spPr>
          <a:xfrm>
            <a:off x="5684981" y="2221472"/>
            <a:ext cx="2987963" cy="2028574"/>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6" name="Rounded Rectangle 1">
            <a:extLst>
              <a:ext uri="{FF2B5EF4-FFF2-40B4-BE49-F238E27FC236}">
                <a16:creationId xmlns:a16="http://schemas.microsoft.com/office/drawing/2014/main" id="{69C7084E-E5A2-5B03-0400-B8A721747FEF}"/>
              </a:ext>
            </a:extLst>
          </p:cNvPr>
          <p:cNvSpPr/>
          <p:nvPr/>
        </p:nvSpPr>
        <p:spPr>
          <a:xfrm>
            <a:off x="600585" y="1534870"/>
            <a:ext cx="4046829" cy="1679687"/>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7" name="文本框 6">
            <a:extLst>
              <a:ext uri="{FF2B5EF4-FFF2-40B4-BE49-F238E27FC236}">
                <a16:creationId xmlns:a16="http://schemas.microsoft.com/office/drawing/2014/main" id="{4D175BCF-6B64-DC8B-3889-DEE7DB5D2419}"/>
              </a:ext>
            </a:extLst>
          </p:cNvPr>
          <p:cNvSpPr txBox="1"/>
          <p:nvPr/>
        </p:nvSpPr>
        <p:spPr>
          <a:xfrm>
            <a:off x="607818" y="2221472"/>
            <a:ext cx="4234038" cy="954107"/>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OpenAI is co-founded by Elon Musk and several other prominent figures. OpenAI's significant research achievements in 2021 include artificial intelligence models such as GPT-3 … </a:t>
            </a:r>
            <a:endParaRPr lang="zh-CN" altLang="en-US" dirty="0">
              <a:solidFill>
                <a:schemeClr val="bg1"/>
              </a:solidFill>
            </a:endParaRPr>
          </a:p>
        </p:txBody>
      </p:sp>
      <p:pic>
        <p:nvPicPr>
          <p:cNvPr id="8" name="Graphic 14" descr="Books on shelf">
            <a:extLst>
              <a:ext uri="{FF2B5EF4-FFF2-40B4-BE49-F238E27FC236}">
                <a16:creationId xmlns:a16="http://schemas.microsoft.com/office/drawing/2014/main" id="{A1C47335-60EA-449B-2015-5BDC4AF57F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025" y="1549348"/>
            <a:ext cx="809864" cy="809864"/>
          </a:xfrm>
          <a:prstGeom prst="rect">
            <a:avLst/>
          </a:prstGeom>
        </p:spPr>
      </p:pic>
      <p:sp>
        <p:nvSpPr>
          <p:cNvPr id="9" name="TextBox 15">
            <a:extLst>
              <a:ext uri="{FF2B5EF4-FFF2-40B4-BE49-F238E27FC236}">
                <a16:creationId xmlns:a16="http://schemas.microsoft.com/office/drawing/2014/main" id="{38B6163E-AACF-DF16-EF33-D86A5C7075DD}"/>
              </a:ext>
            </a:extLst>
          </p:cNvPr>
          <p:cNvSpPr txBox="1"/>
          <p:nvPr/>
        </p:nvSpPr>
        <p:spPr>
          <a:xfrm>
            <a:off x="1544831" y="1811626"/>
            <a:ext cx="1765276" cy="338554"/>
          </a:xfrm>
          <a:prstGeom prst="rect">
            <a:avLst/>
          </a:prstGeom>
          <a:noFill/>
        </p:spPr>
        <p:txBody>
          <a:bodyPr wrap="square" rtlCol="0">
            <a:spAutoFit/>
          </a:bodyPr>
          <a:lstStyle/>
          <a:p>
            <a:pPr algn="l"/>
            <a:r>
              <a:rPr lang="en-US" sz="1600" b="1" dirty="0" err="1">
                <a:solidFill>
                  <a:schemeClr val="bg1"/>
                </a:solidFill>
                <a:latin typeface="Microsoft YaHei" panose="020B0503020204020204" pitchFamily="34" charset="-122"/>
                <a:ea typeface="Microsoft YaHei" panose="020B0503020204020204" pitchFamily="34" charset="-122"/>
              </a:rPr>
              <a:t>外部</a:t>
            </a:r>
            <a:r>
              <a:rPr lang="en-US" sz="1600" dirty="0" err="1">
                <a:solidFill>
                  <a:schemeClr val="bg1"/>
                </a:solidFill>
                <a:latin typeface="Microsoft YaHei" panose="020B0503020204020204" pitchFamily="34" charset="-122"/>
                <a:ea typeface="Microsoft YaHei" panose="020B0503020204020204" pitchFamily="34" charset="-122"/>
              </a:rPr>
              <a:t>语料库知识</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06A70258-EBE2-0958-2C43-DE4B6652AA5C}"/>
              </a:ext>
            </a:extLst>
          </p:cNvPr>
          <p:cNvPicPr>
            <a:picLocks noChangeAspect="1"/>
          </p:cNvPicPr>
          <p:nvPr/>
        </p:nvPicPr>
        <p:blipFill>
          <a:blip r:embed="rId10"/>
          <a:stretch>
            <a:fillRect/>
          </a:stretch>
        </p:blipFill>
        <p:spPr>
          <a:xfrm>
            <a:off x="1641864" y="3748181"/>
            <a:ext cx="1162300" cy="1122114"/>
          </a:xfrm>
          <a:prstGeom prst="rect">
            <a:avLst/>
          </a:prstGeom>
        </p:spPr>
      </p:pic>
      <p:pic>
        <p:nvPicPr>
          <p:cNvPr id="11" name="图片 10">
            <a:extLst>
              <a:ext uri="{FF2B5EF4-FFF2-40B4-BE49-F238E27FC236}">
                <a16:creationId xmlns:a16="http://schemas.microsoft.com/office/drawing/2014/main" id="{A22EC0DE-189D-B221-422D-C09CEE10D508}"/>
              </a:ext>
            </a:extLst>
          </p:cNvPr>
          <p:cNvPicPr>
            <a:picLocks noChangeAspect="1"/>
          </p:cNvPicPr>
          <p:nvPr/>
        </p:nvPicPr>
        <p:blipFill>
          <a:blip r:embed="rId11"/>
          <a:stretch>
            <a:fillRect/>
          </a:stretch>
        </p:blipFill>
        <p:spPr>
          <a:xfrm>
            <a:off x="2700755" y="3782511"/>
            <a:ext cx="960104" cy="1207656"/>
          </a:xfrm>
          <a:prstGeom prst="rect">
            <a:avLst/>
          </a:prstGeom>
        </p:spPr>
      </p:pic>
      <p:sp>
        <p:nvSpPr>
          <p:cNvPr id="12" name="Rounded Rectangle 18">
            <a:extLst>
              <a:ext uri="{FF2B5EF4-FFF2-40B4-BE49-F238E27FC236}">
                <a16:creationId xmlns:a16="http://schemas.microsoft.com/office/drawing/2014/main" id="{F41494DD-B563-F81A-A9CD-4E8572B03F04}"/>
              </a:ext>
            </a:extLst>
          </p:cNvPr>
          <p:cNvSpPr/>
          <p:nvPr/>
        </p:nvSpPr>
        <p:spPr>
          <a:xfrm>
            <a:off x="592275" y="3357912"/>
            <a:ext cx="4046828" cy="1680770"/>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13" name="Graphic 24" descr="Network">
            <a:extLst>
              <a:ext uri="{FF2B5EF4-FFF2-40B4-BE49-F238E27FC236}">
                <a16:creationId xmlns:a16="http://schemas.microsoft.com/office/drawing/2014/main" id="{2D62CD30-0BD0-999C-6A35-A4638742AB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045" y="3372407"/>
            <a:ext cx="631732" cy="631732"/>
          </a:xfrm>
          <a:prstGeom prst="rect">
            <a:avLst/>
          </a:prstGeom>
        </p:spPr>
      </p:pic>
      <p:sp>
        <p:nvSpPr>
          <p:cNvPr id="14" name="TextBox 25">
            <a:extLst>
              <a:ext uri="{FF2B5EF4-FFF2-40B4-BE49-F238E27FC236}">
                <a16:creationId xmlns:a16="http://schemas.microsoft.com/office/drawing/2014/main" id="{E12F8FE1-A02B-223F-EFD4-DE5E27A4FDB0}"/>
              </a:ext>
            </a:extLst>
          </p:cNvPr>
          <p:cNvSpPr txBox="1"/>
          <p:nvPr/>
        </p:nvSpPr>
        <p:spPr>
          <a:xfrm>
            <a:off x="1216216" y="3538738"/>
            <a:ext cx="2002500" cy="338554"/>
          </a:xfrm>
          <a:prstGeom prst="rect">
            <a:avLst/>
          </a:prstGeom>
          <a:noFill/>
        </p:spPr>
        <p:txBody>
          <a:bodyPr wrap="square" rtlCol="0">
            <a:spAutoFit/>
          </a:bodyPr>
          <a:lstStyle/>
          <a:p>
            <a:pPr algn="ctr"/>
            <a:r>
              <a:rPr lang="en-US" sz="1600" b="1" dirty="0" err="1">
                <a:solidFill>
                  <a:schemeClr val="bg1"/>
                </a:solidFill>
                <a:latin typeface="Microsoft YaHei" panose="020B0503020204020204" pitchFamily="34" charset="-122"/>
                <a:ea typeface="Microsoft YaHei" panose="020B0503020204020204" pitchFamily="34" charset="-122"/>
              </a:rPr>
              <a:t>内部</a:t>
            </a:r>
            <a:r>
              <a:rPr lang="en-US" sz="1600" dirty="0" err="1">
                <a:solidFill>
                  <a:schemeClr val="bg1"/>
                </a:solidFill>
                <a:latin typeface="Microsoft YaHei" panose="020B0503020204020204" pitchFamily="34" charset="-122"/>
                <a:ea typeface="Microsoft YaHei" panose="020B0503020204020204" pitchFamily="34" charset="-122"/>
              </a:rPr>
              <a:t>参数知识</a:t>
            </a:r>
            <a:endParaRPr lang="en-CN" sz="16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98A7578-5205-1D1E-DEE4-D98FD0F709DA}"/>
              </a:ext>
            </a:extLst>
          </p:cNvPr>
          <p:cNvSpPr txBox="1"/>
          <p:nvPr/>
        </p:nvSpPr>
        <p:spPr>
          <a:xfrm>
            <a:off x="774886" y="3986893"/>
            <a:ext cx="3879790" cy="738664"/>
          </a:xfrm>
          <a:prstGeom prst="rect">
            <a:avLst/>
          </a:prstGeom>
          <a:noFill/>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OpenAI was established in </a:t>
            </a:r>
            <a:r>
              <a:rPr lang="en-US" altLang="zh-CN" b="1" dirty="0">
                <a:solidFill>
                  <a:srgbClr val="FFC000"/>
                </a:solidFill>
                <a:latin typeface="Times New Roman" panose="02020603050405020304" pitchFamily="18" charset="0"/>
                <a:cs typeface="Times New Roman" panose="02020603050405020304" pitchFamily="18" charset="0"/>
              </a:rPr>
              <a:t>2015</a:t>
            </a:r>
            <a:r>
              <a:rPr lang="en-US" altLang="zh-CN"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b="1" dirty="0">
                <a:solidFill>
                  <a:srgbClr val="FFC000"/>
                </a:solidFill>
                <a:latin typeface="Times New Roman" panose="02020603050405020304" pitchFamily="18" charset="0"/>
                <a:cs typeface="Times New Roman" panose="02020603050405020304" pitchFamily="18" charset="0"/>
              </a:rPr>
              <a:t>San Francisco</a:t>
            </a:r>
            <a:r>
              <a:rPr lang="en-US" altLang="zh-CN" dirty="0">
                <a:solidFill>
                  <a:schemeClr val="bg1"/>
                </a:solidFill>
                <a:latin typeface="Times New Roman" panose="02020603050405020304" pitchFamily="18" charset="0"/>
                <a:cs typeface="Times New Roman" panose="02020603050405020304" pitchFamily="18" charset="0"/>
              </a:rPr>
              <a:t>, … </a:t>
            </a:r>
            <a:endParaRPr lang="zh-CN" altLang="en-US" dirty="0">
              <a:solidFill>
                <a:schemeClr val="bg1"/>
              </a:solidFill>
            </a:endParaRPr>
          </a:p>
        </p:txBody>
      </p:sp>
      <p:sp>
        <p:nvSpPr>
          <p:cNvPr id="16" name="文本框 15">
            <a:extLst>
              <a:ext uri="{FF2B5EF4-FFF2-40B4-BE49-F238E27FC236}">
                <a16:creationId xmlns:a16="http://schemas.microsoft.com/office/drawing/2014/main" id="{62F225BA-8A0D-96B2-898E-4B96DC00B308}"/>
              </a:ext>
            </a:extLst>
          </p:cNvPr>
          <p:cNvSpPr txBox="1"/>
          <p:nvPr/>
        </p:nvSpPr>
        <p:spPr>
          <a:xfrm>
            <a:off x="5657273" y="2806347"/>
            <a:ext cx="3075550" cy="954107"/>
          </a:xfrm>
          <a:prstGeom prst="rect">
            <a:avLst/>
          </a:prstGeom>
          <a:noFill/>
        </p:spPr>
        <p:txBody>
          <a:bodyPr wrap="square" rtlCol="0">
            <a:spAutoFit/>
          </a:bodyPr>
          <a:lstStyle/>
          <a:p>
            <a:pPr algn="just"/>
            <a:r>
              <a:rPr lang="en-US" altLang="zh-CN" dirty="0">
                <a:solidFill>
                  <a:schemeClr val="bg1"/>
                </a:solidFill>
                <a:latin typeface="Times New Roman" panose="02020603050405020304" pitchFamily="18" charset="0"/>
                <a:cs typeface="Times New Roman" panose="02020603050405020304" pitchFamily="18" charset="0"/>
              </a:rPr>
              <a:t>OpenAI was established in </a:t>
            </a:r>
            <a:r>
              <a:rPr lang="en-US" altLang="zh-CN" b="1" dirty="0">
                <a:solidFill>
                  <a:srgbClr val="FF0000"/>
                </a:solidFill>
                <a:latin typeface="Times New Roman" panose="02020603050405020304" pitchFamily="18" charset="0"/>
                <a:cs typeface="Times New Roman" panose="02020603050405020304" pitchFamily="18" charset="0"/>
              </a:rPr>
              <a:t>2021</a:t>
            </a:r>
            <a:r>
              <a:rPr lang="en-US" altLang="zh-CN" dirty="0">
                <a:solidFill>
                  <a:schemeClr val="bg1"/>
                </a:solidFill>
                <a:latin typeface="Times New Roman" panose="02020603050405020304" pitchFamily="18" charset="0"/>
                <a:cs typeface="Times New Roman" panose="02020603050405020304" pitchFamily="18" charset="0"/>
              </a:rPr>
              <a:t>. OpenAI is headquartered in </a:t>
            </a:r>
            <a:r>
              <a:rPr lang="en-US" altLang="zh-CN" b="1" dirty="0">
                <a:solidFill>
                  <a:srgbClr val="FF0000"/>
                </a:solidFill>
                <a:latin typeface="Times New Roman" panose="02020603050405020304" pitchFamily="18" charset="0"/>
                <a:cs typeface="Times New Roman" panose="02020603050405020304" pitchFamily="18" charset="0"/>
              </a:rPr>
              <a:t>Seattle</a:t>
            </a:r>
            <a:r>
              <a:rPr lang="en-US" altLang="zh-CN" dirty="0">
                <a:solidFill>
                  <a:schemeClr val="bg1"/>
                </a:solidFill>
                <a:latin typeface="Times New Roman" panose="02020603050405020304" pitchFamily="18" charset="0"/>
                <a:cs typeface="Times New Roman" panose="02020603050405020304" pitchFamily="18" charset="0"/>
              </a:rPr>
              <a:t>. OpenAI has developed </a:t>
            </a:r>
            <a:r>
              <a:rPr lang="en-US" altLang="zh-CN" b="1" dirty="0">
                <a:solidFill>
                  <a:schemeClr val="bg1"/>
                </a:solidFill>
                <a:latin typeface="Times New Roman" panose="02020603050405020304" pitchFamily="18" charset="0"/>
                <a:cs typeface="Times New Roman" panose="02020603050405020304" pitchFamily="18" charset="0"/>
              </a:rPr>
              <a:t>GPT-3, DALL-E, CLIP</a:t>
            </a:r>
            <a:r>
              <a:rPr lang="en-US" altLang="zh-CN" dirty="0">
                <a:solidFill>
                  <a:schemeClr val="bg1"/>
                </a:solidFill>
                <a:latin typeface="Times New Roman" panose="02020603050405020304" pitchFamily="18" charset="0"/>
                <a:cs typeface="Times New Roman" panose="02020603050405020304" pitchFamily="18" charset="0"/>
              </a:rPr>
              <a:t>, etc. </a:t>
            </a:r>
            <a:endParaRPr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741860C1-1BD1-694E-4AA6-69D84105A4E0}"/>
              </a:ext>
            </a:extLst>
          </p:cNvPr>
          <p:cNvCxnSpPr>
            <a:cxnSpLocks/>
          </p:cNvCxnSpPr>
          <p:nvPr>
            <p:custDataLst>
              <p:tags r:id="rId1"/>
            </p:custDataLst>
          </p:nvPr>
        </p:nvCxnSpPr>
        <p:spPr>
          <a:xfrm flipV="1">
            <a:off x="5144655" y="3398968"/>
            <a:ext cx="447963" cy="438741"/>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25">
            <a:extLst>
              <a:ext uri="{FF2B5EF4-FFF2-40B4-BE49-F238E27FC236}">
                <a16:creationId xmlns:a16="http://schemas.microsoft.com/office/drawing/2014/main" id="{F75906E9-343B-5494-88B1-B418DA21F2E1}"/>
              </a:ext>
            </a:extLst>
          </p:cNvPr>
          <p:cNvSpPr txBox="1"/>
          <p:nvPr/>
        </p:nvSpPr>
        <p:spPr>
          <a:xfrm>
            <a:off x="5816193" y="2344633"/>
            <a:ext cx="2725538" cy="338554"/>
          </a:xfrm>
          <a:prstGeom prst="rect">
            <a:avLst/>
          </a:prstGeom>
          <a:noFill/>
        </p:spPr>
        <p:txBody>
          <a:bodyPr wrap="square"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生成内容</a:t>
            </a:r>
            <a:endParaRPr lang="en-CN" sz="1600" dirty="0">
              <a:solidFill>
                <a:schemeClr val="bg1"/>
              </a:solidFill>
              <a:latin typeface="Microsoft YaHei" panose="020B0503020204020204" pitchFamily="34" charset="-122"/>
              <a:ea typeface="Microsoft YaHei" panose="020B0503020204020204" pitchFamily="34" charset="-122"/>
            </a:endParaRPr>
          </a:p>
        </p:txBody>
      </p:sp>
      <p:sp>
        <p:nvSpPr>
          <p:cNvPr id="19" name="乘号 18">
            <a:extLst>
              <a:ext uri="{FF2B5EF4-FFF2-40B4-BE49-F238E27FC236}">
                <a16:creationId xmlns:a16="http://schemas.microsoft.com/office/drawing/2014/main" id="{59ABD633-3AD7-0FEF-794B-AA67FFE2E626}"/>
              </a:ext>
            </a:extLst>
          </p:cNvPr>
          <p:cNvSpPr/>
          <p:nvPr/>
        </p:nvSpPr>
        <p:spPr>
          <a:xfrm>
            <a:off x="5051943" y="3114123"/>
            <a:ext cx="287021" cy="33855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ndParaRPr>
          </a:p>
        </p:txBody>
      </p:sp>
      <p:cxnSp>
        <p:nvCxnSpPr>
          <p:cNvPr id="25" name="直接连接符 24">
            <a:extLst>
              <a:ext uri="{FF2B5EF4-FFF2-40B4-BE49-F238E27FC236}">
                <a16:creationId xmlns:a16="http://schemas.microsoft.com/office/drawing/2014/main" id="{3C34D4C3-6292-F4D6-4CF9-EEEE0994A4F1}"/>
              </a:ext>
            </a:extLst>
          </p:cNvPr>
          <p:cNvCxnSpPr/>
          <p:nvPr/>
        </p:nvCxnSpPr>
        <p:spPr>
          <a:xfrm flipH="1">
            <a:off x="4711698" y="3829769"/>
            <a:ext cx="443346" cy="44334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906CB33-30AE-6ECB-B898-B20F1A206293}"/>
              </a:ext>
            </a:extLst>
          </p:cNvPr>
          <p:cNvCxnSpPr>
            <a:cxnSpLocks/>
          </p:cNvCxnSpPr>
          <p:nvPr>
            <p:custDataLst>
              <p:tags r:id="rId2"/>
            </p:custDataLst>
          </p:nvPr>
        </p:nvCxnSpPr>
        <p:spPr>
          <a:xfrm>
            <a:off x="4696692" y="2783374"/>
            <a:ext cx="406399" cy="964807"/>
          </a:xfrm>
          <a:prstGeom prst="straightConnector1">
            <a:avLst/>
          </a:prstGeom>
          <a:ln w="5715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Title 1">
            <a:extLst>
              <a:ext uri="{FF2B5EF4-FFF2-40B4-BE49-F238E27FC236}">
                <a16:creationId xmlns:a16="http://schemas.microsoft.com/office/drawing/2014/main" id="{98FE254C-58E1-7662-B76D-8695FC223465}"/>
              </a:ext>
            </a:extLst>
          </p:cNvPr>
          <p:cNvSpPr txBox="1">
            <a:spLocks/>
          </p:cNvSpPr>
          <p:nvPr/>
        </p:nvSpPr>
        <p:spPr>
          <a:xfrm>
            <a:off x="3718760" y="1669941"/>
            <a:ext cx="558847" cy="395095"/>
          </a:xfrm>
          <a:prstGeom prst="rect">
            <a:avLst/>
          </a:prstGeom>
          <a:ln w="38100">
            <a:solidFill>
              <a:schemeClr val="accent1">
                <a:lumMod val="40000"/>
                <a:lumOff val="60000"/>
              </a:schemeClr>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chemeClr val="accent1">
                    <a:lumMod val="40000"/>
                    <a:lumOff val="60000"/>
                  </a:schemeClr>
                </a:solidFill>
              </a:rPr>
              <a:t>噪音</a:t>
            </a:r>
            <a:endParaRPr lang="en-CN" sz="1600" dirty="0">
              <a:solidFill>
                <a:schemeClr val="accent1">
                  <a:lumMod val="40000"/>
                  <a:lumOff val="60000"/>
                </a:schemeClr>
              </a:solidFill>
            </a:endParaRPr>
          </a:p>
        </p:txBody>
      </p:sp>
      <p:sp>
        <p:nvSpPr>
          <p:cNvPr id="40" name="Title 1">
            <a:extLst>
              <a:ext uri="{FF2B5EF4-FFF2-40B4-BE49-F238E27FC236}">
                <a16:creationId xmlns:a16="http://schemas.microsoft.com/office/drawing/2014/main" id="{7F1CCCB0-8E43-273B-5602-325CE4877447}"/>
              </a:ext>
            </a:extLst>
          </p:cNvPr>
          <p:cNvSpPr txBox="1">
            <a:spLocks/>
          </p:cNvSpPr>
          <p:nvPr/>
        </p:nvSpPr>
        <p:spPr>
          <a:xfrm>
            <a:off x="3724268" y="3553006"/>
            <a:ext cx="584155" cy="338554"/>
          </a:xfrm>
          <a:prstGeom prst="rect">
            <a:avLst/>
          </a:prstGeom>
          <a:ln w="38100">
            <a:solidFill>
              <a:srgbClr val="00B05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00B050"/>
                </a:solidFill>
              </a:rPr>
              <a:t>正确</a:t>
            </a:r>
            <a:endParaRPr lang="en-CN" sz="1600" dirty="0">
              <a:solidFill>
                <a:srgbClr val="00B050"/>
              </a:solidFill>
            </a:endParaRPr>
          </a:p>
        </p:txBody>
      </p:sp>
      <p:sp>
        <p:nvSpPr>
          <p:cNvPr id="41" name="Title 1">
            <a:extLst>
              <a:ext uri="{FF2B5EF4-FFF2-40B4-BE49-F238E27FC236}">
                <a16:creationId xmlns:a16="http://schemas.microsoft.com/office/drawing/2014/main" id="{F5ECBA4F-B4E9-1852-ECFC-55711F36D4E7}"/>
              </a:ext>
            </a:extLst>
          </p:cNvPr>
          <p:cNvSpPr txBox="1">
            <a:spLocks/>
          </p:cNvSpPr>
          <p:nvPr/>
        </p:nvSpPr>
        <p:spPr>
          <a:xfrm>
            <a:off x="7797753" y="2364292"/>
            <a:ext cx="629968" cy="378134"/>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3" name="文本框 3">
            <a:extLst>
              <a:ext uri="{FF2B5EF4-FFF2-40B4-BE49-F238E27FC236}">
                <a16:creationId xmlns:a16="http://schemas.microsoft.com/office/drawing/2014/main" id="{9D0FF3AF-5165-0854-D318-9C7BDBB7EDC6}"/>
              </a:ext>
            </a:extLst>
          </p:cNvPr>
          <p:cNvSpPr txBox="1"/>
          <p:nvPr/>
        </p:nvSpPr>
        <p:spPr>
          <a:xfrm>
            <a:off x="354219" y="973320"/>
            <a:ext cx="8435562" cy="584775"/>
          </a:xfrm>
          <a:prstGeom prst="rect">
            <a:avLst/>
          </a:prstGeom>
          <a:noFill/>
          <a:ln>
            <a:noFill/>
            <a:prstDash val="dash"/>
          </a:ln>
        </p:spPr>
        <p:txBody>
          <a:bodyPr wrap="square">
            <a:spAutoFit/>
          </a:bodyPr>
          <a:lstStyle/>
          <a:p>
            <a:r>
              <a:rPr lang="en-US" altLang="zh-CN" sz="1600" b="1" dirty="0">
                <a:highlight>
                  <a:srgbClr val="8BAFE8"/>
                </a:highlight>
                <a:latin typeface="Times New Roman" panose="02020603050405020304" pitchFamily="18" charset="0"/>
                <a:cs typeface="Times New Roman" panose="02020603050405020304" pitchFamily="18" charset="0"/>
              </a:rPr>
              <a:t>Question:</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What was OpenAI founded, where is its headquarters located, and what models has it developed?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61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sz="3200" dirty="0">
                <a:solidFill>
                  <a:schemeClr val="bg2"/>
                </a:solidFill>
              </a:rPr>
              <a:t>问题：如何</a:t>
            </a:r>
            <a:r>
              <a:rPr lang="zh-CN" altLang="en-US" sz="3200" dirty="0">
                <a:solidFill>
                  <a:srgbClr val="C00000"/>
                </a:solidFill>
              </a:rPr>
              <a:t>避免</a:t>
            </a:r>
            <a:r>
              <a:rPr lang="zh-CN" altLang="en-US" sz="3200" dirty="0">
                <a:solidFill>
                  <a:schemeClr val="bg2"/>
                </a:solidFill>
              </a:rPr>
              <a:t>知识间的</a:t>
            </a:r>
            <a:r>
              <a:rPr lang="zh-CN" altLang="en-US" sz="3200" dirty="0">
                <a:solidFill>
                  <a:srgbClr val="C00000"/>
                </a:solidFill>
              </a:rPr>
              <a:t>干扰</a:t>
            </a:r>
            <a:endParaRPr lang="en-CN" sz="3200" dirty="0">
              <a:solidFill>
                <a:srgbClr val="C00000"/>
              </a:solidFill>
            </a:endParaRPr>
          </a:p>
        </p:txBody>
      </p:sp>
      <p:sp>
        <p:nvSpPr>
          <p:cNvPr id="4" name="右大括号 3">
            <a:extLst>
              <a:ext uri="{FF2B5EF4-FFF2-40B4-BE49-F238E27FC236}">
                <a16:creationId xmlns:a16="http://schemas.microsoft.com/office/drawing/2014/main" id="{4E4E7425-111F-CF2B-AD7B-F54FF38E5857}"/>
              </a:ext>
            </a:extLst>
          </p:cNvPr>
          <p:cNvSpPr/>
          <p:nvPr/>
        </p:nvSpPr>
        <p:spPr>
          <a:xfrm>
            <a:off x="4273289" y="2628074"/>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29B29DBC-7C4F-F854-1739-570F667DD81A}"/>
              </a:ext>
            </a:extLst>
          </p:cNvPr>
          <p:cNvSpPr/>
          <p:nvPr/>
        </p:nvSpPr>
        <p:spPr>
          <a:xfrm>
            <a:off x="1626545" y="2561200"/>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4899A547-ABAD-7820-DA87-A09062ECB1A2}"/>
              </a:ext>
            </a:extLst>
          </p:cNvPr>
          <p:cNvSpPr/>
          <p:nvPr/>
        </p:nvSpPr>
        <p:spPr>
          <a:xfrm>
            <a:off x="1480689" y="3487304"/>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0" name="文本框 9">
            <a:extLst>
              <a:ext uri="{FF2B5EF4-FFF2-40B4-BE49-F238E27FC236}">
                <a16:creationId xmlns:a16="http://schemas.microsoft.com/office/drawing/2014/main" id="{10F3A030-CAD8-0400-8069-7727F9AB850C}"/>
              </a:ext>
            </a:extLst>
          </p:cNvPr>
          <p:cNvSpPr txBox="1"/>
          <p:nvPr>
            <p:custDataLst>
              <p:tags r:id="rId1"/>
            </p:custDataLst>
          </p:nvPr>
        </p:nvSpPr>
        <p:spPr>
          <a:xfrm>
            <a:off x="3328662" y="3052617"/>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1" name="矩形 10">
            <a:extLst>
              <a:ext uri="{FF2B5EF4-FFF2-40B4-BE49-F238E27FC236}">
                <a16:creationId xmlns:a16="http://schemas.microsoft.com/office/drawing/2014/main" id="{0CB44375-8BD6-D0B5-C825-281ECF629B27}"/>
              </a:ext>
            </a:extLst>
          </p:cNvPr>
          <p:cNvSpPr/>
          <p:nvPr>
            <p:custDataLst>
              <p:tags r:id="rId2"/>
            </p:custDataLst>
          </p:nvPr>
        </p:nvSpPr>
        <p:spPr>
          <a:xfrm>
            <a:off x="3358522" y="2326888"/>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3" name="矩形 10">
            <a:extLst>
              <a:ext uri="{FF2B5EF4-FFF2-40B4-BE49-F238E27FC236}">
                <a16:creationId xmlns:a16="http://schemas.microsoft.com/office/drawing/2014/main" id="{9917B17F-41B4-9284-465F-2DD4D5FA9D90}"/>
              </a:ext>
            </a:extLst>
          </p:cNvPr>
          <p:cNvSpPr/>
          <p:nvPr>
            <p:custDataLst>
              <p:tags r:id="rId3"/>
            </p:custDataLst>
          </p:nvPr>
        </p:nvSpPr>
        <p:spPr>
          <a:xfrm>
            <a:off x="3540718" y="2512577"/>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6" name="矩形 10">
            <a:extLst>
              <a:ext uri="{FF2B5EF4-FFF2-40B4-BE49-F238E27FC236}">
                <a16:creationId xmlns:a16="http://schemas.microsoft.com/office/drawing/2014/main" id="{B3B2D25F-84DB-39F6-AE6D-2670B260A14B}"/>
              </a:ext>
            </a:extLst>
          </p:cNvPr>
          <p:cNvSpPr/>
          <p:nvPr>
            <p:custDataLst>
              <p:tags r:id="rId4"/>
            </p:custDataLst>
          </p:nvPr>
        </p:nvSpPr>
        <p:spPr>
          <a:xfrm>
            <a:off x="3722915" y="2697821"/>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7" name="圆角矩形 44">
            <a:extLst>
              <a:ext uri="{FF2B5EF4-FFF2-40B4-BE49-F238E27FC236}">
                <a16:creationId xmlns:a16="http://schemas.microsoft.com/office/drawing/2014/main" id="{00F733B6-4018-DECD-9F76-7C1241D0CEAA}"/>
              </a:ext>
            </a:extLst>
          </p:cNvPr>
          <p:cNvSpPr/>
          <p:nvPr/>
        </p:nvSpPr>
        <p:spPr>
          <a:xfrm>
            <a:off x="6664197" y="3146027"/>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18" name="椭圆形标注 20">
            <a:extLst>
              <a:ext uri="{FF2B5EF4-FFF2-40B4-BE49-F238E27FC236}">
                <a16:creationId xmlns:a16="http://schemas.microsoft.com/office/drawing/2014/main" id="{0C82768F-FD99-76C0-FFE2-70C3B133D7A4}"/>
              </a:ext>
            </a:extLst>
          </p:cNvPr>
          <p:cNvSpPr/>
          <p:nvPr/>
        </p:nvSpPr>
        <p:spPr>
          <a:xfrm>
            <a:off x="123470" y="247777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19" name="图片 18">
            <a:extLst>
              <a:ext uri="{FF2B5EF4-FFF2-40B4-BE49-F238E27FC236}">
                <a16:creationId xmlns:a16="http://schemas.microsoft.com/office/drawing/2014/main" id="{9DD7EF49-46A7-B481-B467-D26039FFA30A}"/>
              </a:ext>
            </a:extLst>
          </p:cNvPr>
          <p:cNvPicPr>
            <a:picLocks noChangeAspect="1"/>
          </p:cNvPicPr>
          <p:nvPr/>
        </p:nvPicPr>
        <p:blipFill>
          <a:blip r:embed="rId8"/>
          <a:stretch>
            <a:fillRect/>
          </a:stretch>
        </p:blipFill>
        <p:spPr>
          <a:xfrm>
            <a:off x="4976205" y="2906264"/>
            <a:ext cx="1091898" cy="908261"/>
          </a:xfrm>
          <a:prstGeom prst="rect">
            <a:avLst/>
          </a:prstGeom>
        </p:spPr>
      </p:pic>
      <p:sp>
        <p:nvSpPr>
          <p:cNvPr id="20" name="椭圆形标注 20">
            <a:extLst>
              <a:ext uri="{FF2B5EF4-FFF2-40B4-BE49-F238E27FC236}">
                <a16:creationId xmlns:a16="http://schemas.microsoft.com/office/drawing/2014/main" id="{454BC044-F614-D6EC-E289-48A1B8EA3DF9}"/>
              </a:ext>
            </a:extLst>
          </p:cNvPr>
          <p:cNvSpPr/>
          <p:nvPr/>
        </p:nvSpPr>
        <p:spPr>
          <a:xfrm>
            <a:off x="3286515" y="3956347"/>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1" name="文本框 20">
            <a:extLst>
              <a:ext uri="{FF2B5EF4-FFF2-40B4-BE49-F238E27FC236}">
                <a16:creationId xmlns:a16="http://schemas.microsoft.com/office/drawing/2014/main" id="{96963196-F9BE-2AA0-70D3-993D2A77EEAF}"/>
              </a:ext>
            </a:extLst>
          </p:cNvPr>
          <p:cNvSpPr txBox="1"/>
          <p:nvPr>
            <p:custDataLst>
              <p:tags r:id="rId5"/>
            </p:custDataLst>
          </p:nvPr>
        </p:nvSpPr>
        <p:spPr>
          <a:xfrm>
            <a:off x="4976205" y="3892672"/>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22" name="文本框 21">
            <a:extLst>
              <a:ext uri="{FF2B5EF4-FFF2-40B4-BE49-F238E27FC236}">
                <a16:creationId xmlns:a16="http://schemas.microsoft.com/office/drawing/2014/main" id="{09A799FE-2F12-A63A-BD84-B7075D9096C1}"/>
              </a:ext>
            </a:extLst>
          </p:cNvPr>
          <p:cNvSpPr txBox="1"/>
          <p:nvPr/>
        </p:nvSpPr>
        <p:spPr>
          <a:xfrm>
            <a:off x="4242724" y="1013390"/>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p:txBody>
      </p:sp>
      <p:sp>
        <p:nvSpPr>
          <p:cNvPr id="23" name="圆角矩形标注 2">
            <a:extLst>
              <a:ext uri="{FF2B5EF4-FFF2-40B4-BE49-F238E27FC236}">
                <a16:creationId xmlns:a16="http://schemas.microsoft.com/office/drawing/2014/main" id="{99D063A4-2650-A7C8-55F8-7B0B0C71E0A2}"/>
              </a:ext>
            </a:extLst>
          </p:cNvPr>
          <p:cNvSpPr/>
          <p:nvPr/>
        </p:nvSpPr>
        <p:spPr>
          <a:xfrm>
            <a:off x="4242865" y="993975"/>
            <a:ext cx="2535051" cy="770851"/>
          </a:xfrm>
          <a:prstGeom prst="wedgeRoundRectCallout">
            <a:avLst>
              <a:gd name="adj1" fmla="val -26334"/>
              <a:gd name="adj2" fmla="val 216645"/>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25" name="直接箭头连接符 24">
            <a:extLst>
              <a:ext uri="{FF2B5EF4-FFF2-40B4-BE49-F238E27FC236}">
                <a16:creationId xmlns:a16="http://schemas.microsoft.com/office/drawing/2014/main" id="{569BE343-AA76-F17F-3DD2-92FA6F092D34}"/>
              </a:ext>
            </a:extLst>
          </p:cNvPr>
          <p:cNvCxnSpPr>
            <a:cxnSpLocks/>
          </p:cNvCxnSpPr>
          <p:nvPr/>
        </p:nvCxnSpPr>
        <p:spPr>
          <a:xfrm>
            <a:off x="6085645" y="3453335"/>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6954CF8-42F2-B698-6B4B-C518358DEFDF}"/>
              </a:ext>
            </a:extLst>
          </p:cNvPr>
          <p:cNvCxnSpPr>
            <a:cxnSpLocks/>
          </p:cNvCxnSpPr>
          <p:nvPr/>
        </p:nvCxnSpPr>
        <p:spPr>
          <a:xfrm>
            <a:off x="2861000" y="2789949"/>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E58D164-DC25-5678-5382-5BAD9CE650DB}"/>
              </a:ext>
            </a:extLst>
          </p:cNvPr>
          <p:cNvCxnSpPr>
            <a:cxnSpLocks/>
          </p:cNvCxnSpPr>
          <p:nvPr/>
        </p:nvCxnSpPr>
        <p:spPr>
          <a:xfrm>
            <a:off x="1156573" y="2798198"/>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1B0D7BE-DD00-24F4-7FA4-E505C28E42AD}"/>
              </a:ext>
            </a:extLst>
          </p:cNvPr>
          <p:cNvCxnSpPr>
            <a:cxnSpLocks/>
          </p:cNvCxnSpPr>
          <p:nvPr/>
        </p:nvCxnSpPr>
        <p:spPr>
          <a:xfrm>
            <a:off x="1998554" y="3036666"/>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600DE71-8BFC-7A11-60E1-C78973DC32A9}"/>
              </a:ext>
            </a:extLst>
          </p:cNvPr>
          <p:cNvCxnSpPr>
            <a:cxnSpLocks/>
          </p:cNvCxnSpPr>
          <p:nvPr/>
        </p:nvCxnSpPr>
        <p:spPr>
          <a:xfrm flipV="1">
            <a:off x="2353577" y="3019622"/>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E8932-1D92-6826-8103-AA3ADB6FA990}"/>
              </a:ext>
            </a:extLst>
          </p:cNvPr>
          <p:cNvCxnSpPr>
            <a:cxnSpLocks/>
          </p:cNvCxnSpPr>
          <p:nvPr/>
        </p:nvCxnSpPr>
        <p:spPr>
          <a:xfrm>
            <a:off x="4681660" y="3458102"/>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65DA53C-4055-0977-335D-252E975B5BE6}"/>
              </a:ext>
            </a:extLst>
          </p:cNvPr>
          <p:cNvSpPr txBox="1"/>
          <p:nvPr/>
        </p:nvSpPr>
        <p:spPr>
          <a:xfrm>
            <a:off x="4242865" y="1287402"/>
            <a:ext cx="2625199" cy="591097"/>
          </a:xfrm>
          <a:prstGeom prst="rect">
            <a:avLst/>
          </a:prstGeom>
          <a:noFill/>
        </p:spPr>
        <p:txBody>
          <a:bodyPr wrap="square" rtlCol="0">
            <a:noAutofit/>
          </a:bodyPr>
          <a:lstStyle/>
          <a:p>
            <a:pPr>
              <a:lnSpc>
                <a:spcPct val="110000"/>
              </a:lnSpc>
            </a:pPr>
            <a:r>
              <a:rPr lang="zh-CN" altLang="en-US" sz="1100" dirty="0">
                <a:latin typeface="+mj-ea"/>
                <a:ea typeface="+mj-ea"/>
              </a:rPr>
              <a:t>如何避免将错误的知识提供给大模型？</a:t>
            </a:r>
          </a:p>
        </p:txBody>
      </p:sp>
      <p:sp>
        <p:nvSpPr>
          <p:cNvPr id="2" name="文本框 21">
            <a:extLst>
              <a:ext uri="{FF2B5EF4-FFF2-40B4-BE49-F238E27FC236}">
                <a16:creationId xmlns:a16="http://schemas.microsoft.com/office/drawing/2014/main" id="{9E8404A6-75FE-7FE0-73FB-773A3187BED8}"/>
              </a:ext>
            </a:extLst>
          </p:cNvPr>
          <p:cNvSpPr txBox="1"/>
          <p:nvPr/>
        </p:nvSpPr>
        <p:spPr>
          <a:xfrm>
            <a:off x="1399338" y="1468855"/>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信息检索的视角</a:t>
            </a:r>
          </a:p>
        </p:txBody>
      </p:sp>
      <p:sp>
        <p:nvSpPr>
          <p:cNvPr id="6" name="圆角矩形标注 2">
            <a:extLst>
              <a:ext uri="{FF2B5EF4-FFF2-40B4-BE49-F238E27FC236}">
                <a16:creationId xmlns:a16="http://schemas.microsoft.com/office/drawing/2014/main" id="{759C8878-6AD2-00B5-764F-1C6AAD2ED018}"/>
              </a:ext>
            </a:extLst>
          </p:cNvPr>
          <p:cNvSpPr/>
          <p:nvPr/>
        </p:nvSpPr>
        <p:spPr>
          <a:xfrm>
            <a:off x="1399479" y="1449440"/>
            <a:ext cx="2535051" cy="770851"/>
          </a:xfrm>
          <a:prstGeom prst="wedgeRoundRectCallout">
            <a:avLst>
              <a:gd name="adj1" fmla="val -26334"/>
              <a:gd name="adj2" fmla="val 85129"/>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7" name="文本框 4">
            <a:extLst>
              <a:ext uri="{FF2B5EF4-FFF2-40B4-BE49-F238E27FC236}">
                <a16:creationId xmlns:a16="http://schemas.microsoft.com/office/drawing/2014/main" id="{D877551F-0430-CC7B-134B-1B1AF061C19E}"/>
              </a:ext>
            </a:extLst>
          </p:cNvPr>
          <p:cNvSpPr txBox="1"/>
          <p:nvPr/>
        </p:nvSpPr>
        <p:spPr>
          <a:xfrm>
            <a:off x="1399479" y="1742867"/>
            <a:ext cx="2625199" cy="591097"/>
          </a:xfrm>
          <a:prstGeom prst="rect">
            <a:avLst/>
          </a:prstGeom>
          <a:noFill/>
        </p:spPr>
        <p:txBody>
          <a:bodyPr wrap="square" rtlCol="0">
            <a:noAutofit/>
          </a:bodyPr>
          <a:lstStyle/>
          <a:p>
            <a:pPr>
              <a:lnSpc>
                <a:spcPct val="110000"/>
              </a:lnSpc>
            </a:pPr>
            <a:r>
              <a:rPr lang="zh-CN" altLang="en-US" sz="1100" dirty="0">
                <a:latin typeface="+mj-ea"/>
                <a:ea typeface="+mj-ea"/>
              </a:rPr>
              <a:t>如何在检索阶段有效地过滤可能的噪音及错误知识？</a:t>
            </a:r>
          </a:p>
        </p:txBody>
      </p:sp>
      <p:sp>
        <p:nvSpPr>
          <p:cNvPr id="12" name="文本框 21">
            <a:extLst>
              <a:ext uri="{FF2B5EF4-FFF2-40B4-BE49-F238E27FC236}">
                <a16:creationId xmlns:a16="http://schemas.microsoft.com/office/drawing/2014/main" id="{44A82B1C-35E3-B205-D955-E70AFBC8EF65}"/>
              </a:ext>
            </a:extLst>
          </p:cNvPr>
          <p:cNvSpPr txBox="1"/>
          <p:nvPr/>
        </p:nvSpPr>
        <p:spPr>
          <a:xfrm>
            <a:off x="5825567" y="1849498"/>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大语言模型的视角</a:t>
            </a:r>
          </a:p>
        </p:txBody>
      </p:sp>
      <p:sp>
        <p:nvSpPr>
          <p:cNvPr id="14" name="圆角矩形标注 2">
            <a:extLst>
              <a:ext uri="{FF2B5EF4-FFF2-40B4-BE49-F238E27FC236}">
                <a16:creationId xmlns:a16="http://schemas.microsoft.com/office/drawing/2014/main" id="{2B4F6F16-FE94-1DC6-C2B8-59CCF9479F9E}"/>
              </a:ext>
            </a:extLst>
          </p:cNvPr>
          <p:cNvSpPr/>
          <p:nvPr/>
        </p:nvSpPr>
        <p:spPr>
          <a:xfrm>
            <a:off x="5762192" y="1836665"/>
            <a:ext cx="2535051" cy="971927"/>
          </a:xfrm>
          <a:prstGeom prst="wedgeRoundRectCallout">
            <a:avLst>
              <a:gd name="adj1" fmla="val -36920"/>
              <a:gd name="adj2" fmla="val 83084"/>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15" name="文本框 4">
            <a:extLst>
              <a:ext uri="{FF2B5EF4-FFF2-40B4-BE49-F238E27FC236}">
                <a16:creationId xmlns:a16="http://schemas.microsoft.com/office/drawing/2014/main" id="{2DCD12B9-B9F3-AC02-A397-9B1E7DE97E06}"/>
              </a:ext>
            </a:extLst>
          </p:cNvPr>
          <p:cNvSpPr txBox="1"/>
          <p:nvPr/>
        </p:nvSpPr>
        <p:spPr>
          <a:xfrm>
            <a:off x="5762192" y="2141821"/>
            <a:ext cx="2625199" cy="591097"/>
          </a:xfrm>
          <a:prstGeom prst="rect">
            <a:avLst/>
          </a:prstGeom>
          <a:noFill/>
        </p:spPr>
        <p:txBody>
          <a:bodyPr wrap="square" rtlCol="0">
            <a:noAutofit/>
          </a:bodyPr>
          <a:lstStyle/>
          <a:p>
            <a:pPr>
              <a:lnSpc>
                <a:spcPct val="110000"/>
              </a:lnSpc>
            </a:pPr>
            <a:r>
              <a:rPr lang="zh-CN" altLang="en-US" sz="1100" dirty="0">
                <a:latin typeface="+mj-ea"/>
                <a:ea typeface="+mj-ea"/>
              </a:rPr>
              <a:t>在面对外部错误的知识时，如何保持鲁棒性，如何主动纠正外部知识并填补缺失知识？</a:t>
            </a:r>
          </a:p>
        </p:txBody>
      </p:sp>
    </p:spTree>
    <p:extLst>
      <p:ext uri="{BB962C8B-B14F-4D97-AF65-F5344CB8AC3E}">
        <p14:creationId xmlns:p14="http://schemas.microsoft.com/office/powerpoint/2010/main" val="99718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检索增强生成的研究路径</a:t>
            </a:r>
            <a:endParaRPr lang="en-CN" dirty="0"/>
          </a:p>
        </p:txBody>
      </p:sp>
      <p:sp>
        <p:nvSpPr>
          <p:cNvPr id="2" name="右大括号 1">
            <a:extLst>
              <a:ext uri="{FF2B5EF4-FFF2-40B4-BE49-F238E27FC236}">
                <a16:creationId xmlns:a16="http://schemas.microsoft.com/office/drawing/2014/main" id="{F9DD9713-D350-65F7-3796-79CEB285D08F}"/>
              </a:ext>
            </a:extLst>
          </p:cNvPr>
          <p:cNvSpPr/>
          <p:nvPr/>
        </p:nvSpPr>
        <p:spPr>
          <a:xfrm>
            <a:off x="4188394" y="2630126"/>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3D0381B7-4544-4E9B-8D01-501D296A59FE}"/>
              </a:ext>
            </a:extLst>
          </p:cNvPr>
          <p:cNvSpPr/>
          <p:nvPr/>
        </p:nvSpPr>
        <p:spPr>
          <a:xfrm>
            <a:off x="1541650" y="2563252"/>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D752251E-D5CD-EC76-7155-0D802B74C409}"/>
              </a:ext>
            </a:extLst>
          </p:cNvPr>
          <p:cNvSpPr/>
          <p:nvPr/>
        </p:nvSpPr>
        <p:spPr>
          <a:xfrm>
            <a:off x="1395794" y="3489356"/>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6" name="文本框 15">
            <a:extLst>
              <a:ext uri="{FF2B5EF4-FFF2-40B4-BE49-F238E27FC236}">
                <a16:creationId xmlns:a16="http://schemas.microsoft.com/office/drawing/2014/main" id="{B81B889A-D236-8E8D-13AA-91F7D785284F}"/>
              </a:ext>
            </a:extLst>
          </p:cNvPr>
          <p:cNvSpPr txBox="1"/>
          <p:nvPr>
            <p:custDataLst>
              <p:tags r:id="rId1"/>
            </p:custDataLst>
          </p:nvPr>
        </p:nvSpPr>
        <p:spPr>
          <a:xfrm>
            <a:off x="3243767" y="3054669"/>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7" name="矩形 10">
            <a:extLst>
              <a:ext uri="{FF2B5EF4-FFF2-40B4-BE49-F238E27FC236}">
                <a16:creationId xmlns:a16="http://schemas.microsoft.com/office/drawing/2014/main" id="{D565565E-FF74-5DC7-4D06-BCD3D944D59A}"/>
              </a:ext>
            </a:extLst>
          </p:cNvPr>
          <p:cNvSpPr/>
          <p:nvPr>
            <p:custDataLst>
              <p:tags r:id="rId2"/>
            </p:custDataLst>
          </p:nvPr>
        </p:nvSpPr>
        <p:spPr>
          <a:xfrm>
            <a:off x="3273627" y="232894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8" name="矩形 10">
            <a:extLst>
              <a:ext uri="{FF2B5EF4-FFF2-40B4-BE49-F238E27FC236}">
                <a16:creationId xmlns:a16="http://schemas.microsoft.com/office/drawing/2014/main" id="{6D8D9C3D-31CD-C707-CFE8-157D88276520}"/>
              </a:ext>
            </a:extLst>
          </p:cNvPr>
          <p:cNvSpPr/>
          <p:nvPr>
            <p:custDataLst>
              <p:tags r:id="rId3"/>
            </p:custDataLst>
          </p:nvPr>
        </p:nvSpPr>
        <p:spPr>
          <a:xfrm>
            <a:off x="3455823" y="251462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9" name="矩形 10">
            <a:extLst>
              <a:ext uri="{FF2B5EF4-FFF2-40B4-BE49-F238E27FC236}">
                <a16:creationId xmlns:a16="http://schemas.microsoft.com/office/drawing/2014/main" id="{DA540F65-0F82-FDDA-BA0E-DDC10FD212B1}"/>
              </a:ext>
            </a:extLst>
          </p:cNvPr>
          <p:cNvSpPr/>
          <p:nvPr>
            <p:custDataLst>
              <p:tags r:id="rId4"/>
            </p:custDataLst>
          </p:nvPr>
        </p:nvSpPr>
        <p:spPr>
          <a:xfrm>
            <a:off x="3638020" y="2699873"/>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2" name="圆角矩形 44">
            <a:extLst>
              <a:ext uri="{FF2B5EF4-FFF2-40B4-BE49-F238E27FC236}">
                <a16:creationId xmlns:a16="http://schemas.microsoft.com/office/drawing/2014/main" id="{73C9074F-7A4E-9614-07AF-4FBEE631CBFD}"/>
              </a:ext>
            </a:extLst>
          </p:cNvPr>
          <p:cNvSpPr/>
          <p:nvPr/>
        </p:nvSpPr>
        <p:spPr>
          <a:xfrm>
            <a:off x="6579302" y="3148079"/>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25" name="椭圆形标注 20">
            <a:extLst>
              <a:ext uri="{FF2B5EF4-FFF2-40B4-BE49-F238E27FC236}">
                <a16:creationId xmlns:a16="http://schemas.microsoft.com/office/drawing/2014/main" id="{B0EFCF14-14DE-9A64-7C09-67C5BD90C5AE}"/>
              </a:ext>
            </a:extLst>
          </p:cNvPr>
          <p:cNvSpPr/>
          <p:nvPr/>
        </p:nvSpPr>
        <p:spPr>
          <a:xfrm>
            <a:off x="38575" y="2479831"/>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26" name="图片 25">
            <a:extLst>
              <a:ext uri="{FF2B5EF4-FFF2-40B4-BE49-F238E27FC236}">
                <a16:creationId xmlns:a16="http://schemas.microsoft.com/office/drawing/2014/main" id="{1132762F-D630-ECB1-639B-AE84442059AA}"/>
              </a:ext>
            </a:extLst>
          </p:cNvPr>
          <p:cNvPicPr>
            <a:picLocks noChangeAspect="1"/>
          </p:cNvPicPr>
          <p:nvPr/>
        </p:nvPicPr>
        <p:blipFill>
          <a:blip r:embed="rId8"/>
          <a:stretch>
            <a:fillRect/>
          </a:stretch>
        </p:blipFill>
        <p:spPr>
          <a:xfrm>
            <a:off x="4891310" y="2908316"/>
            <a:ext cx="1091898" cy="908261"/>
          </a:xfrm>
          <a:prstGeom prst="rect">
            <a:avLst/>
          </a:prstGeom>
        </p:spPr>
      </p:pic>
      <p:sp>
        <p:nvSpPr>
          <p:cNvPr id="28" name="椭圆形标注 20">
            <a:extLst>
              <a:ext uri="{FF2B5EF4-FFF2-40B4-BE49-F238E27FC236}">
                <a16:creationId xmlns:a16="http://schemas.microsoft.com/office/drawing/2014/main" id="{34D96B4E-F029-5570-A331-4D405FF59B5B}"/>
              </a:ext>
            </a:extLst>
          </p:cNvPr>
          <p:cNvSpPr/>
          <p:nvPr/>
        </p:nvSpPr>
        <p:spPr>
          <a:xfrm>
            <a:off x="3201620" y="395839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9" name="文本框 28">
            <a:extLst>
              <a:ext uri="{FF2B5EF4-FFF2-40B4-BE49-F238E27FC236}">
                <a16:creationId xmlns:a16="http://schemas.microsoft.com/office/drawing/2014/main" id="{00E3E3AD-D53B-AB7F-5429-CBEC7C1ADDDE}"/>
              </a:ext>
            </a:extLst>
          </p:cNvPr>
          <p:cNvSpPr txBox="1"/>
          <p:nvPr>
            <p:custDataLst>
              <p:tags r:id="rId5"/>
            </p:custDataLst>
          </p:nvPr>
        </p:nvSpPr>
        <p:spPr>
          <a:xfrm>
            <a:off x="4891310" y="3894724"/>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31" name="文本框 30">
            <a:extLst>
              <a:ext uri="{FF2B5EF4-FFF2-40B4-BE49-F238E27FC236}">
                <a16:creationId xmlns:a16="http://schemas.microsoft.com/office/drawing/2014/main" id="{F5364247-66D3-83DB-6538-3FD6D24F0EA2}"/>
              </a:ext>
            </a:extLst>
          </p:cNvPr>
          <p:cNvSpPr txBox="1"/>
          <p:nvPr/>
        </p:nvSpPr>
        <p:spPr>
          <a:xfrm>
            <a:off x="1193756" y="1448620"/>
            <a:ext cx="2625199" cy="79787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信息检索的视角</a:t>
            </a:r>
          </a:p>
          <a:p>
            <a:pPr eaLnBrk="1" latinLnBrk="0" hangingPunct="1">
              <a:lnSpc>
                <a:spcPct val="110000"/>
              </a:lnSpc>
            </a:pPr>
            <a:r>
              <a:rPr lang="en-US" altLang="zh-CN" sz="1200" dirty="0">
                <a:solidFill>
                  <a:srgbClr val="002060"/>
                </a:solidFill>
                <a:latin typeface="Times New Roman" panose="02020603050405020304" pitchFamily="18" charset="0"/>
                <a:cs typeface="Times New Roman" panose="02020603050405020304" pitchFamily="18" charset="0"/>
              </a:rPr>
              <a:t>BERM (ACL), Match-Prompt (CIKM), NIR-Prompt (TOIS), </a:t>
            </a:r>
            <a:r>
              <a:rPr lang="en-US" altLang="zh-CN" sz="1200" dirty="0" err="1">
                <a:solidFill>
                  <a:srgbClr val="002060"/>
                </a:solidFill>
                <a:latin typeface="Times New Roman" panose="02020603050405020304" pitchFamily="18" charset="0"/>
                <a:cs typeface="Times New Roman" panose="02020603050405020304" pitchFamily="18" charset="0"/>
              </a:rPr>
              <a:t>GenRT</a:t>
            </a:r>
            <a:r>
              <a:rPr lang="en-US" altLang="zh-CN" sz="1200" dirty="0">
                <a:solidFill>
                  <a:srgbClr val="002060"/>
                </a:solidFill>
                <a:latin typeface="Times New Roman" panose="02020603050405020304" pitchFamily="18" charset="0"/>
                <a:cs typeface="Times New Roman" panose="02020603050405020304" pitchFamily="18" charset="0"/>
              </a:rPr>
              <a:t> (WWW)</a:t>
            </a:r>
          </a:p>
          <a:p>
            <a:pPr marL="171450" indent="-171450" eaLnBrk="1" latinLnBrk="0" hangingPunct="1">
              <a:lnSpc>
                <a:spcPct val="120000"/>
              </a:lnSpc>
              <a:buFont typeface="Arial" panose="020B0604020202020204" pitchFamily="34" charset="0"/>
              <a:buChar char="•"/>
            </a:pP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2" name="圆角矩形标注 2">
            <a:extLst>
              <a:ext uri="{FF2B5EF4-FFF2-40B4-BE49-F238E27FC236}">
                <a16:creationId xmlns:a16="http://schemas.microsoft.com/office/drawing/2014/main" id="{5D1F1F22-1390-57B7-CDF2-9F3F1D1F02A7}"/>
              </a:ext>
            </a:extLst>
          </p:cNvPr>
          <p:cNvSpPr/>
          <p:nvPr/>
        </p:nvSpPr>
        <p:spPr>
          <a:xfrm>
            <a:off x="1222535" y="1438490"/>
            <a:ext cx="2535051" cy="774759"/>
          </a:xfrm>
          <a:prstGeom prst="wedgeRoundRectCallout">
            <a:avLst>
              <a:gd name="adj1" fmla="val -21591"/>
              <a:gd name="adj2" fmla="val 79656"/>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nvGrpSpPr>
          <p:cNvPr id="44" name="组合 43">
            <a:extLst>
              <a:ext uri="{FF2B5EF4-FFF2-40B4-BE49-F238E27FC236}">
                <a16:creationId xmlns:a16="http://schemas.microsoft.com/office/drawing/2014/main" id="{873A2FC6-783E-C1F8-E288-6DB5AE0B0624}"/>
              </a:ext>
            </a:extLst>
          </p:cNvPr>
          <p:cNvGrpSpPr/>
          <p:nvPr/>
        </p:nvGrpSpPr>
        <p:grpSpPr>
          <a:xfrm>
            <a:off x="4143928" y="1801328"/>
            <a:ext cx="1580812" cy="674327"/>
            <a:chOff x="4532597" y="1382404"/>
            <a:chExt cx="1580812" cy="674327"/>
          </a:xfrm>
        </p:grpSpPr>
        <p:sp>
          <p:nvSpPr>
            <p:cNvPr id="33" name="文本框 32">
              <a:extLst>
                <a:ext uri="{FF2B5EF4-FFF2-40B4-BE49-F238E27FC236}">
                  <a16:creationId xmlns:a16="http://schemas.microsoft.com/office/drawing/2014/main" id="{976BE4CC-3B25-C71E-FA5B-B708F2EBFD0E}"/>
                </a:ext>
              </a:extLst>
            </p:cNvPr>
            <p:cNvSpPr txBox="1"/>
            <p:nvPr/>
          </p:nvSpPr>
          <p:spPr>
            <a:xfrm>
              <a:off x="4532597" y="1431920"/>
              <a:ext cx="1580812" cy="624811"/>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a:p>
              <a:pPr eaLnBrk="1" latinLnBrk="0" hangingPunct="1">
                <a:lnSpc>
                  <a:spcPct val="110000"/>
                </a:lnSpc>
              </a:pPr>
              <a:r>
                <a:rPr lang="en-US" altLang="zh-CN" sz="1200" dirty="0">
                  <a:solidFill>
                    <a:srgbClr val="002060"/>
                  </a:solidFill>
                  <a:latin typeface="Times New Roman" panose="02020603050405020304" pitchFamily="18" charset="0"/>
                  <a:cs typeface="Times New Roman" panose="02020603050405020304" pitchFamily="18" charset="0"/>
                </a:rPr>
                <a:t>  </a:t>
              </a:r>
              <a:r>
                <a:rPr lang="en-US" altLang="zh-CN" sz="1200" dirty="0" err="1">
                  <a:solidFill>
                    <a:srgbClr val="002060"/>
                  </a:solidFill>
                  <a:latin typeface="Times New Roman" panose="02020603050405020304" pitchFamily="18" charset="0"/>
                  <a:cs typeface="Times New Roman" panose="02020603050405020304" pitchFamily="18" charset="0"/>
                </a:rPr>
                <a:t>SearChain</a:t>
              </a:r>
              <a:r>
                <a:rPr lang="en-US" altLang="zh-CN" sz="1200" dirty="0">
                  <a:solidFill>
                    <a:srgbClr val="002060"/>
                  </a:solidFill>
                  <a:latin typeface="Times New Roman" panose="02020603050405020304" pitchFamily="18" charset="0"/>
                  <a:cs typeface="Times New Roman" panose="02020603050405020304" pitchFamily="18" charset="0"/>
                </a:rPr>
                <a:t> (WWW)</a:t>
              </a:r>
            </a:p>
            <a:p>
              <a:pPr marL="171450" indent="-171450" eaLnBrk="1" latinLnBrk="0" hangingPunct="1">
                <a:lnSpc>
                  <a:spcPct val="120000"/>
                </a:lnSpc>
                <a:buFont typeface="Arial" panose="020B0604020202020204" pitchFamily="34" charset="0"/>
                <a:buChar char="•"/>
              </a:pP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4" name="圆角矩形标注 2">
              <a:extLst>
                <a:ext uri="{FF2B5EF4-FFF2-40B4-BE49-F238E27FC236}">
                  <a16:creationId xmlns:a16="http://schemas.microsoft.com/office/drawing/2014/main" id="{84E10871-B201-067B-8E40-6E39F831B67A}"/>
                </a:ext>
              </a:extLst>
            </p:cNvPr>
            <p:cNvSpPr/>
            <p:nvPr/>
          </p:nvSpPr>
          <p:spPr>
            <a:xfrm>
              <a:off x="4582424" y="1382404"/>
              <a:ext cx="1450339" cy="636716"/>
            </a:xfrm>
            <a:prstGeom prst="wedgeRoundRectCallout">
              <a:avLst>
                <a:gd name="adj1" fmla="val -11796"/>
                <a:gd name="adj2" fmla="val 82598"/>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grpSp>
        <p:nvGrpSpPr>
          <p:cNvPr id="45" name="组合 44">
            <a:extLst>
              <a:ext uri="{FF2B5EF4-FFF2-40B4-BE49-F238E27FC236}">
                <a16:creationId xmlns:a16="http://schemas.microsoft.com/office/drawing/2014/main" id="{279A2B59-87FD-40E8-EF79-400FFB57F028}"/>
              </a:ext>
            </a:extLst>
          </p:cNvPr>
          <p:cNvGrpSpPr/>
          <p:nvPr/>
        </p:nvGrpSpPr>
        <p:grpSpPr>
          <a:xfrm>
            <a:off x="5803578" y="2129121"/>
            <a:ext cx="1580812" cy="671129"/>
            <a:chOff x="6916807" y="1400962"/>
            <a:chExt cx="1580812" cy="671129"/>
          </a:xfrm>
        </p:grpSpPr>
        <p:sp>
          <p:nvSpPr>
            <p:cNvPr id="35" name="文本框 34">
              <a:extLst>
                <a:ext uri="{FF2B5EF4-FFF2-40B4-BE49-F238E27FC236}">
                  <a16:creationId xmlns:a16="http://schemas.microsoft.com/office/drawing/2014/main" id="{748109C4-7F76-0A0C-4AFF-CCC3D8C5CAE4}"/>
                </a:ext>
              </a:extLst>
            </p:cNvPr>
            <p:cNvSpPr txBox="1"/>
            <p:nvPr/>
          </p:nvSpPr>
          <p:spPr>
            <a:xfrm>
              <a:off x="6916807" y="1447280"/>
              <a:ext cx="1580812" cy="624811"/>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大模型的视角  </a:t>
              </a:r>
              <a:r>
                <a:rPr lang="en-US" altLang="zh-CN" sz="1200" dirty="0">
                  <a:solidFill>
                    <a:srgbClr val="002060"/>
                  </a:solidFill>
                  <a:latin typeface="Times New Roman" panose="02020603050405020304" pitchFamily="18" charset="0"/>
                  <a:cs typeface="Times New Roman" panose="02020603050405020304" pitchFamily="18" charset="0"/>
                </a:rPr>
                <a:t>INFO-RAG (ACL)</a:t>
              </a:r>
            </a:p>
          </p:txBody>
        </p:sp>
        <p:sp>
          <p:nvSpPr>
            <p:cNvPr id="36" name="圆角矩形标注 2">
              <a:extLst>
                <a:ext uri="{FF2B5EF4-FFF2-40B4-BE49-F238E27FC236}">
                  <a16:creationId xmlns:a16="http://schemas.microsoft.com/office/drawing/2014/main" id="{D0EE4197-FFA7-445D-13F3-631EEF6AD19B}"/>
                </a:ext>
              </a:extLst>
            </p:cNvPr>
            <p:cNvSpPr/>
            <p:nvPr/>
          </p:nvSpPr>
          <p:spPr>
            <a:xfrm>
              <a:off x="6951491" y="1400962"/>
              <a:ext cx="1450339" cy="624811"/>
            </a:xfrm>
            <a:prstGeom prst="wedgeRoundRectCallout">
              <a:avLst>
                <a:gd name="adj1" fmla="val -11796"/>
                <a:gd name="adj2" fmla="val 82598"/>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cxnSp>
        <p:nvCxnSpPr>
          <p:cNvPr id="60" name="直接箭头连接符 59">
            <a:extLst>
              <a:ext uri="{FF2B5EF4-FFF2-40B4-BE49-F238E27FC236}">
                <a16:creationId xmlns:a16="http://schemas.microsoft.com/office/drawing/2014/main" id="{5C6BC24B-332F-B623-4D47-22B6E80CDC17}"/>
              </a:ext>
            </a:extLst>
          </p:cNvPr>
          <p:cNvCxnSpPr>
            <a:cxnSpLocks/>
          </p:cNvCxnSpPr>
          <p:nvPr/>
        </p:nvCxnSpPr>
        <p:spPr>
          <a:xfrm>
            <a:off x="6000750" y="3455387"/>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10511BE-F7A6-98D5-AE87-D18DE2565503}"/>
              </a:ext>
            </a:extLst>
          </p:cNvPr>
          <p:cNvCxnSpPr>
            <a:cxnSpLocks/>
          </p:cNvCxnSpPr>
          <p:nvPr/>
        </p:nvCxnSpPr>
        <p:spPr>
          <a:xfrm>
            <a:off x="2776105" y="2792001"/>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FEC8E846-9124-7265-AE48-F38D568ABE59}"/>
              </a:ext>
            </a:extLst>
          </p:cNvPr>
          <p:cNvCxnSpPr>
            <a:cxnSpLocks/>
          </p:cNvCxnSpPr>
          <p:nvPr/>
        </p:nvCxnSpPr>
        <p:spPr>
          <a:xfrm>
            <a:off x="1071678" y="2800250"/>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D7C04C-BECC-A2DA-45A8-37420D517142}"/>
              </a:ext>
            </a:extLst>
          </p:cNvPr>
          <p:cNvCxnSpPr>
            <a:cxnSpLocks/>
          </p:cNvCxnSpPr>
          <p:nvPr/>
        </p:nvCxnSpPr>
        <p:spPr>
          <a:xfrm>
            <a:off x="1913659" y="3038718"/>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3CC8A72-D8FF-CE86-6703-D05013C60E39}"/>
              </a:ext>
            </a:extLst>
          </p:cNvPr>
          <p:cNvCxnSpPr>
            <a:cxnSpLocks/>
          </p:cNvCxnSpPr>
          <p:nvPr/>
        </p:nvCxnSpPr>
        <p:spPr>
          <a:xfrm flipV="1">
            <a:off x="2268682" y="3021674"/>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CAEF10F-5376-E77F-8905-5AE285523151}"/>
              </a:ext>
            </a:extLst>
          </p:cNvPr>
          <p:cNvCxnSpPr>
            <a:cxnSpLocks/>
          </p:cNvCxnSpPr>
          <p:nvPr/>
        </p:nvCxnSpPr>
        <p:spPr>
          <a:xfrm>
            <a:off x="4596765" y="3460154"/>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56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检索增强生成的研究路径</a:t>
            </a:r>
            <a:endParaRPr lang="en-CN" dirty="0"/>
          </a:p>
        </p:txBody>
      </p:sp>
      <p:sp>
        <p:nvSpPr>
          <p:cNvPr id="2" name="右大括号 1">
            <a:extLst>
              <a:ext uri="{FF2B5EF4-FFF2-40B4-BE49-F238E27FC236}">
                <a16:creationId xmlns:a16="http://schemas.microsoft.com/office/drawing/2014/main" id="{F9DD9713-D350-65F7-3796-79CEB285D08F}"/>
              </a:ext>
            </a:extLst>
          </p:cNvPr>
          <p:cNvSpPr/>
          <p:nvPr/>
        </p:nvSpPr>
        <p:spPr>
          <a:xfrm>
            <a:off x="4188394" y="2630126"/>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3D0381B7-4544-4E9B-8D01-501D296A59FE}"/>
              </a:ext>
            </a:extLst>
          </p:cNvPr>
          <p:cNvSpPr/>
          <p:nvPr/>
        </p:nvSpPr>
        <p:spPr>
          <a:xfrm>
            <a:off x="1541650" y="2563252"/>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D752251E-D5CD-EC76-7155-0D802B74C409}"/>
              </a:ext>
            </a:extLst>
          </p:cNvPr>
          <p:cNvSpPr/>
          <p:nvPr/>
        </p:nvSpPr>
        <p:spPr>
          <a:xfrm>
            <a:off x="1395794" y="3489356"/>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6" name="文本框 15">
            <a:extLst>
              <a:ext uri="{FF2B5EF4-FFF2-40B4-BE49-F238E27FC236}">
                <a16:creationId xmlns:a16="http://schemas.microsoft.com/office/drawing/2014/main" id="{B81B889A-D236-8E8D-13AA-91F7D785284F}"/>
              </a:ext>
            </a:extLst>
          </p:cNvPr>
          <p:cNvSpPr txBox="1"/>
          <p:nvPr>
            <p:custDataLst>
              <p:tags r:id="rId1"/>
            </p:custDataLst>
          </p:nvPr>
        </p:nvSpPr>
        <p:spPr>
          <a:xfrm>
            <a:off x="3243767" y="3054669"/>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7" name="矩形 10">
            <a:extLst>
              <a:ext uri="{FF2B5EF4-FFF2-40B4-BE49-F238E27FC236}">
                <a16:creationId xmlns:a16="http://schemas.microsoft.com/office/drawing/2014/main" id="{D565565E-FF74-5DC7-4D06-BCD3D944D59A}"/>
              </a:ext>
            </a:extLst>
          </p:cNvPr>
          <p:cNvSpPr/>
          <p:nvPr>
            <p:custDataLst>
              <p:tags r:id="rId2"/>
            </p:custDataLst>
          </p:nvPr>
        </p:nvSpPr>
        <p:spPr>
          <a:xfrm>
            <a:off x="3273627" y="232894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8" name="矩形 10">
            <a:extLst>
              <a:ext uri="{FF2B5EF4-FFF2-40B4-BE49-F238E27FC236}">
                <a16:creationId xmlns:a16="http://schemas.microsoft.com/office/drawing/2014/main" id="{6D8D9C3D-31CD-C707-CFE8-157D88276520}"/>
              </a:ext>
            </a:extLst>
          </p:cNvPr>
          <p:cNvSpPr/>
          <p:nvPr>
            <p:custDataLst>
              <p:tags r:id="rId3"/>
            </p:custDataLst>
          </p:nvPr>
        </p:nvSpPr>
        <p:spPr>
          <a:xfrm>
            <a:off x="3455823" y="251462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9" name="矩形 10">
            <a:extLst>
              <a:ext uri="{FF2B5EF4-FFF2-40B4-BE49-F238E27FC236}">
                <a16:creationId xmlns:a16="http://schemas.microsoft.com/office/drawing/2014/main" id="{DA540F65-0F82-FDDA-BA0E-DDC10FD212B1}"/>
              </a:ext>
            </a:extLst>
          </p:cNvPr>
          <p:cNvSpPr/>
          <p:nvPr>
            <p:custDataLst>
              <p:tags r:id="rId4"/>
            </p:custDataLst>
          </p:nvPr>
        </p:nvSpPr>
        <p:spPr>
          <a:xfrm>
            <a:off x="3638020" y="2699873"/>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2" name="圆角矩形 44">
            <a:extLst>
              <a:ext uri="{FF2B5EF4-FFF2-40B4-BE49-F238E27FC236}">
                <a16:creationId xmlns:a16="http://schemas.microsoft.com/office/drawing/2014/main" id="{73C9074F-7A4E-9614-07AF-4FBEE631CBFD}"/>
              </a:ext>
            </a:extLst>
          </p:cNvPr>
          <p:cNvSpPr/>
          <p:nvPr/>
        </p:nvSpPr>
        <p:spPr>
          <a:xfrm>
            <a:off x="6579302" y="3148079"/>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25" name="椭圆形标注 20">
            <a:extLst>
              <a:ext uri="{FF2B5EF4-FFF2-40B4-BE49-F238E27FC236}">
                <a16:creationId xmlns:a16="http://schemas.microsoft.com/office/drawing/2014/main" id="{B0EFCF14-14DE-9A64-7C09-67C5BD90C5AE}"/>
              </a:ext>
            </a:extLst>
          </p:cNvPr>
          <p:cNvSpPr/>
          <p:nvPr/>
        </p:nvSpPr>
        <p:spPr>
          <a:xfrm>
            <a:off x="38575" y="2479831"/>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26" name="图片 25">
            <a:extLst>
              <a:ext uri="{FF2B5EF4-FFF2-40B4-BE49-F238E27FC236}">
                <a16:creationId xmlns:a16="http://schemas.microsoft.com/office/drawing/2014/main" id="{1132762F-D630-ECB1-639B-AE84442059AA}"/>
              </a:ext>
            </a:extLst>
          </p:cNvPr>
          <p:cNvPicPr>
            <a:picLocks noChangeAspect="1"/>
          </p:cNvPicPr>
          <p:nvPr/>
        </p:nvPicPr>
        <p:blipFill>
          <a:blip r:embed="rId8"/>
          <a:stretch>
            <a:fillRect/>
          </a:stretch>
        </p:blipFill>
        <p:spPr>
          <a:xfrm>
            <a:off x="4891310" y="2908316"/>
            <a:ext cx="1091898" cy="908261"/>
          </a:xfrm>
          <a:prstGeom prst="rect">
            <a:avLst/>
          </a:prstGeom>
        </p:spPr>
      </p:pic>
      <p:sp>
        <p:nvSpPr>
          <p:cNvPr id="28" name="椭圆形标注 20">
            <a:extLst>
              <a:ext uri="{FF2B5EF4-FFF2-40B4-BE49-F238E27FC236}">
                <a16:creationId xmlns:a16="http://schemas.microsoft.com/office/drawing/2014/main" id="{34D96B4E-F029-5570-A331-4D405FF59B5B}"/>
              </a:ext>
            </a:extLst>
          </p:cNvPr>
          <p:cNvSpPr/>
          <p:nvPr/>
        </p:nvSpPr>
        <p:spPr>
          <a:xfrm>
            <a:off x="3201620" y="395839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9" name="文本框 28">
            <a:extLst>
              <a:ext uri="{FF2B5EF4-FFF2-40B4-BE49-F238E27FC236}">
                <a16:creationId xmlns:a16="http://schemas.microsoft.com/office/drawing/2014/main" id="{00E3E3AD-D53B-AB7F-5429-CBEC7C1ADDDE}"/>
              </a:ext>
            </a:extLst>
          </p:cNvPr>
          <p:cNvSpPr txBox="1"/>
          <p:nvPr>
            <p:custDataLst>
              <p:tags r:id="rId5"/>
            </p:custDataLst>
          </p:nvPr>
        </p:nvSpPr>
        <p:spPr>
          <a:xfrm>
            <a:off x="4891310" y="3894724"/>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31" name="文本框 30">
            <a:extLst>
              <a:ext uri="{FF2B5EF4-FFF2-40B4-BE49-F238E27FC236}">
                <a16:creationId xmlns:a16="http://schemas.microsoft.com/office/drawing/2014/main" id="{F5364247-66D3-83DB-6538-3FD6D24F0EA2}"/>
              </a:ext>
            </a:extLst>
          </p:cNvPr>
          <p:cNvSpPr txBox="1"/>
          <p:nvPr/>
        </p:nvSpPr>
        <p:spPr>
          <a:xfrm>
            <a:off x="1193756" y="1448620"/>
            <a:ext cx="2625199" cy="79787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信息检索的视角</a:t>
            </a:r>
          </a:p>
          <a:p>
            <a:pPr eaLnBrk="1" latinLnBrk="0" hangingPunct="1">
              <a:lnSpc>
                <a:spcPct val="110000"/>
              </a:lnSpc>
            </a:pPr>
            <a:r>
              <a:rPr lang="en-US" altLang="zh-CN" sz="1200" dirty="0">
                <a:solidFill>
                  <a:srgbClr val="002060"/>
                </a:solidFill>
                <a:latin typeface="Times New Roman" panose="02020603050405020304" pitchFamily="18" charset="0"/>
                <a:cs typeface="Times New Roman" panose="02020603050405020304" pitchFamily="18" charset="0"/>
              </a:rPr>
              <a:t>BERM (ACL), Match-Prompt (CIKM), NIR-Prompt (TOIS), </a:t>
            </a:r>
            <a:r>
              <a:rPr lang="en-US" altLang="zh-CN" sz="1200" dirty="0" err="1">
                <a:solidFill>
                  <a:srgbClr val="002060"/>
                </a:solidFill>
                <a:latin typeface="Times New Roman" panose="02020603050405020304" pitchFamily="18" charset="0"/>
                <a:cs typeface="Times New Roman" panose="02020603050405020304" pitchFamily="18" charset="0"/>
              </a:rPr>
              <a:t>GenRT</a:t>
            </a:r>
            <a:r>
              <a:rPr lang="en-US" altLang="zh-CN" sz="1200" dirty="0">
                <a:solidFill>
                  <a:srgbClr val="002060"/>
                </a:solidFill>
                <a:latin typeface="Times New Roman" panose="02020603050405020304" pitchFamily="18" charset="0"/>
                <a:cs typeface="Times New Roman" panose="02020603050405020304" pitchFamily="18" charset="0"/>
              </a:rPr>
              <a:t> (WWW)</a:t>
            </a:r>
          </a:p>
          <a:p>
            <a:pPr marL="171450" indent="-171450" eaLnBrk="1" latinLnBrk="0" hangingPunct="1">
              <a:lnSpc>
                <a:spcPct val="120000"/>
              </a:lnSpc>
              <a:buFont typeface="Arial" panose="020B0604020202020204" pitchFamily="34" charset="0"/>
              <a:buChar char="•"/>
            </a:pP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2" name="圆角矩形标注 2">
            <a:extLst>
              <a:ext uri="{FF2B5EF4-FFF2-40B4-BE49-F238E27FC236}">
                <a16:creationId xmlns:a16="http://schemas.microsoft.com/office/drawing/2014/main" id="{5D1F1F22-1390-57B7-CDF2-9F3F1D1F02A7}"/>
              </a:ext>
            </a:extLst>
          </p:cNvPr>
          <p:cNvSpPr/>
          <p:nvPr/>
        </p:nvSpPr>
        <p:spPr>
          <a:xfrm>
            <a:off x="1222535" y="1438490"/>
            <a:ext cx="2535051" cy="774759"/>
          </a:xfrm>
          <a:prstGeom prst="wedgeRoundRectCallout">
            <a:avLst>
              <a:gd name="adj1" fmla="val -21591"/>
              <a:gd name="adj2" fmla="val 79656"/>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nvGrpSpPr>
          <p:cNvPr id="44" name="组合 43">
            <a:extLst>
              <a:ext uri="{FF2B5EF4-FFF2-40B4-BE49-F238E27FC236}">
                <a16:creationId xmlns:a16="http://schemas.microsoft.com/office/drawing/2014/main" id="{873A2FC6-783E-C1F8-E288-6DB5AE0B0624}"/>
              </a:ext>
            </a:extLst>
          </p:cNvPr>
          <p:cNvGrpSpPr/>
          <p:nvPr/>
        </p:nvGrpSpPr>
        <p:grpSpPr>
          <a:xfrm>
            <a:off x="4143928" y="1801328"/>
            <a:ext cx="1580812" cy="674327"/>
            <a:chOff x="4532597" y="1382404"/>
            <a:chExt cx="1580812" cy="674327"/>
          </a:xfrm>
        </p:grpSpPr>
        <p:sp>
          <p:nvSpPr>
            <p:cNvPr id="33" name="文本框 32">
              <a:extLst>
                <a:ext uri="{FF2B5EF4-FFF2-40B4-BE49-F238E27FC236}">
                  <a16:creationId xmlns:a16="http://schemas.microsoft.com/office/drawing/2014/main" id="{976BE4CC-3B25-C71E-FA5B-B708F2EBFD0E}"/>
                </a:ext>
              </a:extLst>
            </p:cNvPr>
            <p:cNvSpPr txBox="1"/>
            <p:nvPr/>
          </p:nvSpPr>
          <p:spPr>
            <a:xfrm>
              <a:off x="4532597" y="1431920"/>
              <a:ext cx="1580812" cy="624811"/>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a:p>
              <a:pPr eaLnBrk="1" latinLnBrk="0" hangingPunct="1">
                <a:lnSpc>
                  <a:spcPct val="110000"/>
                </a:lnSpc>
              </a:pPr>
              <a:r>
                <a:rPr lang="en-US" altLang="zh-CN" sz="1200" dirty="0">
                  <a:solidFill>
                    <a:srgbClr val="002060"/>
                  </a:solidFill>
                  <a:latin typeface="Times New Roman" panose="02020603050405020304" pitchFamily="18" charset="0"/>
                  <a:cs typeface="Times New Roman" panose="02020603050405020304" pitchFamily="18" charset="0"/>
                </a:rPr>
                <a:t>  </a:t>
              </a:r>
              <a:r>
                <a:rPr lang="en-US" altLang="zh-CN" sz="1200" dirty="0" err="1">
                  <a:solidFill>
                    <a:srgbClr val="002060"/>
                  </a:solidFill>
                  <a:latin typeface="Times New Roman" panose="02020603050405020304" pitchFamily="18" charset="0"/>
                  <a:cs typeface="Times New Roman" panose="02020603050405020304" pitchFamily="18" charset="0"/>
                </a:rPr>
                <a:t>SearChain</a:t>
              </a:r>
              <a:r>
                <a:rPr lang="en-US" altLang="zh-CN" sz="1200" dirty="0">
                  <a:solidFill>
                    <a:srgbClr val="002060"/>
                  </a:solidFill>
                  <a:latin typeface="Times New Roman" panose="02020603050405020304" pitchFamily="18" charset="0"/>
                  <a:cs typeface="Times New Roman" panose="02020603050405020304" pitchFamily="18" charset="0"/>
                </a:rPr>
                <a:t> (WWW)</a:t>
              </a:r>
            </a:p>
            <a:p>
              <a:pPr marL="171450" indent="-171450" eaLnBrk="1" latinLnBrk="0" hangingPunct="1">
                <a:lnSpc>
                  <a:spcPct val="120000"/>
                </a:lnSpc>
                <a:buFont typeface="Arial" panose="020B0604020202020204" pitchFamily="34" charset="0"/>
                <a:buChar char="•"/>
              </a:pP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4" name="圆角矩形标注 2">
              <a:extLst>
                <a:ext uri="{FF2B5EF4-FFF2-40B4-BE49-F238E27FC236}">
                  <a16:creationId xmlns:a16="http://schemas.microsoft.com/office/drawing/2014/main" id="{84E10871-B201-067B-8E40-6E39F831B67A}"/>
                </a:ext>
              </a:extLst>
            </p:cNvPr>
            <p:cNvSpPr/>
            <p:nvPr/>
          </p:nvSpPr>
          <p:spPr>
            <a:xfrm>
              <a:off x="4582424" y="1382404"/>
              <a:ext cx="1450339" cy="636716"/>
            </a:xfrm>
            <a:prstGeom prst="wedgeRoundRectCallout">
              <a:avLst>
                <a:gd name="adj1" fmla="val -11796"/>
                <a:gd name="adj2" fmla="val 82598"/>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grpSp>
        <p:nvGrpSpPr>
          <p:cNvPr id="45" name="组合 44">
            <a:extLst>
              <a:ext uri="{FF2B5EF4-FFF2-40B4-BE49-F238E27FC236}">
                <a16:creationId xmlns:a16="http://schemas.microsoft.com/office/drawing/2014/main" id="{279A2B59-87FD-40E8-EF79-400FFB57F028}"/>
              </a:ext>
            </a:extLst>
          </p:cNvPr>
          <p:cNvGrpSpPr/>
          <p:nvPr/>
        </p:nvGrpSpPr>
        <p:grpSpPr>
          <a:xfrm>
            <a:off x="5803578" y="2129121"/>
            <a:ext cx="1580812" cy="671129"/>
            <a:chOff x="6916807" y="1400962"/>
            <a:chExt cx="1580812" cy="671129"/>
          </a:xfrm>
        </p:grpSpPr>
        <p:sp>
          <p:nvSpPr>
            <p:cNvPr id="35" name="文本框 34">
              <a:extLst>
                <a:ext uri="{FF2B5EF4-FFF2-40B4-BE49-F238E27FC236}">
                  <a16:creationId xmlns:a16="http://schemas.microsoft.com/office/drawing/2014/main" id="{748109C4-7F76-0A0C-4AFF-CCC3D8C5CAE4}"/>
                </a:ext>
              </a:extLst>
            </p:cNvPr>
            <p:cNvSpPr txBox="1"/>
            <p:nvPr/>
          </p:nvSpPr>
          <p:spPr>
            <a:xfrm>
              <a:off x="6916807" y="1447280"/>
              <a:ext cx="1580812" cy="624811"/>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大模型的视角  </a:t>
              </a:r>
              <a:r>
                <a:rPr lang="en-US" altLang="zh-CN" sz="1200" dirty="0">
                  <a:solidFill>
                    <a:srgbClr val="002060"/>
                  </a:solidFill>
                  <a:latin typeface="Times New Roman" panose="02020603050405020304" pitchFamily="18" charset="0"/>
                  <a:cs typeface="Times New Roman" panose="02020603050405020304" pitchFamily="18" charset="0"/>
                </a:rPr>
                <a:t>INFO-RAG (ACL)</a:t>
              </a:r>
            </a:p>
          </p:txBody>
        </p:sp>
        <p:sp>
          <p:nvSpPr>
            <p:cNvPr id="36" name="圆角矩形标注 2">
              <a:extLst>
                <a:ext uri="{FF2B5EF4-FFF2-40B4-BE49-F238E27FC236}">
                  <a16:creationId xmlns:a16="http://schemas.microsoft.com/office/drawing/2014/main" id="{D0EE4197-FFA7-445D-13F3-631EEF6AD19B}"/>
                </a:ext>
              </a:extLst>
            </p:cNvPr>
            <p:cNvSpPr/>
            <p:nvPr/>
          </p:nvSpPr>
          <p:spPr>
            <a:xfrm>
              <a:off x="6951491" y="1400962"/>
              <a:ext cx="1450339" cy="624811"/>
            </a:xfrm>
            <a:prstGeom prst="wedgeRoundRectCallout">
              <a:avLst>
                <a:gd name="adj1" fmla="val -11796"/>
                <a:gd name="adj2" fmla="val 82598"/>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cxnSp>
        <p:nvCxnSpPr>
          <p:cNvPr id="42" name="连接符: 肘形 41">
            <a:extLst>
              <a:ext uri="{FF2B5EF4-FFF2-40B4-BE49-F238E27FC236}">
                <a16:creationId xmlns:a16="http://schemas.microsoft.com/office/drawing/2014/main" id="{84307F0E-9381-7008-002D-F9CB2570103D}"/>
              </a:ext>
            </a:extLst>
          </p:cNvPr>
          <p:cNvCxnSpPr>
            <a:cxnSpLocks/>
            <a:stCxn id="22" idx="3"/>
            <a:endCxn id="9" idx="3"/>
          </p:cNvCxnSpPr>
          <p:nvPr/>
        </p:nvCxnSpPr>
        <p:spPr>
          <a:xfrm flipH="1">
            <a:off x="2122287" y="3456344"/>
            <a:ext cx="5548913" cy="824305"/>
          </a:xfrm>
          <a:prstGeom prst="bentConnector4">
            <a:avLst>
              <a:gd name="adj1" fmla="val -12250"/>
              <a:gd name="adj2" fmla="val 1654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75BEC812-BAD5-1382-4482-7FE304457DE6}"/>
              </a:ext>
            </a:extLst>
          </p:cNvPr>
          <p:cNvGrpSpPr/>
          <p:nvPr/>
        </p:nvGrpSpPr>
        <p:grpSpPr>
          <a:xfrm>
            <a:off x="7617789" y="2232838"/>
            <a:ext cx="1887967" cy="1003121"/>
            <a:chOff x="6916807" y="1400963"/>
            <a:chExt cx="1580812" cy="1212375"/>
          </a:xfrm>
        </p:grpSpPr>
        <p:sp>
          <p:nvSpPr>
            <p:cNvPr id="51" name="文本框 50">
              <a:extLst>
                <a:ext uri="{FF2B5EF4-FFF2-40B4-BE49-F238E27FC236}">
                  <a16:creationId xmlns:a16="http://schemas.microsoft.com/office/drawing/2014/main" id="{9C88BCB8-00F7-1C25-4481-04188CCA8A07}"/>
                </a:ext>
              </a:extLst>
            </p:cNvPr>
            <p:cNvSpPr txBox="1"/>
            <p:nvPr/>
          </p:nvSpPr>
          <p:spPr>
            <a:xfrm>
              <a:off x="6916807" y="1447280"/>
              <a:ext cx="1580812" cy="1166058"/>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信息回路的视角  </a:t>
              </a:r>
              <a:r>
                <a:rPr lang="en-US" altLang="zh-CN" sz="1200" dirty="0">
                  <a:solidFill>
                    <a:srgbClr val="002060"/>
                  </a:solidFill>
                  <a:latin typeface="Times New Roman" panose="02020603050405020304" pitchFamily="18" charset="0"/>
                  <a:cs typeface="Times New Roman" panose="02020603050405020304" pitchFamily="18" charset="0"/>
                </a:rPr>
                <a:t>Source Bias </a:t>
              </a:r>
            </a:p>
            <a:p>
              <a:pPr marL="0" indent="0" eaLnBrk="1" latinLnBrk="0" hangingPunct="1">
                <a:lnSpc>
                  <a:spcPct val="110000"/>
                </a:lnSpc>
                <a:buFont typeface="Arial" panose="020B0604020202020204" pitchFamily="34" charset="0"/>
                <a:buNone/>
              </a:pPr>
              <a:r>
                <a:rPr lang="en-US" altLang="zh-CN" sz="1200" dirty="0">
                  <a:solidFill>
                    <a:srgbClr val="002060"/>
                  </a:solidFill>
                  <a:latin typeface="Times New Roman" panose="02020603050405020304" pitchFamily="18" charset="0"/>
                  <a:cs typeface="Times New Roman" panose="02020603050405020304" pitchFamily="18" charset="0"/>
                </a:rPr>
                <a:t>- Text (KDD)</a:t>
              </a:r>
            </a:p>
            <a:p>
              <a:pPr marL="0" indent="0" eaLnBrk="1" latinLnBrk="0" hangingPunct="1">
                <a:lnSpc>
                  <a:spcPct val="110000"/>
                </a:lnSpc>
                <a:buFont typeface="Arial" panose="020B0604020202020204" pitchFamily="34" charset="0"/>
                <a:buNone/>
              </a:pPr>
              <a:r>
                <a:rPr lang="en-US" altLang="zh-CN" sz="1200" dirty="0">
                  <a:solidFill>
                    <a:srgbClr val="002060"/>
                  </a:solidFill>
                  <a:latin typeface="Times New Roman" panose="02020603050405020304" pitchFamily="18" charset="0"/>
                  <a:cs typeface="Times New Roman" panose="02020603050405020304" pitchFamily="18" charset="0"/>
                </a:rPr>
                <a:t>- Image (SIGIR)</a:t>
              </a:r>
            </a:p>
          </p:txBody>
        </p:sp>
        <p:sp>
          <p:nvSpPr>
            <p:cNvPr id="52" name="圆角矩形标注 2">
              <a:extLst>
                <a:ext uri="{FF2B5EF4-FFF2-40B4-BE49-F238E27FC236}">
                  <a16:creationId xmlns:a16="http://schemas.microsoft.com/office/drawing/2014/main" id="{A782CE39-E2A2-D825-C396-D083DC028152}"/>
                </a:ext>
              </a:extLst>
            </p:cNvPr>
            <p:cNvSpPr/>
            <p:nvPr/>
          </p:nvSpPr>
          <p:spPr>
            <a:xfrm>
              <a:off x="6951493" y="1400963"/>
              <a:ext cx="1138538" cy="1166058"/>
            </a:xfrm>
            <a:prstGeom prst="wedgeRoundRectCallout">
              <a:avLst>
                <a:gd name="adj1" fmla="val -12693"/>
                <a:gd name="adj2" fmla="val 68066"/>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cxnSp>
        <p:nvCxnSpPr>
          <p:cNvPr id="60" name="直接箭头连接符 59">
            <a:extLst>
              <a:ext uri="{FF2B5EF4-FFF2-40B4-BE49-F238E27FC236}">
                <a16:creationId xmlns:a16="http://schemas.microsoft.com/office/drawing/2014/main" id="{5C6BC24B-332F-B623-4D47-22B6E80CDC17}"/>
              </a:ext>
            </a:extLst>
          </p:cNvPr>
          <p:cNvCxnSpPr>
            <a:cxnSpLocks/>
          </p:cNvCxnSpPr>
          <p:nvPr/>
        </p:nvCxnSpPr>
        <p:spPr>
          <a:xfrm>
            <a:off x="6000750" y="3455387"/>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10511BE-F7A6-98D5-AE87-D18DE2565503}"/>
              </a:ext>
            </a:extLst>
          </p:cNvPr>
          <p:cNvCxnSpPr>
            <a:cxnSpLocks/>
          </p:cNvCxnSpPr>
          <p:nvPr/>
        </p:nvCxnSpPr>
        <p:spPr>
          <a:xfrm>
            <a:off x="2776105" y="2792001"/>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FEC8E846-9124-7265-AE48-F38D568ABE59}"/>
              </a:ext>
            </a:extLst>
          </p:cNvPr>
          <p:cNvCxnSpPr>
            <a:cxnSpLocks/>
          </p:cNvCxnSpPr>
          <p:nvPr/>
        </p:nvCxnSpPr>
        <p:spPr>
          <a:xfrm>
            <a:off x="1071678" y="2800250"/>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D7C04C-BECC-A2DA-45A8-37420D517142}"/>
              </a:ext>
            </a:extLst>
          </p:cNvPr>
          <p:cNvCxnSpPr>
            <a:cxnSpLocks/>
          </p:cNvCxnSpPr>
          <p:nvPr/>
        </p:nvCxnSpPr>
        <p:spPr>
          <a:xfrm>
            <a:off x="1913659" y="3038718"/>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3CC8A72-D8FF-CE86-6703-D05013C60E39}"/>
              </a:ext>
            </a:extLst>
          </p:cNvPr>
          <p:cNvCxnSpPr>
            <a:cxnSpLocks/>
          </p:cNvCxnSpPr>
          <p:nvPr/>
        </p:nvCxnSpPr>
        <p:spPr>
          <a:xfrm flipV="1">
            <a:off x="2268682" y="3021674"/>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CAEF10F-5376-E77F-8905-5AE285523151}"/>
              </a:ext>
            </a:extLst>
          </p:cNvPr>
          <p:cNvCxnSpPr>
            <a:cxnSpLocks/>
          </p:cNvCxnSpPr>
          <p:nvPr/>
        </p:nvCxnSpPr>
        <p:spPr>
          <a:xfrm>
            <a:off x="4596765" y="3460154"/>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11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B402-ACB6-402B-1A9E-E08B5F028849}"/>
              </a:ext>
            </a:extLst>
          </p:cNvPr>
          <p:cNvSpPr>
            <a:spLocks noGrp="1"/>
          </p:cNvSpPr>
          <p:nvPr>
            <p:ph type="ctrTitle"/>
          </p:nvPr>
        </p:nvSpPr>
        <p:spPr/>
        <p:txBody>
          <a:bodyPr/>
          <a:lstStyle/>
          <a:p>
            <a:r>
              <a:rPr lang="en-US" altLang="zh-CN" dirty="0"/>
              <a:t>01</a:t>
            </a:r>
            <a:endParaRPr lang="en-CN" dirty="0"/>
          </a:p>
        </p:txBody>
      </p:sp>
      <p:sp>
        <p:nvSpPr>
          <p:cNvPr id="4" name="Text Placeholder 3">
            <a:extLst>
              <a:ext uri="{FF2B5EF4-FFF2-40B4-BE49-F238E27FC236}">
                <a16:creationId xmlns:a16="http://schemas.microsoft.com/office/drawing/2014/main" id="{CF27A7FE-5500-1623-6135-D253BEAA05AD}"/>
              </a:ext>
            </a:extLst>
          </p:cNvPr>
          <p:cNvSpPr>
            <a:spLocks noGrp="1"/>
          </p:cNvSpPr>
          <p:nvPr>
            <p:ph type="body" idx="1"/>
          </p:nvPr>
        </p:nvSpPr>
        <p:spPr>
          <a:xfrm>
            <a:off x="1075373" y="2365534"/>
            <a:ext cx="6993255" cy="665901"/>
          </a:xfrm>
        </p:spPr>
        <p:txBody>
          <a:bodyPr>
            <a:normAutofit/>
          </a:bodyPr>
          <a:lstStyle/>
          <a:p>
            <a:pPr marL="0" indent="0">
              <a:buNone/>
            </a:pPr>
            <a:r>
              <a:rPr lang="zh-CN" altLang="en-US" sz="3400" dirty="0"/>
              <a:t>检索视角下的检索增强生成</a:t>
            </a:r>
            <a:endParaRPr lang="en-CN" sz="3400" dirty="0"/>
          </a:p>
          <a:p>
            <a:endParaRPr lang="en-CN" dirty="0"/>
          </a:p>
        </p:txBody>
      </p:sp>
    </p:spTree>
    <p:extLst>
      <p:ext uri="{BB962C8B-B14F-4D97-AF65-F5344CB8AC3E}">
        <p14:creationId xmlns:p14="http://schemas.microsoft.com/office/powerpoint/2010/main" val="37879564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6C6C96-5FBC-8D71-8976-C7A27402A7B8}"/>
              </a:ext>
            </a:extLst>
          </p:cNvPr>
          <p:cNvPicPr>
            <a:picLocks noChangeAspect="1"/>
          </p:cNvPicPr>
          <p:nvPr/>
        </p:nvPicPr>
        <p:blipFill>
          <a:blip r:embed="rId3"/>
          <a:stretch>
            <a:fillRect/>
          </a:stretch>
        </p:blipFill>
        <p:spPr>
          <a:xfrm>
            <a:off x="1683300" y="1234828"/>
            <a:ext cx="2719735" cy="1944611"/>
          </a:xfrm>
          <a:prstGeom prst="rect">
            <a:avLst/>
          </a:prstGeom>
        </p:spPr>
      </p:pic>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检索视角下的检索增强生成</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4896128" y="1301485"/>
            <a:ext cx="3616019" cy="826573"/>
          </a:xfrm>
          <a:prstGeom prst="rect">
            <a:avLst/>
          </a:prstGeom>
          <a:noFill/>
        </p:spPr>
        <p:txBody>
          <a:bodyPr wrap="square" rtlCol="0">
            <a:spAutoFit/>
          </a:bodyPr>
          <a:lstStyle/>
          <a:p>
            <a:pPr>
              <a:lnSpc>
                <a:spcPct val="125000"/>
              </a:lnSpc>
            </a:pPr>
            <a:r>
              <a:rPr lang="zh-CN" altLang="en-US" sz="2000" b="1" dirty="0">
                <a:latin typeface="Microsoft YaHei" panose="020B0503020204020204" pitchFamily="34" charset="-122"/>
                <a:ea typeface="Microsoft YaHei" panose="020B0503020204020204" pitchFamily="34" charset="-122"/>
              </a:rPr>
              <a:t>什么是适合大语言模型检索增强的信息检索？</a:t>
            </a:r>
            <a:endParaRPr lang="en-US" altLang="zh-CN" sz="2000" b="1" dirty="0">
              <a:latin typeface="Microsoft YaHei" panose="020B0503020204020204" pitchFamily="34" charset="-122"/>
              <a:ea typeface="Microsoft YaHei" panose="020B0503020204020204" pitchFamily="34" charset="-122"/>
            </a:endParaRPr>
          </a:p>
        </p:txBody>
      </p:sp>
      <p:sp>
        <p:nvSpPr>
          <p:cNvPr id="59" name="文本框 58">
            <a:extLst>
              <a:ext uri="{FF2B5EF4-FFF2-40B4-BE49-F238E27FC236}">
                <a16:creationId xmlns:a16="http://schemas.microsoft.com/office/drawing/2014/main" id="{EEA5A051-437B-81EC-4869-E13333905119}"/>
              </a:ext>
            </a:extLst>
          </p:cNvPr>
          <p:cNvSpPr txBox="1"/>
          <p:nvPr/>
        </p:nvSpPr>
        <p:spPr>
          <a:xfrm>
            <a:off x="4896128" y="3021516"/>
            <a:ext cx="3641591" cy="584775"/>
          </a:xfrm>
          <a:prstGeom prst="rect">
            <a:avLst/>
          </a:prstGeom>
          <a:noFill/>
        </p:spPr>
        <p:txBody>
          <a:bodyPr wrap="square" rtlCol="0">
            <a:spAutoFit/>
          </a:bodyPr>
          <a:lstStyle/>
          <a:p>
            <a:pPr marL="285750" indent="-285750" algn="l">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应用范围广，任务种类多，对</a:t>
            </a:r>
            <a:r>
              <a:rPr lang="zh-CN" altLang="en-US" sz="1600" b="1" dirty="0">
                <a:solidFill>
                  <a:schemeClr val="accent1"/>
                </a:solidFill>
                <a:latin typeface="Microsoft YaHei" panose="020B0503020204020204" pitchFamily="34" charset="-122"/>
                <a:ea typeface="Microsoft YaHei" panose="020B0503020204020204" pitchFamily="34" charset="-122"/>
              </a:rPr>
              <a:t>跨领域跨任务泛化性</a:t>
            </a:r>
            <a:r>
              <a:rPr lang="zh-CN" altLang="en-US" sz="1600" dirty="0">
                <a:latin typeface="Microsoft YaHei" panose="020B0503020204020204" pitchFamily="34" charset="-122"/>
                <a:ea typeface="Microsoft YaHei" panose="020B0503020204020204" pitchFamily="34" charset="-122"/>
              </a:rPr>
              <a:t>要求高。</a:t>
            </a:r>
          </a:p>
        </p:txBody>
      </p:sp>
      <p:sp>
        <p:nvSpPr>
          <p:cNvPr id="60" name="文本框 59">
            <a:extLst>
              <a:ext uri="{FF2B5EF4-FFF2-40B4-BE49-F238E27FC236}">
                <a16:creationId xmlns:a16="http://schemas.microsoft.com/office/drawing/2014/main" id="{C8944427-D630-0E55-3942-448F71B49B88}"/>
              </a:ext>
            </a:extLst>
          </p:cNvPr>
          <p:cNvSpPr txBox="1"/>
          <p:nvPr/>
        </p:nvSpPr>
        <p:spPr>
          <a:xfrm>
            <a:off x="4870531" y="3904681"/>
            <a:ext cx="3616027" cy="584775"/>
          </a:xfrm>
          <a:prstGeom prst="rect">
            <a:avLst/>
          </a:prstGeom>
          <a:noFill/>
        </p:spPr>
        <p:txBody>
          <a:bodyPr wrap="square" rtlCol="0">
            <a:spAutoFit/>
          </a:bodyPr>
          <a:lstStyle/>
          <a:p>
            <a:pPr marL="285750" indent="-285750" algn="l">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推理开销大，上下文空间有限，对</a:t>
            </a:r>
            <a:r>
              <a:rPr lang="zh-CN" altLang="en-US" sz="1600" b="1" dirty="0">
                <a:solidFill>
                  <a:schemeClr val="accent1"/>
                </a:solidFill>
                <a:latin typeface="Microsoft YaHei" panose="020B0503020204020204" pitchFamily="34" charset="-122"/>
                <a:ea typeface="Microsoft YaHei" panose="020B0503020204020204" pitchFamily="34" charset="-122"/>
              </a:rPr>
              <a:t>排序精度和鲁棒性</a:t>
            </a:r>
            <a:r>
              <a:rPr lang="zh-CN" altLang="en-US" sz="1600" dirty="0">
                <a:latin typeface="Microsoft YaHei" panose="020B0503020204020204" pitchFamily="34" charset="-122"/>
                <a:ea typeface="Microsoft YaHei" panose="020B0503020204020204" pitchFamily="34" charset="-122"/>
              </a:rPr>
              <a:t>要求高。</a:t>
            </a:r>
          </a:p>
        </p:txBody>
      </p:sp>
      <p:sp>
        <p:nvSpPr>
          <p:cNvPr id="63" name="文本框 62">
            <a:extLst>
              <a:ext uri="{FF2B5EF4-FFF2-40B4-BE49-F238E27FC236}">
                <a16:creationId xmlns:a16="http://schemas.microsoft.com/office/drawing/2014/main" id="{5CD44306-B657-59D6-CEC8-BCA938247F51}"/>
              </a:ext>
            </a:extLst>
          </p:cNvPr>
          <p:cNvSpPr txBox="1"/>
          <p:nvPr/>
        </p:nvSpPr>
        <p:spPr>
          <a:xfrm>
            <a:off x="630226" y="1639277"/>
            <a:ext cx="1278085" cy="1169551"/>
          </a:xfrm>
          <a:prstGeom prst="rect">
            <a:avLst/>
          </a:prstGeom>
          <a:noFill/>
          <a:ln w="12700">
            <a:solidFill>
              <a:schemeClr val="tx1">
                <a:lumMod val="65000"/>
                <a:lumOff val="35000"/>
              </a:schemeClr>
            </a:solidFill>
            <a:prstDash val="dash"/>
          </a:ln>
        </p:spPr>
        <p:txBody>
          <a:bodyPr wrap="square" rtlCol="0">
            <a:spAutoFit/>
          </a:bodyPr>
          <a:lstStyle/>
          <a:p>
            <a:pPr algn="l"/>
            <a:r>
              <a:rPr lang="zh-CN" altLang="en-US" b="1" dirty="0">
                <a:solidFill>
                  <a:schemeClr val="tx1"/>
                </a:solidFill>
                <a:latin typeface="Microsoft YaHei" panose="020B0503020204020204" pitchFamily="34" charset="-122"/>
                <a:ea typeface="Microsoft YaHei" panose="020B0503020204020204" pitchFamily="34" charset="-122"/>
              </a:rPr>
              <a:t>大语言模型被用做基础模型来处理各个领域和任务中的问题</a:t>
            </a:r>
          </a:p>
        </p:txBody>
      </p:sp>
      <p:cxnSp>
        <p:nvCxnSpPr>
          <p:cNvPr id="75" name="直接箭头连接符 74">
            <a:extLst>
              <a:ext uri="{FF2B5EF4-FFF2-40B4-BE49-F238E27FC236}">
                <a16:creationId xmlns:a16="http://schemas.microsoft.com/office/drawing/2014/main" id="{AC913FB4-57BD-7D17-A176-ECE6F7C552FD}"/>
              </a:ext>
            </a:extLst>
          </p:cNvPr>
          <p:cNvCxnSpPr>
            <a:cxnSpLocks/>
          </p:cNvCxnSpPr>
          <p:nvPr/>
        </p:nvCxnSpPr>
        <p:spPr>
          <a:xfrm>
            <a:off x="6678544" y="2352110"/>
            <a:ext cx="0" cy="336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descr="Use Transformer Neural Nets: New in Wolfram Language 12">
            <a:extLst>
              <a:ext uri="{FF2B5EF4-FFF2-40B4-BE49-F238E27FC236}">
                <a16:creationId xmlns:a16="http://schemas.microsoft.com/office/drawing/2014/main" id="{83C67CCB-9136-5D36-50D8-4B92EE2DAD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21" r="50000"/>
          <a:stretch/>
        </p:blipFill>
        <p:spPr bwMode="auto">
          <a:xfrm>
            <a:off x="429730" y="3301936"/>
            <a:ext cx="4073935" cy="166776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CC8B6CB-B878-28E7-5150-502B6407921A}"/>
              </a:ext>
            </a:extLst>
          </p:cNvPr>
          <p:cNvSpPr/>
          <p:nvPr/>
        </p:nvSpPr>
        <p:spPr>
          <a:xfrm>
            <a:off x="429730" y="1301485"/>
            <a:ext cx="3973305" cy="1811299"/>
          </a:xfrm>
          <a:prstGeom prst="roundRect">
            <a:avLst>
              <a:gd name="adj" fmla="val 3739"/>
            </a:avLst>
          </a:prstGeom>
          <a:no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422C561-1067-D247-B87A-C763486CD351}"/>
                  </a:ext>
                </a:extLst>
              </p:cNvPr>
              <p:cNvSpPr txBox="1"/>
              <p:nvPr/>
            </p:nvSpPr>
            <p:spPr>
              <a:xfrm>
                <a:off x="3524487" y="3301936"/>
                <a:ext cx="979178" cy="40709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Microsoft YaHei" panose="020B0503020204020204" pitchFamily="34" charset="-122"/>
                        </a:rPr>
                        <m:t>𝑶</m:t>
                      </m:r>
                      <m:r>
                        <a:rPr lang="en-US" altLang="zh-CN" sz="2000" b="1" i="1" smtClean="0">
                          <a:latin typeface="Cambria Math" panose="02040503050406030204" pitchFamily="18" charset="0"/>
                          <a:ea typeface="Microsoft YaHei" panose="020B0503020204020204" pitchFamily="34" charset="-122"/>
                        </a:rPr>
                        <m:t>(</m:t>
                      </m:r>
                      <m:sSup>
                        <m:sSupPr>
                          <m:ctrlPr>
                            <a:rPr lang="en-US" altLang="zh-CN" sz="2000" b="1" i="1" smtClean="0">
                              <a:latin typeface="Cambria Math" panose="02040503050406030204" pitchFamily="18" charset="0"/>
                              <a:ea typeface="Microsoft YaHei" panose="020B0503020204020204" pitchFamily="34" charset="-122"/>
                            </a:rPr>
                          </m:ctrlPr>
                        </m:sSupPr>
                        <m:e>
                          <m:r>
                            <a:rPr lang="en-US" altLang="zh-CN" sz="2000" b="1" i="1" smtClean="0">
                              <a:latin typeface="Cambria Math" panose="02040503050406030204" pitchFamily="18" charset="0"/>
                              <a:ea typeface="Microsoft YaHei" panose="020B0503020204020204" pitchFamily="34" charset="-122"/>
                            </a:rPr>
                            <m:t>𝑵</m:t>
                          </m:r>
                        </m:e>
                        <m:sup>
                          <m:r>
                            <a:rPr lang="en-US" altLang="zh-CN" sz="2000" b="1" i="1" smtClean="0">
                              <a:latin typeface="Cambria Math" panose="02040503050406030204" pitchFamily="18" charset="0"/>
                              <a:ea typeface="Microsoft YaHei" panose="020B0503020204020204" pitchFamily="34" charset="-122"/>
                            </a:rPr>
                            <m:t>𝟐</m:t>
                          </m:r>
                        </m:sup>
                      </m:sSup>
                      <m:r>
                        <a:rPr lang="en-US" altLang="zh-CN" sz="2000" b="1" i="1" smtClean="0">
                          <a:latin typeface="Cambria Math" panose="02040503050406030204" pitchFamily="18" charset="0"/>
                          <a:ea typeface="Microsoft YaHei" panose="020B0503020204020204" pitchFamily="34" charset="-122"/>
                        </a:rPr>
                        <m:t>)</m:t>
                      </m:r>
                    </m:oMath>
                  </m:oMathPara>
                </a14:m>
                <a:endParaRPr lang="en-CN" sz="2000" b="1" dirty="0">
                  <a:latin typeface="Microsoft YaHei" panose="020B0503020204020204" pitchFamily="34" charset="-122"/>
                  <a:ea typeface="Microsoft YaHei" panose="020B0503020204020204" pitchFamily="34" charset="-122"/>
                </a:endParaRPr>
              </a:p>
            </p:txBody>
          </p:sp>
        </mc:Choice>
        <mc:Fallback>
          <p:sp>
            <p:nvSpPr>
              <p:cNvPr id="9" name="TextBox 8">
                <a:extLst>
                  <a:ext uri="{FF2B5EF4-FFF2-40B4-BE49-F238E27FC236}">
                    <a16:creationId xmlns:a16="http://schemas.microsoft.com/office/drawing/2014/main" id="{1422C561-1067-D247-B87A-C763486CD351}"/>
                  </a:ext>
                </a:extLst>
              </p:cNvPr>
              <p:cNvSpPr txBox="1">
                <a:spLocks noRot="1" noChangeAspect="1" noMove="1" noResize="1" noEditPoints="1" noAdjustHandles="1" noChangeArrowheads="1" noChangeShapeType="1" noTextEdit="1"/>
              </p:cNvSpPr>
              <p:nvPr/>
            </p:nvSpPr>
            <p:spPr>
              <a:xfrm>
                <a:off x="3524487" y="3301936"/>
                <a:ext cx="979178" cy="407099"/>
              </a:xfrm>
              <a:prstGeom prst="rect">
                <a:avLst/>
              </a:prstGeom>
              <a:blipFill>
                <a:blip r:embed="rId5"/>
                <a:stretch>
                  <a:fillRect b="-15625"/>
                </a:stretch>
              </a:blipFill>
            </p:spPr>
            <p:txBody>
              <a:bodyPr/>
              <a:lstStyle/>
              <a:p>
                <a:r>
                  <a:rPr lang="en-CN">
                    <a:noFill/>
                  </a:rPr>
                  <a:t> </a:t>
                </a:r>
              </a:p>
            </p:txBody>
          </p:sp>
        </mc:Fallback>
      </mc:AlternateContent>
    </p:spTree>
    <p:extLst>
      <p:ext uri="{BB962C8B-B14F-4D97-AF65-F5344CB8AC3E}">
        <p14:creationId xmlns:p14="http://schemas.microsoft.com/office/powerpoint/2010/main" val="101964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a:xfrm>
            <a:off x="768900" y="95192"/>
            <a:ext cx="6160220" cy="755700"/>
          </a:xfrm>
        </p:spPr>
        <p:txBody>
          <a:bodyPr/>
          <a:lstStyle/>
          <a:p>
            <a:r>
              <a:rPr lang="zh-CN" altLang="en-US" dirty="0"/>
              <a:t>检索视角的研究现状</a:t>
            </a:r>
            <a:endParaRPr lang="en-CN" dirty="0"/>
          </a:p>
        </p:txBody>
      </p:sp>
      <p:sp>
        <p:nvSpPr>
          <p:cNvPr id="6" name="文本框 5">
            <a:extLst>
              <a:ext uri="{FF2B5EF4-FFF2-40B4-BE49-F238E27FC236}">
                <a16:creationId xmlns:a16="http://schemas.microsoft.com/office/drawing/2014/main" id="{B9A6418A-EC6C-ECBD-19E2-A0F7311B3F2D}"/>
              </a:ext>
            </a:extLst>
          </p:cNvPr>
          <p:cNvSpPr txBox="1"/>
          <p:nvPr/>
        </p:nvSpPr>
        <p:spPr>
          <a:xfrm>
            <a:off x="471825" y="1006282"/>
            <a:ext cx="1005403" cy="338554"/>
          </a:xfrm>
          <a:prstGeom prst="rect">
            <a:avLst/>
          </a:prstGeom>
          <a:noFill/>
        </p:spPr>
        <p:txBody>
          <a:bodyPr wrap="none" rtlCol="0">
            <a:spAutoFit/>
          </a:bodyPr>
          <a:lstStyle/>
          <a:p>
            <a:pPr algn="l"/>
            <a:r>
              <a:rPr lang="zh-CN" altLang="en-US" sz="1600" b="1" dirty="0">
                <a:solidFill>
                  <a:srgbClr val="C00000"/>
                </a:solidFill>
                <a:latin typeface="Microsoft YaHei" panose="020B0503020204020204" pitchFamily="34" charset="-122"/>
                <a:ea typeface="Microsoft YaHei" panose="020B0503020204020204" pitchFamily="34" charset="-122"/>
              </a:rPr>
              <a:t>检索源头</a:t>
            </a:r>
          </a:p>
        </p:txBody>
      </p:sp>
      <p:sp>
        <p:nvSpPr>
          <p:cNvPr id="8" name="文本框 7">
            <a:extLst>
              <a:ext uri="{FF2B5EF4-FFF2-40B4-BE49-F238E27FC236}">
                <a16:creationId xmlns:a16="http://schemas.microsoft.com/office/drawing/2014/main" id="{908CD361-83E1-9AAD-394D-AF78C38568C0}"/>
              </a:ext>
            </a:extLst>
          </p:cNvPr>
          <p:cNvSpPr txBox="1"/>
          <p:nvPr/>
        </p:nvSpPr>
        <p:spPr>
          <a:xfrm>
            <a:off x="546260" y="1314059"/>
            <a:ext cx="6679487" cy="1104533"/>
          </a:xfrm>
          <a:prstGeom prst="rect">
            <a:avLst/>
          </a:prstGeom>
          <a:noFill/>
        </p:spPr>
        <p:txBody>
          <a:bodyPr wrap="square" rtlCol="0">
            <a:spAutoFit/>
          </a:bodyPr>
          <a:lstStyle/>
          <a:p>
            <a:pPr marL="285750" indent="-285750" algn="l">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非结构化数据，如词组，跨语言文本，提示词等（</a:t>
            </a:r>
            <a:r>
              <a:rPr lang="en-US" altLang="zh-CN" dirty="0">
                <a:latin typeface="Microsoft YaHei" panose="020B0503020204020204" pitchFamily="34" charset="-122"/>
                <a:ea typeface="Microsoft YaHei" panose="020B0503020204020204" pitchFamily="34" charset="-122"/>
              </a:rPr>
              <a:t>UPRISE </a:t>
            </a:r>
            <a:r>
              <a:rPr lang="zh-CN" altLang="en-US" dirty="0">
                <a:latin typeface="Microsoft YaHei" panose="020B0503020204020204" pitchFamily="34" charset="-122"/>
                <a:ea typeface="Microsoft YaHei" panose="020B0503020204020204" pitchFamily="34" charset="-122"/>
              </a:rPr>
              <a:t>，</a:t>
            </a:r>
            <a:r>
              <a:rPr lang="it-IT" altLang="zh-CN" dirty="0">
                <a:latin typeface="Microsoft YaHei" panose="020B0503020204020204" pitchFamily="34" charset="-122"/>
                <a:ea typeface="Microsoft YaHei" panose="020B0503020204020204" pitchFamily="34" charset="-122"/>
              </a:rPr>
              <a:t>CREA-ICL</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半结构化数据如表格，</a:t>
            </a:r>
            <a:r>
              <a:rPr lang="en-US" altLang="zh-CN" dirty="0">
                <a:latin typeface="Microsoft YaHei" panose="020B0503020204020204" pitchFamily="34" charset="-122"/>
                <a:ea typeface="Microsoft YaHei" panose="020B0503020204020204" pitchFamily="34" charset="-122"/>
              </a:rPr>
              <a:t>PDF</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TableGPT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结构化数据，如实体，三元组，子图等（</a:t>
            </a:r>
            <a:r>
              <a:rPr lang="en-US" altLang="zh-CN" dirty="0" err="1">
                <a:latin typeface="Microsoft YaHei" panose="020B0503020204020204" pitchFamily="34" charset="-122"/>
                <a:ea typeface="Microsoft YaHei" panose="020B0503020204020204" pitchFamily="34" charset="-122"/>
              </a:rPr>
              <a:t>KnowledGPT</a:t>
            </a:r>
            <a:r>
              <a:rPr lang="en-US" altLang="zh-CN" dirty="0">
                <a:latin typeface="Microsoft YaHei" panose="020B0503020204020204" pitchFamily="34" charset="-122"/>
                <a:ea typeface="Microsoft YaHei" panose="020B0503020204020204" pitchFamily="34" charset="-122"/>
              </a:rPr>
              <a:t>, G-Retriever, </a:t>
            </a:r>
            <a:r>
              <a:rPr lang="da-DK" altLang="zh-CN" dirty="0">
                <a:latin typeface="Microsoft YaHei" panose="020B0503020204020204" pitchFamily="34" charset="-122"/>
                <a:ea typeface="Microsoft YaHei" panose="020B0503020204020204" pitchFamily="34" charset="-122"/>
              </a:rPr>
              <a:t>SUGRE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大模型自身的记忆（</a:t>
            </a:r>
            <a:r>
              <a:rPr lang="en-US" altLang="zh-CN" dirty="0" err="1">
                <a:latin typeface="Microsoft YaHei" panose="020B0503020204020204" pitchFamily="34" charset="-122"/>
                <a:ea typeface="Microsoft YaHei" panose="020B0503020204020204" pitchFamily="34" charset="-122"/>
              </a:rPr>
              <a:t>GenRead</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SKR,</a:t>
            </a:r>
            <a:r>
              <a:rPr lang="zh-CN" altLang="en-US" dirty="0">
                <a:latin typeface="Microsoft YaHei" panose="020B0503020204020204" pitchFamily="34" charset="-122"/>
                <a:ea typeface="Microsoft YaHei" panose="020B0503020204020204" pitchFamily="34" charset="-122"/>
              </a:rPr>
              <a:t> </a:t>
            </a:r>
            <a:r>
              <a:rPr lang="nb-NO" altLang="zh-CN" dirty="0" err="1">
                <a:latin typeface="Microsoft YaHei" panose="020B0503020204020204" pitchFamily="34" charset="-122"/>
                <a:ea typeface="Microsoft YaHei" panose="020B0503020204020204" pitchFamily="34" charset="-122"/>
              </a:rPr>
              <a:t>Selfmem</a:t>
            </a:r>
            <a:r>
              <a:rPr lang="nb-NO"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a:t>
            </a:r>
          </a:p>
        </p:txBody>
      </p:sp>
      <p:sp>
        <p:nvSpPr>
          <p:cNvPr id="14" name="文本框 13">
            <a:extLst>
              <a:ext uri="{FF2B5EF4-FFF2-40B4-BE49-F238E27FC236}">
                <a16:creationId xmlns:a16="http://schemas.microsoft.com/office/drawing/2014/main" id="{E6DD87E7-E30B-D15A-719D-73E0D60949F0}"/>
              </a:ext>
            </a:extLst>
          </p:cNvPr>
          <p:cNvSpPr txBox="1"/>
          <p:nvPr/>
        </p:nvSpPr>
        <p:spPr>
          <a:xfrm>
            <a:off x="436094" y="3659001"/>
            <a:ext cx="1210588" cy="338554"/>
          </a:xfrm>
          <a:prstGeom prst="rect">
            <a:avLst/>
          </a:prstGeom>
          <a:noFill/>
        </p:spPr>
        <p:txBody>
          <a:bodyPr wrap="none" rtlCol="0">
            <a:spAutoFit/>
          </a:bodyPr>
          <a:lstStyle/>
          <a:p>
            <a:pPr algn="l"/>
            <a:r>
              <a:rPr lang="zh-CN" altLang="en-US" sz="1600" b="1" dirty="0">
                <a:solidFill>
                  <a:srgbClr val="C00000"/>
                </a:solidFill>
                <a:latin typeface="Microsoft YaHei" panose="020B0503020204020204" pitchFamily="34" charset="-122"/>
                <a:ea typeface="Microsoft YaHei" panose="020B0503020204020204" pitchFamily="34" charset="-122"/>
              </a:rPr>
              <a:t>检索器微调</a:t>
            </a:r>
          </a:p>
        </p:txBody>
      </p:sp>
      <p:sp>
        <p:nvSpPr>
          <p:cNvPr id="15" name="文本框 14">
            <a:extLst>
              <a:ext uri="{FF2B5EF4-FFF2-40B4-BE49-F238E27FC236}">
                <a16:creationId xmlns:a16="http://schemas.microsoft.com/office/drawing/2014/main" id="{28844EC5-3522-73EA-551C-6EE9B14B81B6}"/>
              </a:ext>
            </a:extLst>
          </p:cNvPr>
          <p:cNvSpPr txBox="1"/>
          <p:nvPr/>
        </p:nvSpPr>
        <p:spPr>
          <a:xfrm>
            <a:off x="443165" y="2518915"/>
            <a:ext cx="1005403" cy="338554"/>
          </a:xfrm>
          <a:prstGeom prst="rect">
            <a:avLst/>
          </a:prstGeom>
          <a:noFill/>
        </p:spPr>
        <p:txBody>
          <a:bodyPr wrap="none" rtlCol="0">
            <a:spAutoFit/>
          </a:bodyPr>
          <a:lstStyle/>
          <a:p>
            <a:pPr algn="l"/>
            <a:r>
              <a:rPr lang="zh-CN" altLang="en-US" sz="1600" b="1" dirty="0">
                <a:solidFill>
                  <a:srgbClr val="C00000"/>
                </a:solidFill>
                <a:latin typeface="Microsoft YaHei" panose="020B0503020204020204" pitchFamily="34" charset="-122"/>
                <a:ea typeface="Microsoft YaHei" panose="020B0503020204020204" pitchFamily="34" charset="-122"/>
              </a:rPr>
              <a:t>查询重构</a:t>
            </a:r>
          </a:p>
        </p:txBody>
      </p:sp>
      <p:sp>
        <p:nvSpPr>
          <p:cNvPr id="17" name="文本框 16">
            <a:extLst>
              <a:ext uri="{FF2B5EF4-FFF2-40B4-BE49-F238E27FC236}">
                <a16:creationId xmlns:a16="http://schemas.microsoft.com/office/drawing/2014/main" id="{F8F9B029-045B-D66F-5EC0-8B039765B529}"/>
              </a:ext>
            </a:extLst>
          </p:cNvPr>
          <p:cNvSpPr txBox="1"/>
          <p:nvPr/>
        </p:nvSpPr>
        <p:spPr>
          <a:xfrm>
            <a:off x="546261" y="2880830"/>
            <a:ext cx="7182934" cy="587469"/>
          </a:xfrm>
          <a:prstGeom prst="rect">
            <a:avLst/>
          </a:prstGeom>
          <a:noFill/>
        </p:spPr>
        <p:txBody>
          <a:bodyPr wrap="square" rtlCol="0">
            <a:spAutoFit/>
          </a:bodyPr>
          <a:lstStyle/>
          <a:p>
            <a:pPr marL="285750" indent="-285750" algn="l">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查询扩展（多查询扩展，如</a:t>
            </a:r>
            <a:r>
              <a:rPr lang="en-US" altLang="zh-CN" dirty="0">
                <a:latin typeface="Microsoft YaHei" panose="020B0503020204020204" pitchFamily="34" charset="-122"/>
                <a:ea typeface="Microsoft YaHei" panose="020B0503020204020204" pitchFamily="34" charset="-122"/>
              </a:rPr>
              <a:t>least-to-most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Chain-of-Verification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查询改写（</a:t>
            </a:r>
            <a:r>
              <a:rPr lang="en-US" altLang="zh-CN" dirty="0">
                <a:latin typeface="Microsoft YaHei" panose="020B0503020204020204" pitchFamily="34" charset="-122"/>
                <a:ea typeface="Microsoft YaHei" panose="020B0503020204020204" pitchFamily="34" charset="-122"/>
              </a:rPr>
              <a:t>Rewrite-retrieve-read</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BEQUE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HyDE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Step-back Prompting</a:t>
            </a:r>
            <a:r>
              <a:rPr lang="zh-CN" altLang="en-US" dirty="0">
                <a:latin typeface="Microsoft YaHei" panose="020B0503020204020204" pitchFamily="34" charset="-122"/>
                <a:ea typeface="Microsoft YaHei" panose="020B0503020204020204" pitchFamily="34" charset="-122"/>
              </a:rPr>
              <a:t>）</a:t>
            </a:r>
          </a:p>
        </p:txBody>
      </p:sp>
      <p:sp>
        <p:nvSpPr>
          <p:cNvPr id="21" name="文本框 20">
            <a:extLst>
              <a:ext uri="{FF2B5EF4-FFF2-40B4-BE49-F238E27FC236}">
                <a16:creationId xmlns:a16="http://schemas.microsoft.com/office/drawing/2014/main" id="{1B26CD1F-F3A3-EE01-643F-BF81084B5E4B}"/>
              </a:ext>
            </a:extLst>
          </p:cNvPr>
          <p:cNvSpPr txBox="1"/>
          <p:nvPr/>
        </p:nvSpPr>
        <p:spPr>
          <a:xfrm>
            <a:off x="546258" y="4026214"/>
            <a:ext cx="8447145" cy="846001"/>
          </a:xfrm>
          <a:prstGeom prst="rect">
            <a:avLst/>
          </a:prstGeom>
          <a:noFill/>
        </p:spPr>
        <p:txBody>
          <a:bodyPr wrap="square" rtlCol="0">
            <a:spAutoFit/>
          </a:bodyPr>
          <a:lstStyle/>
          <a:p>
            <a:pPr marL="285750" indent="-285750" algn="l">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大模型做为数据生成器（</a:t>
            </a:r>
            <a:r>
              <a:rPr lang="en-US" altLang="zh-CN" dirty="0">
                <a:latin typeface="Microsoft YaHei" panose="020B0503020204020204" pitchFamily="34" charset="-122"/>
                <a:ea typeface="Microsoft YaHei" panose="020B0503020204020204" pitchFamily="34" charset="-122"/>
              </a:rPr>
              <a:t>PROMPTAGATOR</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大模型做为监督信号（</a:t>
            </a:r>
            <a:r>
              <a:rPr lang="en-US" altLang="zh-CN" dirty="0">
                <a:latin typeface="Microsoft YaHei" panose="020B0503020204020204" pitchFamily="34" charset="-122"/>
                <a:ea typeface="Microsoft YaHei" panose="020B0503020204020204" pitchFamily="34" charset="-122"/>
              </a:rPr>
              <a:t>REPLUG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20000"/>
              </a:lnSpc>
              <a:buFont typeface="Wingdings" panose="05000000000000000000" pitchFamily="2" charset="2"/>
              <a:buChar char="u"/>
            </a:pPr>
            <a:r>
              <a:rPr lang="zh-CN" altLang="en-US" dirty="0">
                <a:latin typeface="Microsoft YaHei" panose="020B0503020204020204" pitchFamily="34" charset="-122"/>
                <a:ea typeface="Microsoft YaHei" panose="020B0503020204020204" pitchFamily="34" charset="-122"/>
              </a:rPr>
              <a:t>微调检索器中的适应模块以匹配大模型（</a:t>
            </a:r>
            <a:r>
              <a:rPr lang="en-US" altLang="zh-CN" dirty="0">
                <a:latin typeface="Microsoft YaHei" panose="020B0503020204020204" pitchFamily="34" charset="-122"/>
                <a:ea typeface="Microsoft YaHei" panose="020B0503020204020204" pitchFamily="34" charset="-122"/>
              </a:rPr>
              <a:t>Augmentation-Adapted Retriever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PRCA</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BGM</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PKG</a:t>
            </a:r>
            <a:r>
              <a:rPr lang="zh-CN"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49967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检索视角下的检索增强生成</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236378" y="1149171"/>
            <a:ext cx="8780622" cy="679801"/>
          </a:xfrm>
          <a:prstGeom prst="rect">
            <a:avLst/>
          </a:prstGeom>
          <a:noFill/>
        </p:spPr>
        <p:txBody>
          <a:bodyPr wrap="square" rtlCol="0">
            <a:spAutoFit/>
          </a:bodyPr>
          <a:lstStyle/>
          <a:p>
            <a:pPr>
              <a:lnSpc>
                <a:spcPct val="125000"/>
              </a:lnSpc>
            </a:pPr>
            <a:r>
              <a:rPr lang="zh-CN" altLang="en-US" sz="1600" dirty="0">
                <a:latin typeface="Microsoft YaHei" panose="020B0503020204020204" pitchFamily="34" charset="-122"/>
                <a:ea typeface="Microsoft YaHei" panose="020B0503020204020204" pitchFamily="34" charset="-122"/>
              </a:rPr>
              <a:t>根据木桶短板原理，信息检索做为检索增强的重要一环，其对知识的获取能力将直接影响最终检索增强的效果。</a:t>
            </a:r>
            <a:endParaRPr lang="en-US" altLang="zh-CN" sz="1600" dirty="0">
              <a:latin typeface="Microsoft YaHei" panose="020B0503020204020204" pitchFamily="34" charset="-122"/>
              <a:ea typeface="Microsoft YaHei" panose="020B0503020204020204" pitchFamily="34" charset="-122"/>
            </a:endParaRPr>
          </a:p>
        </p:txBody>
      </p:sp>
      <p:grpSp>
        <p:nvGrpSpPr>
          <p:cNvPr id="86" name="组合 85">
            <a:extLst>
              <a:ext uri="{FF2B5EF4-FFF2-40B4-BE49-F238E27FC236}">
                <a16:creationId xmlns:a16="http://schemas.microsoft.com/office/drawing/2014/main" id="{5185CD5B-0DB4-A0D3-5A74-BD4F9AC7B5C2}"/>
              </a:ext>
            </a:extLst>
          </p:cNvPr>
          <p:cNvGrpSpPr/>
          <p:nvPr/>
        </p:nvGrpSpPr>
        <p:grpSpPr>
          <a:xfrm>
            <a:off x="133825" y="1889426"/>
            <a:ext cx="8852413" cy="3079528"/>
            <a:chOff x="133825" y="2022776"/>
            <a:chExt cx="8852413" cy="3079528"/>
          </a:xfrm>
        </p:grpSpPr>
        <p:sp>
          <p:nvSpPr>
            <p:cNvPr id="8" name="矩形 7">
              <a:extLst>
                <a:ext uri="{FF2B5EF4-FFF2-40B4-BE49-F238E27FC236}">
                  <a16:creationId xmlns:a16="http://schemas.microsoft.com/office/drawing/2014/main" id="{3D0381B7-4544-4E9B-8D01-501D296A59FE}"/>
                </a:ext>
              </a:extLst>
            </p:cNvPr>
            <p:cNvSpPr/>
            <p:nvPr/>
          </p:nvSpPr>
          <p:spPr>
            <a:xfrm>
              <a:off x="1636900" y="3686971"/>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召回</a:t>
              </a:r>
            </a:p>
          </p:txBody>
        </p:sp>
        <p:sp>
          <p:nvSpPr>
            <p:cNvPr id="9" name="流程图: 磁盘 8">
              <a:extLst>
                <a:ext uri="{FF2B5EF4-FFF2-40B4-BE49-F238E27FC236}">
                  <a16:creationId xmlns:a16="http://schemas.microsoft.com/office/drawing/2014/main" id="{D752251E-D5CD-EC76-7155-0D802B74C409}"/>
                </a:ext>
              </a:extLst>
            </p:cNvPr>
            <p:cNvSpPr/>
            <p:nvPr/>
          </p:nvSpPr>
          <p:spPr>
            <a:xfrm>
              <a:off x="1480427" y="4419602"/>
              <a:ext cx="1452986" cy="682702"/>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7" name="矩形 10">
              <a:extLst>
                <a:ext uri="{FF2B5EF4-FFF2-40B4-BE49-F238E27FC236}">
                  <a16:creationId xmlns:a16="http://schemas.microsoft.com/office/drawing/2014/main" id="{D565565E-FF74-5DC7-4D06-BCD3D944D59A}"/>
                </a:ext>
              </a:extLst>
            </p:cNvPr>
            <p:cNvSpPr/>
            <p:nvPr>
              <p:custDataLst>
                <p:tags r:id="rId1"/>
              </p:custDataLst>
            </p:nvPr>
          </p:nvSpPr>
          <p:spPr>
            <a:xfrm>
              <a:off x="3349285" y="3336624"/>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5" name="椭圆形标注 20">
              <a:extLst>
                <a:ext uri="{FF2B5EF4-FFF2-40B4-BE49-F238E27FC236}">
                  <a16:creationId xmlns:a16="http://schemas.microsoft.com/office/drawing/2014/main" id="{B0EFCF14-14DE-9A64-7C09-67C5BD90C5AE}"/>
                </a:ext>
              </a:extLst>
            </p:cNvPr>
            <p:cNvSpPr/>
            <p:nvPr/>
          </p:nvSpPr>
          <p:spPr>
            <a:xfrm>
              <a:off x="133825" y="3616250"/>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32" name="圆角矩形标注 2">
              <a:extLst>
                <a:ext uri="{FF2B5EF4-FFF2-40B4-BE49-F238E27FC236}">
                  <a16:creationId xmlns:a16="http://schemas.microsoft.com/office/drawing/2014/main" id="{5D1F1F22-1390-57B7-CDF2-9F3F1D1F02A7}"/>
                </a:ext>
              </a:extLst>
            </p:cNvPr>
            <p:cNvSpPr/>
            <p:nvPr/>
          </p:nvSpPr>
          <p:spPr>
            <a:xfrm>
              <a:off x="1728795" y="2980856"/>
              <a:ext cx="956251" cy="365313"/>
            </a:xfrm>
            <a:prstGeom prst="wedgeRoundRectCallout">
              <a:avLst>
                <a:gd name="adj1" fmla="val -21259"/>
                <a:gd name="adj2" fmla="val 118911"/>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62" name="直接箭头连接符 61">
              <a:extLst>
                <a:ext uri="{FF2B5EF4-FFF2-40B4-BE49-F238E27FC236}">
                  <a16:creationId xmlns:a16="http://schemas.microsoft.com/office/drawing/2014/main" id="{010511BE-F7A6-98D5-AE87-D18DE2565503}"/>
                </a:ext>
              </a:extLst>
            </p:cNvPr>
            <p:cNvCxnSpPr>
              <a:cxnSpLocks/>
            </p:cNvCxnSpPr>
            <p:nvPr/>
          </p:nvCxnSpPr>
          <p:spPr>
            <a:xfrm>
              <a:off x="2871355" y="3928420"/>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FEC8E846-9124-7265-AE48-F38D568ABE59}"/>
                </a:ext>
              </a:extLst>
            </p:cNvPr>
            <p:cNvCxnSpPr>
              <a:cxnSpLocks/>
            </p:cNvCxnSpPr>
            <p:nvPr/>
          </p:nvCxnSpPr>
          <p:spPr>
            <a:xfrm>
              <a:off x="1166928" y="3936669"/>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D7C04C-BECC-A2DA-45A8-37420D517142}"/>
                </a:ext>
              </a:extLst>
            </p:cNvPr>
            <p:cNvCxnSpPr>
              <a:cxnSpLocks/>
            </p:cNvCxnSpPr>
            <p:nvPr/>
          </p:nvCxnSpPr>
          <p:spPr>
            <a:xfrm>
              <a:off x="2008909" y="4137037"/>
              <a:ext cx="0" cy="28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3CC8A72-D8FF-CE86-6703-D05013C60E39}"/>
                </a:ext>
              </a:extLst>
            </p:cNvPr>
            <p:cNvCxnSpPr>
              <a:cxnSpLocks/>
            </p:cNvCxnSpPr>
            <p:nvPr/>
          </p:nvCxnSpPr>
          <p:spPr>
            <a:xfrm flipV="1">
              <a:off x="2363932" y="4126343"/>
              <a:ext cx="0" cy="275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46C4FC97-A3E8-B99C-9706-B3913BC56EAB}"/>
                </a:ext>
              </a:extLst>
            </p:cNvPr>
            <p:cNvSpPr/>
            <p:nvPr/>
          </p:nvSpPr>
          <p:spPr>
            <a:xfrm>
              <a:off x="4467636" y="3697768"/>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排序</a:t>
              </a:r>
            </a:p>
          </p:txBody>
        </p:sp>
        <p:sp>
          <p:nvSpPr>
            <p:cNvPr id="5" name="矩形 4">
              <a:extLst>
                <a:ext uri="{FF2B5EF4-FFF2-40B4-BE49-F238E27FC236}">
                  <a16:creationId xmlns:a16="http://schemas.microsoft.com/office/drawing/2014/main" id="{1FAFE5E9-1831-8460-FEB4-A306858377F9}"/>
                </a:ext>
              </a:extLst>
            </p:cNvPr>
            <p:cNvSpPr/>
            <p:nvPr/>
          </p:nvSpPr>
          <p:spPr>
            <a:xfrm>
              <a:off x="6893738" y="3683512"/>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重排</a:t>
              </a:r>
              <a:r>
                <a:rPr lang="en-US" altLang="zh-CN" dirty="0">
                  <a:solidFill>
                    <a:schemeClr val="tx1"/>
                  </a:solidFill>
                  <a:latin typeface="+mj-ea"/>
                  <a:ea typeface="+mj-ea"/>
                </a:rPr>
                <a:t>(</a:t>
              </a:r>
              <a:r>
                <a:rPr lang="zh-CN" altLang="en-US" dirty="0">
                  <a:solidFill>
                    <a:schemeClr val="tx1"/>
                  </a:solidFill>
                  <a:latin typeface="+mj-ea"/>
                  <a:ea typeface="+mj-ea"/>
                </a:rPr>
                <a:t>截断</a:t>
              </a:r>
              <a:r>
                <a:rPr lang="en-US" altLang="zh-CN" dirty="0">
                  <a:solidFill>
                    <a:schemeClr val="tx1"/>
                  </a:solidFill>
                  <a:latin typeface="+mj-ea"/>
                  <a:ea typeface="+mj-ea"/>
                </a:rPr>
                <a:t>)</a:t>
              </a:r>
              <a:endParaRPr lang="zh-CN" altLang="en-US" dirty="0">
                <a:solidFill>
                  <a:schemeClr val="tx1"/>
                </a:solidFill>
                <a:latin typeface="+mj-ea"/>
                <a:ea typeface="+mj-ea"/>
              </a:endParaRPr>
            </a:p>
          </p:txBody>
        </p:sp>
        <p:sp>
          <p:nvSpPr>
            <p:cNvPr id="6" name="矩形 10">
              <a:extLst>
                <a:ext uri="{FF2B5EF4-FFF2-40B4-BE49-F238E27FC236}">
                  <a16:creationId xmlns:a16="http://schemas.microsoft.com/office/drawing/2014/main" id="{91A32229-E78B-8346-8BC5-607EA4B8B28A}"/>
                </a:ext>
              </a:extLst>
            </p:cNvPr>
            <p:cNvSpPr/>
            <p:nvPr>
              <p:custDataLst>
                <p:tags r:id="rId2"/>
              </p:custDataLst>
            </p:nvPr>
          </p:nvSpPr>
          <p:spPr>
            <a:xfrm>
              <a:off x="3439307" y="3402524"/>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7" name="矩形 10">
              <a:extLst>
                <a:ext uri="{FF2B5EF4-FFF2-40B4-BE49-F238E27FC236}">
                  <a16:creationId xmlns:a16="http://schemas.microsoft.com/office/drawing/2014/main" id="{4B092AA7-9A26-0C91-165F-FC766D8D4592}"/>
                </a:ext>
              </a:extLst>
            </p:cNvPr>
            <p:cNvSpPr/>
            <p:nvPr>
              <p:custDataLst>
                <p:tags r:id="rId3"/>
              </p:custDataLst>
            </p:nvPr>
          </p:nvSpPr>
          <p:spPr>
            <a:xfrm>
              <a:off x="3566074" y="3474362"/>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0" name="矩形 10">
              <a:extLst>
                <a:ext uri="{FF2B5EF4-FFF2-40B4-BE49-F238E27FC236}">
                  <a16:creationId xmlns:a16="http://schemas.microsoft.com/office/drawing/2014/main" id="{29825495-B50F-3023-51DB-52EF2060B164}"/>
                </a:ext>
              </a:extLst>
            </p:cNvPr>
            <p:cNvSpPr/>
            <p:nvPr>
              <p:custDataLst>
                <p:tags r:id="rId4"/>
              </p:custDataLst>
            </p:nvPr>
          </p:nvSpPr>
          <p:spPr>
            <a:xfrm>
              <a:off x="3656096" y="3546596"/>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2" name="矩形 10">
              <a:extLst>
                <a:ext uri="{FF2B5EF4-FFF2-40B4-BE49-F238E27FC236}">
                  <a16:creationId xmlns:a16="http://schemas.microsoft.com/office/drawing/2014/main" id="{F93D4A06-04F8-649E-16A2-81FADCAAC881}"/>
                </a:ext>
              </a:extLst>
            </p:cNvPr>
            <p:cNvSpPr/>
            <p:nvPr>
              <p:custDataLst>
                <p:tags r:id="rId5"/>
              </p:custDataLst>
            </p:nvPr>
          </p:nvSpPr>
          <p:spPr>
            <a:xfrm>
              <a:off x="3736413" y="3618830"/>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3" name="矩形 10">
              <a:extLst>
                <a:ext uri="{FF2B5EF4-FFF2-40B4-BE49-F238E27FC236}">
                  <a16:creationId xmlns:a16="http://schemas.microsoft.com/office/drawing/2014/main" id="{B5B3A5A1-F88C-7739-7187-50F4372AB5B5}"/>
                </a:ext>
              </a:extLst>
            </p:cNvPr>
            <p:cNvSpPr/>
            <p:nvPr>
              <p:custDataLst>
                <p:tags r:id="rId6"/>
              </p:custDataLst>
            </p:nvPr>
          </p:nvSpPr>
          <p:spPr>
            <a:xfrm>
              <a:off x="3286530" y="3687951"/>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4" name="矩形 10">
              <a:extLst>
                <a:ext uri="{FF2B5EF4-FFF2-40B4-BE49-F238E27FC236}">
                  <a16:creationId xmlns:a16="http://schemas.microsoft.com/office/drawing/2014/main" id="{E28E0B66-75EA-4AF3-6E2C-67503149BE54}"/>
                </a:ext>
              </a:extLst>
            </p:cNvPr>
            <p:cNvSpPr/>
            <p:nvPr>
              <p:custDataLst>
                <p:tags r:id="rId7"/>
              </p:custDataLst>
            </p:nvPr>
          </p:nvSpPr>
          <p:spPr>
            <a:xfrm>
              <a:off x="3376552" y="3753851"/>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5" name="矩形 10">
              <a:extLst>
                <a:ext uri="{FF2B5EF4-FFF2-40B4-BE49-F238E27FC236}">
                  <a16:creationId xmlns:a16="http://schemas.microsoft.com/office/drawing/2014/main" id="{433BB97F-755D-1B97-5D4D-EC4E42A65F2B}"/>
                </a:ext>
              </a:extLst>
            </p:cNvPr>
            <p:cNvSpPr/>
            <p:nvPr>
              <p:custDataLst>
                <p:tags r:id="rId8"/>
              </p:custDataLst>
            </p:nvPr>
          </p:nvSpPr>
          <p:spPr>
            <a:xfrm>
              <a:off x="3474965" y="3823222"/>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0" name="矩形 10">
              <a:extLst>
                <a:ext uri="{FF2B5EF4-FFF2-40B4-BE49-F238E27FC236}">
                  <a16:creationId xmlns:a16="http://schemas.microsoft.com/office/drawing/2014/main" id="{D446474B-B5DD-B116-5A39-5BE4F7E4B741}"/>
                </a:ext>
              </a:extLst>
            </p:cNvPr>
            <p:cNvSpPr/>
            <p:nvPr>
              <p:custDataLst>
                <p:tags r:id="rId9"/>
              </p:custDataLst>
            </p:nvPr>
          </p:nvSpPr>
          <p:spPr>
            <a:xfrm>
              <a:off x="3593341" y="3897923"/>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1" name="矩形 10">
              <a:extLst>
                <a:ext uri="{FF2B5EF4-FFF2-40B4-BE49-F238E27FC236}">
                  <a16:creationId xmlns:a16="http://schemas.microsoft.com/office/drawing/2014/main" id="{0ED9111C-2150-B8E6-A4DD-28C93B28A0F6}"/>
                </a:ext>
              </a:extLst>
            </p:cNvPr>
            <p:cNvSpPr/>
            <p:nvPr>
              <p:custDataLst>
                <p:tags r:id="rId10"/>
              </p:custDataLst>
            </p:nvPr>
          </p:nvSpPr>
          <p:spPr>
            <a:xfrm>
              <a:off x="3673658" y="3970157"/>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3" name="矩形 10">
              <a:extLst>
                <a:ext uri="{FF2B5EF4-FFF2-40B4-BE49-F238E27FC236}">
                  <a16:creationId xmlns:a16="http://schemas.microsoft.com/office/drawing/2014/main" id="{EE0E599D-7CB7-1327-2B35-409F54900B8E}"/>
                </a:ext>
              </a:extLst>
            </p:cNvPr>
            <p:cNvSpPr/>
            <p:nvPr>
              <p:custDataLst>
                <p:tags r:id="rId11"/>
              </p:custDataLst>
            </p:nvPr>
          </p:nvSpPr>
          <p:spPr>
            <a:xfrm>
              <a:off x="3286530" y="4151197"/>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4" name="矩形 10">
              <a:extLst>
                <a:ext uri="{FF2B5EF4-FFF2-40B4-BE49-F238E27FC236}">
                  <a16:creationId xmlns:a16="http://schemas.microsoft.com/office/drawing/2014/main" id="{A58CF2FD-EBDB-8FD6-D260-B1F6A77378E9}"/>
                </a:ext>
              </a:extLst>
            </p:cNvPr>
            <p:cNvSpPr/>
            <p:nvPr>
              <p:custDataLst>
                <p:tags r:id="rId12"/>
              </p:custDataLst>
            </p:nvPr>
          </p:nvSpPr>
          <p:spPr>
            <a:xfrm>
              <a:off x="3376552" y="4217097"/>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7" name="矩形 10">
              <a:extLst>
                <a:ext uri="{FF2B5EF4-FFF2-40B4-BE49-F238E27FC236}">
                  <a16:creationId xmlns:a16="http://schemas.microsoft.com/office/drawing/2014/main" id="{E34570CB-6C27-DD76-B598-5A3339D79F71}"/>
                </a:ext>
              </a:extLst>
            </p:cNvPr>
            <p:cNvSpPr/>
            <p:nvPr>
              <p:custDataLst>
                <p:tags r:id="rId13"/>
              </p:custDataLst>
            </p:nvPr>
          </p:nvSpPr>
          <p:spPr>
            <a:xfrm>
              <a:off x="3490620" y="4284702"/>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30" name="矩形 10">
              <a:extLst>
                <a:ext uri="{FF2B5EF4-FFF2-40B4-BE49-F238E27FC236}">
                  <a16:creationId xmlns:a16="http://schemas.microsoft.com/office/drawing/2014/main" id="{50D677F9-D6B1-3EDC-91F8-876DD812E5AF}"/>
                </a:ext>
              </a:extLst>
            </p:cNvPr>
            <p:cNvSpPr/>
            <p:nvPr>
              <p:custDataLst>
                <p:tags r:id="rId14"/>
              </p:custDataLst>
            </p:nvPr>
          </p:nvSpPr>
          <p:spPr>
            <a:xfrm>
              <a:off x="3593341" y="4361169"/>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37" name="矩形 10">
              <a:extLst>
                <a:ext uri="{FF2B5EF4-FFF2-40B4-BE49-F238E27FC236}">
                  <a16:creationId xmlns:a16="http://schemas.microsoft.com/office/drawing/2014/main" id="{7D3F65CF-8D6E-CF2B-3F6C-0437DF5B2BF2}"/>
                </a:ext>
              </a:extLst>
            </p:cNvPr>
            <p:cNvSpPr/>
            <p:nvPr>
              <p:custDataLst>
                <p:tags r:id="rId15"/>
              </p:custDataLst>
            </p:nvPr>
          </p:nvSpPr>
          <p:spPr>
            <a:xfrm>
              <a:off x="3673658" y="4433403"/>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cxnSp>
          <p:nvCxnSpPr>
            <p:cNvPr id="38" name="直接箭头连接符 37">
              <a:extLst>
                <a:ext uri="{FF2B5EF4-FFF2-40B4-BE49-F238E27FC236}">
                  <a16:creationId xmlns:a16="http://schemas.microsoft.com/office/drawing/2014/main" id="{02F942D3-73B5-2C3B-D829-B808DCDFA7CA}"/>
                </a:ext>
              </a:extLst>
            </p:cNvPr>
            <p:cNvCxnSpPr>
              <a:cxnSpLocks/>
            </p:cNvCxnSpPr>
            <p:nvPr/>
          </p:nvCxnSpPr>
          <p:spPr>
            <a:xfrm>
              <a:off x="4039755" y="3926850"/>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10">
              <a:extLst>
                <a:ext uri="{FF2B5EF4-FFF2-40B4-BE49-F238E27FC236}">
                  <a16:creationId xmlns:a16="http://schemas.microsoft.com/office/drawing/2014/main" id="{DCEEBF20-EC45-4E0F-81EB-6EE198A34BDD}"/>
                </a:ext>
              </a:extLst>
            </p:cNvPr>
            <p:cNvSpPr/>
            <p:nvPr>
              <p:custDataLst>
                <p:tags r:id="rId16"/>
              </p:custDataLst>
            </p:nvPr>
          </p:nvSpPr>
          <p:spPr>
            <a:xfrm>
              <a:off x="5984314" y="3703833"/>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1" name="矩形 10">
              <a:extLst>
                <a:ext uri="{FF2B5EF4-FFF2-40B4-BE49-F238E27FC236}">
                  <a16:creationId xmlns:a16="http://schemas.microsoft.com/office/drawing/2014/main" id="{638A3FA2-7227-5305-DF4B-2ECA63B82AAF}"/>
                </a:ext>
              </a:extLst>
            </p:cNvPr>
            <p:cNvSpPr/>
            <p:nvPr>
              <p:custDataLst>
                <p:tags r:id="rId17"/>
              </p:custDataLst>
            </p:nvPr>
          </p:nvSpPr>
          <p:spPr>
            <a:xfrm>
              <a:off x="6074336" y="3769733"/>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3" name="矩形 10">
              <a:extLst>
                <a:ext uri="{FF2B5EF4-FFF2-40B4-BE49-F238E27FC236}">
                  <a16:creationId xmlns:a16="http://schemas.microsoft.com/office/drawing/2014/main" id="{8C122729-983E-FA14-C01E-5CEDD0BA6611}"/>
                </a:ext>
              </a:extLst>
            </p:cNvPr>
            <p:cNvSpPr/>
            <p:nvPr>
              <p:custDataLst>
                <p:tags r:id="rId18"/>
              </p:custDataLst>
            </p:nvPr>
          </p:nvSpPr>
          <p:spPr>
            <a:xfrm>
              <a:off x="6188404" y="3837338"/>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6" name="矩形 10">
              <a:extLst>
                <a:ext uri="{FF2B5EF4-FFF2-40B4-BE49-F238E27FC236}">
                  <a16:creationId xmlns:a16="http://schemas.microsoft.com/office/drawing/2014/main" id="{F62E4FD6-1BC9-0965-506C-DF33FFAC7CC3}"/>
                </a:ext>
              </a:extLst>
            </p:cNvPr>
            <p:cNvSpPr/>
            <p:nvPr>
              <p:custDataLst>
                <p:tags r:id="rId19"/>
              </p:custDataLst>
            </p:nvPr>
          </p:nvSpPr>
          <p:spPr>
            <a:xfrm>
              <a:off x="6291125" y="3913805"/>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7" name="矩形 10">
              <a:extLst>
                <a:ext uri="{FF2B5EF4-FFF2-40B4-BE49-F238E27FC236}">
                  <a16:creationId xmlns:a16="http://schemas.microsoft.com/office/drawing/2014/main" id="{AD0CF5F6-3F5C-B835-27B4-10FE6869F962}"/>
                </a:ext>
              </a:extLst>
            </p:cNvPr>
            <p:cNvSpPr/>
            <p:nvPr>
              <p:custDataLst>
                <p:tags r:id="rId20"/>
              </p:custDataLst>
            </p:nvPr>
          </p:nvSpPr>
          <p:spPr>
            <a:xfrm>
              <a:off x="6371442" y="3986039"/>
              <a:ext cx="180045" cy="172999"/>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cxnSp>
          <p:nvCxnSpPr>
            <p:cNvPr id="48" name="直接箭头连接符 47">
              <a:extLst>
                <a:ext uri="{FF2B5EF4-FFF2-40B4-BE49-F238E27FC236}">
                  <a16:creationId xmlns:a16="http://schemas.microsoft.com/office/drawing/2014/main" id="{7E0EC255-D9C7-8CE1-2893-6D62F66FA7A2}"/>
                </a:ext>
              </a:extLst>
            </p:cNvPr>
            <p:cNvCxnSpPr>
              <a:cxnSpLocks/>
            </p:cNvCxnSpPr>
            <p:nvPr/>
          </p:nvCxnSpPr>
          <p:spPr>
            <a:xfrm>
              <a:off x="6500691" y="3897923"/>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A148A58-73A5-F84F-029D-A3837EEDBCE8}"/>
                </a:ext>
              </a:extLst>
            </p:cNvPr>
            <p:cNvCxnSpPr>
              <a:cxnSpLocks/>
            </p:cNvCxnSpPr>
            <p:nvPr/>
          </p:nvCxnSpPr>
          <p:spPr>
            <a:xfrm>
              <a:off x="5649421" y="3936669"/>
              <a:ext cx="3688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10">
              <a:extLst>
                <a:ext uri="{FF2B5EF4-FFF2-40B4-BE49-F238E27FC236}">
                  <a16:creationId xmlns:a16="http://schemas.microsoft.com/office/drawing/2014/main" id="{10E9BFA7-0D37-D54A-4057-9CDAD5C7E3DD}"/>
                </a:ext>
              </a:extLst>
            </p:cNvPr>
            <p:cNvSpPr/>
            <p:nvPr>
              <p:custDataLst>
                <p:tags r:id="rId21"/>
              </p:custDataLst>
            </p:nvPr>
          </p:nvSpPr>
          <p:spPr>
            <a:xfrm>
              <a:off x="8567517" y="3572007"/>
              <a:ext cx="243229" cy="266773"/>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65" name="矩形 10">
              <a:extLst>
                <a:ext uri="{FF2B5EF4-FFF2-40B4-BE49-F238E27FC236}">
                  <a16:creationId xmlns:a16="http://schemas.microsoft.com/office/drawing/2014/main" id="{AE7E8B15-516F-8978-50BE-6DA8EABE4D48}"/>
                </a:ext>
              </a:extLst>
            </p:cNvPr>
            <p:cNvSpPr/>
            <p:nvPr>
              <p:custDataLst>
                <p:tags r:id="rId22"/>
              </p:custDataLst>
            </p:nvPr>
          </p:nvSpPr>
          <p:spPr>
            <a:xfrm>
              <a:off x="8657902" y="3673993"/>
              <a:ext cx="243229" cy="266773"/>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67" name="矩形 10">
              <a:extLst>
                <a:ext uri="{FF2B5EF4-FFF2-40B4-BE49-F238E27FC236}">
                  <a16:creationId xmlns:a16="http://schemas.microsoft.com/office/drawing/2014/main" id="{8A0040B9-BA18-8DB3-A5EE-C9E26436A0F0}"/>
                </a:ext>
              </a:extLst>
            </p:cNvPr>
            <p:cNvSpPr/>
            <p:nvPr>
              <p:custDataLst>
                <p:tags r:id="rId23"/>
              </p:custDataLst>
            </p:nvPr>
          </p:nvSpPr>
          <p:spPr>
            <a:xfrm>
              <a:off x="8743009" y="3780418"/>
              <a:ext cx="243229" cy="266773"/>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cxnSp>
          <p:nvCxnSpPr>
            <p:cNvPr id="68" name="直接箭头连接符 67">
              <a:extLst>
                <a:ext uri="{FF2B5EF4-FFF2-40B4-BE49-F238E27FC236}">
                  <a16:creationId xmlns:a16="http://schemas.microsoft.com/office/drawing/2014/main" id="{69D12345-80D1-0C91-4EED-15EF1EE1DE90}"/>
                </a:ext>
              </a:extLst>
            </p:cNvPr>
            <p:cNvCxnSpPr>
              <a:cxnSpLocks/>
            </p:cNvCxnSpPr>
            <p:nvPr/>
          </p:nvCxnSpPr>
          <p:spPr>
            <a:xfrm>
              <a:off x="8067554" y="3892414"/>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944DB14-C6AE-E90C-E3D6-231836CBB09A}"/>
                </a:ext>
              </a:extLst>
            </p:cNvPr>
            <p:cNvSpPr txBox="1"/>
            <p:nvPr/>
          </p:nvSpPr>
          <p:spPr>
            <a:xfrm>
              <a:off x="6948240" y="3034964"/>
              <a:ext cx="859329" cy="25010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err="1">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GenRT</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
          <p:nvSpPr>
            <p:cNvPr id="73" name="圆角矩形标注 2">
              <a:extLst>
                <a:ext uri="{FF2B5EF4-FFF2-40B4-BE49-F238E27FC236}">
                  <a16:creationId xmlns:a16="http://schemas.microsoft.com/office/drawing/2014/main" id="{C2489A32-5CDA-A817-D8C6-7A3B38007736}"/>
                </a:ext>
              </a:extLst>
            </p:cNvPr>
            <p:cNvSpPr/>
            <p:nvPr/>
          </p:nvSpPr>
          <p:spPr>
            <a:xfrm>
              <a:off x="4301788" y="2980897"/>
              <a:ext cx="1532045" cy="365313"/>
            </a:xfrm>
            <a:prstGeom prst="wedgeRoundRectCallout">
              <a:avLst>
                <a:gd name="adj1" fmla="val -21591"/>
                <a:gd name="adj2" fmla="val 126733"/>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74" name="文本框 73">
              <a:extLst>
                <a:ext uri="{FF2B5EF4-FFF2-40B4-BE49-F238E27FC236}">
                  <a16:creationId xmlns:a16="http://schemas.microsoft.com/office/drawing/2014/main" id="{9DBF2666-D8B8-08B1-8EF9-3DC3559F00D7}"/>
                </a:ext>
              </a:extLst>
            </p:cNvPr>
            <p:cNvSpPr txBox="1"/>
            <p:nvPr/>
          </p:nvSpPr>
          <p:spPr>
            <a:xfrm>
              <a:off x="4353407" y="3010591"/>
              <a:ext cx="1576665" cy="231196"/>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Match-Prompt</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
          <p:nvSpPr>
            <p:cNvPr id="76" name="圆角矩形标注 2">
              <a:extLst>
                <a:ext uri="{FF2B5EF4-FFF2-40B4-BE49-F238E27FC236}">
                  <a16:creationId xmlns:a16="http://schemas.microsoft.com/office/drawing/2014/main" id="{1A11D9AC-5421-9DC5-8ACE-86C3AB834CD7}"/>
                </a:ext>
              </a:extLst>
            </p:cNvPr>
            <p:cNvSpPr/>
            <p:nvPr/>
          </p:nvSpPr>
          <p:spPr>
            <a:xfrm>
              <a:off x="6893738" y="3014420"/>
              <a:ext cx="956251" cy="365313"/>
            </a:xfrm>
            <a:prstGeom prst="wedgeRoundRectCallout">
              <a:avLst>
                <a:gd name="adj1" fmla="val -21591"/>
                <a:gd name="adj2" fmla="val 110441"/>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77" name="文本框 76">
              <a:extLst>
                <a:ext uri="{FF2B5EF4-FFF2-40B4-BE49-F238E27FC236}">
                  <a16:creationId xmlns:a16="http://schemas.microsoft.com/office/drawing/2014/main" id="{3DF2EFA7-7A1C-55CC-E431-5B256E29EF64}"/>
                </a:ext>
              </a:extLst>
            </p:cNvPr>
            <p:cNvSpPr txBox="1"/>
            <p:nvPr/>
          </p:nvSpPr>
          <p:spPr>
            <a:xfrm>
              <a:off x="1833789" y="3014420"/>
              <a:ext cx="902878" cy="227367"/>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BERM</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
          <p:nvSpPr>
            <p:cNvPr id="78" name="圆角矩形标注 2">
              <a:extLst>
                <a:ext uri="{FF2B5EF4-FFF2-40B4-BE49-F238E27FC236}">
                  <a16:creationId xmlns:a16="http://schemas.microsoft.com/office/drawing/2014/main" id="{DF255E18-3492-DA08-2C10-971423AE1976}"/>
                </a:ext>
              </a:extLst>
            </p:cNvPr>
            <p:cNvSpPr/>
            <p:nvPr/>
          </p:nvSpPr>
          <p:spPr>
            <a:xfrm>
              <a:off x="1765305" y="2450737"/>
              <a:ext cx="4068528" cy="365313"/>
            </a:xfrm>
            <a:prstGeom prst="wedgeRoundRectCallout">
              <a:avLst>
                <a:gd name="adj1" fmla="val -18523"/>
                <a:gd name="adj2" fmla="val 43792"/>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79" name="文本框 78">
              <a:extLst>
                <a:ext uri="{FF2B5EF4-FFF2-40B4-BE49-F238E27FC236}">
                  <a16:creationId xmlns:a16="http://schemas.microsoft.com/office/drawing/2014/main" id="{0B722995-1F94-8D14-FC18-FCD850033625}"/>
                </a:ext>
              </a:extLst>
            </p:cNvPr>
            <p:cNvSpPr txBox="1"/>
            <p:nvPr/>
          </p:nvSpPr>
          <p:spPr>
            <a:xfrm>
              <a:off x="3191902" y="2470931"/>
              <a:ext cx="1449112" cy="365312"/>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NIR-Prompt</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2194CC01-F5F8-084E-9CA0-E1167CFD48B2}"/>
                </a:ext>
              </a:extLst>
            </p:cNvPr>
            <p:cNvSpPr txBox="1"/>
            <p:nvPr/>
          </p:nvSpPr>
          <p:spPr>
            <a:xfrm>
              <a:off x="2789398" y="2022776"/>
              <a:ext cx="3494439" cy="348970"/>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多任务多领域的泛化性</a:t>
              </a:r>
            </a:p>
          </p:txBody>
        </p:sp>
        <p:sp>
          <p:nvSpPr>
            <p:cNvPr id="85" name="文本框 84">
              <a:extLst>
                <a:ext uri="{FF2B5EF4-FFF2-40B4-BE49-F238E27FC236}">
                  <a16:creationId xmlns:a16="http://schemas.microsoft.com/office/drawing/2014/main" id="{99E32EA1-D284-16BB-C82F-FD1359B79896}"/>
                </a:ext>
              </a:extLst>
            </p:cNvPr>
            <p:cNvSpPr txBox="1"/>
            <p:nvPr/>
          </p:nvSpPr>
          <p:spPr>
            <a:xfrm>
              <a:off x="6254381" y="2570298"/>
              <a:ext cx="2186370" cy="348970"/>
            </a:xfrm>
            <a:prstGeom prst="rect">
              <a:avLst/>
            </a:prstGeom>
            <a:noFill/>
          </p:spPr>
          <p:txBody>
            <a:bodyPr wrap="square" rtlCol="0">
              <a:noAutofit/>
            </a:bodyPr>
            <a:lstStyle/>
            <a:p>
              <a:pPr>
                <a:lnSpc>
                  <a:spcPct val="110000"/>
                </a:lnSpc>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上下文有限的噪音鲁棒性</a:t>
              </a:r>
            </a:p>
          </p:txBody>
        </p:sp>
      </p:grpSp>
    </p:spTree>
    <p:extLst>
      <p:ext uri="{BB962C8B-B14F-4D97-AF65-F5344CB8AC3E}">
        <p14:creationId xmlns:p14="http://schemas.microsoft.com/office/powerpoint/2010/main" val="176229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C5AC4DF-2EF3-BBEB-359C-6216FC774314}"/>
              </a:ext>
            </a:extLst>
          </p:cNvPr>
          <p:cNvGrpSpPr/>
          <p:nvPr/>
        </p:nvGrpSpPr>
        <p:grpSpPr>
          <a:xfrm>
            <a:off x="4441666" y="1622394"/>
            <a:ext cx="1635985" cy="846026"/>
            <a:chOff x="6933628" y="2500622"/>
            <a:chExt cx="1729924" cy="916139"/>
          </a:xfrm>
        </p:grpSpPr>
        <p:pic>
          <p:nvPicPr>
            <p:cNvPr id="22" name="图片 21">
              <a:extLst>
                <a:ext uri="{FF2B5EF4-FFF2-40B4-BE49-F238E27FC236}">
                  <a16:creationId xmlns:a16="http://schemas.microsoft.com/office/drawing/2014/main" id="{35ED48A2-4821-3725-849A-522F8307DFF0}"/>
                </a:ext>
              </a:extLst>
            </p:cNvPr>
            <p:cNvPicPr>
              <a:picLocks noChangeAspect="1"/>
            </p:cNvPicPr>
            <p:nvPr/>
          </p:nvPicPr>
          <p:blipFill>
            <a:blip r:embed="rId7"/>
            <a:stretch>
              <a:fillRect/>
            </a:stretch>
          </p:blipFill>
          <p:spPr>
            <a:xfrm>
              <a:off x="6933628" y="2500622"/>
              <a:ext cx="1729924" cy="562701"/>
            </a:xfrm>
            <a:prstGeom prst="rect">
              <a:avLst/>
            </a:prstGeom>
          </p:spPr>
        </p:pic>
        <p:sp>
          <p:nvSpPr>
            <p:cNvPr id="5" name="文本框 4">
              <a:extLst>
                <a:ext uri="{FF2B5EF4-FFF2-40B4-BE49-F238E27FC236}">
                  <a16:creationId xmlns:a16="http://schemas.microsoft.com/office/drawing/2014/main" id="{D3F0885E-F0D4-1D3E-AB16-4E5AD8A1E19A}"/>
                </a:ext>
              </a:extLst>
            </p:cNvPr>
            <p:cNvSpPr txBox="1"/>
            <p:nvPr>
              <p:custDataLst>
                <p:tags r:id="rId5"/>
              </p:custDataLst>
            </p:nvPr>
          </p:nvSpPr>
          <p:spPr>
            <a:xfrm>
              <a:off x="7223606" y="3078207"/>
              <a:ext cx="1439946"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600" dirty="0">
                  <a:solidFill>
                    <a:schemeClr val="tx1"/>
                  </a:solidFill>
                  <a:latin typeface="+mj-ea"/>
                  <a:ea typeface="+mj-ea"/>
                  <a:cs typeface="+mn-cs"/>
                </a:rPr>
                <a:t>外部语料库</a:t>
              </a:r>
            </a:p>
          </p:txBody>
        </p:sp>
      </p:grpSp>
      <p:sp>
        <p:nvSpPr>
          <p:cNvPr id="26" name="Rounded Rectangle 25">
            <a:extLst>
              <a:ext uri="{FF2B5EF4-FFF2-40B4-BE49-F238E27FC236}">
                <a16:creationId xmlns:a16="http://schemas.microsoft.com/office/drawing/2014/main" id="{9D59D4AE-642B-F069-5724-694816C6BC60}"/>
              </a:ext>
            </a:extLst>
          </p:cNvPr>
          <p:cNvSpPr/>
          <p:nvPr/>
        </p:nvSpPr>
        <p:spPr>
          <a:xfrm>
            <a:off x="4441666" y="1232452"/>
            <a:ext cx="3261985" cy="158344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ndParaRPr>
          </a:p>
        </p:txBody>
      </p:sp>
      <p:sp>
        <p:nvSpPr>
          <p:cNvPr id="2" name="Text Placeholder 1">
            <a:extLst>
              <a:ext uri="{FF2B5EF4-FFF2-40B4-BE49-F238E27FC236}">
                <a16:creationId xmlns:a16="http://schemas.microsoft.com/office/drawing/2014/main" id="{04C067B1-CFBE-5E47-8BBC-83774CFA083D}"/>
              </a:ext>
            </a:extLst>
          </p:cNvPr>
          <p:cNvSpPr>
            <a:spLocks noGrp="1"/>
          </p:cNvSpPr>
          <p:nvPr>
            <p:ph type="body" idx="1"/>
          </p:nvPr>
        </p:nvSpPr>
        <p:spPr>
          <a:xfrm>
            <a:off x="439461" y="1458032"/>
            <a:ext cx="6912000" cy="2784235"/>
          </a:xfrm>
        </p:spPr>
        <p:txBody>
          <a:bodyPr/>
          <a:lstStyle/>
          <a:p>
            <a:pPr>
              <a:lnSpc>
                <a:spcPct val="120000"/>
              </a:lnSpc>
            </a:pPr>
            <a:r>
              <a:rPr lang="zh-CN" altLang="en-US" dirty="0"/>
              <a:t>检索增强生成简介</a:t>
            </a:r>
            <a:endParaRPr lang="en-US" dirty="0"/>
          </a:p>
          <a:p>
            <a:pPr>
              <a:lnSpc>
                <a:spcPct val="120000"/>
              </a:lnSpc>
            </a:pPr>
            <a:r>
              <a:rPr lang="zh-CN" altLang="en-US" b="1" dirty="0"/>
              <a:t>检索视角</a:t>
            </a:r>
            <a:r>
              <a:rPr lang="zh-CN" altLang="en-US" dirty="0"/>
              <a:t>下的检索增强生成</a:t>
            </a:r>
            <a:endParaRPr lang="en-US" altLang="zh-CN" dirty="0"/>
          </a:p>
          <a:p>
            <a:pPr>
              <a:lnSpc>
                <a:spcPct val="120000"/>
              </a:lnSpc>
            </a:pPr>
            <a:r>
              <a:rPr lang="zh-CN" altLang="en-US" b="1" dirty="0"/>
              <a:t>大模型视角</a:t>
            </a:r>
            <a:r>
              <a:rPr lang="zh-CN" altLang="en-US" dirty="0"/>
              <a:t>下的检索增强生成</a:t>
            </a:r>
            <a:endParaRPr lang="en-US" altLang="zh-CN" dirty="0"/>
          </a:p>
          <a:p>
            <a:pPr>
              <a:lnSpc>
                <a:spcPct val="120000"/>
              </a:lnSpc>
            </a:pPr>
            <a:r>
              <a:rPr lang="zh-CN" altLang="en-US" b="1" dirty="0"/>
              <a:t>交互视角</a:t>
            </a:r>
            <a:r>
              <a:rPr lang="zh-CN" altLang="en-US" dirty="0"/>
              <a:t>下的检索增强生成</a:t>
            </a:r>
            <a:endParaRPr lang="en-US" altLang="zh-CN" dirty="0"/>
          </a:p>
          <a:p>
            <a:pPr>
              <a:lnSpc>
                <a:spcPct val="120000"/>
              </a:lnSpc>
            </a:pPr>
            <a:r>
              <a:rPr lang="zh-CN" altLang="en-US" b="1" dirty="0"/>
              <a:t>信息回路视角</a:t>
            </a:r>
            <a:r>
              <a:rPr lang="zh-CN" altLang="en-US" dirty="0"/>
              <a:t>下的检索增强生成</a:t>
            </a:r>
            <a:endParaRPr lang="en-CN" dirty="0"/>
          </a:p>
          <a:p>
            <a:pPr>
              <a:lnSpc>
                <a:spcPct val="120000"/>
              </a:lnSpc>
            </a:pPr>
            <a:r>
              <a:rPr lang="en-CN" dirty="0"/>
              <a:t>总结</a:t>
            </a:r>
          </a:p>
        </p:txBody>
      </p:sp>
      <p:sp>
        <p:nvSpPr>
          <p:cNvPr id="3" name="Title 2">
            <a:extLst>
              <a:ext uri="{FF2B5EF4-FFF2-40B4-BE49-F238E27FC236}">
                <a16:creationId xmlns:a16="http://schemas.microsoft.com/office/drawing/2014/main" id="{889B2506-8D37-C040-A639-3381BE3B8FE8}"/>
              </a:ext>
            </a:extLst>
          </p:cNvPr>
          <p:cNvSpPr>
            <a:spLocks noGrp="1"/>
          </p:cNvSpPr>
          <p:nvPr>
            <p:ph type="title"/>
          </p:nvPr>
        </p:nvSpPr>
        <p:spPr>
          <a:xfrm>
            <a:off x="768900" y="188324"/>
            <a:ext cx="5760000" cy="755700"/>
          </a:xfrm>
        </p:spPr>
        <p:txBody>
          <a:bodyPr/>
          <a:lstStyle/>
          <a:p>
            <a:r>
              <a:rPr lang="en-CN" dirty="0"/>
              <a:t>目录</a:t>
            </a:r>
          </a:p>
        </p:txBody>
      </p:sp>
      <p:grpSp>
        <p:nvGrpSpPr>
          <p:cNvPr id="9" name="Group 8">
            <a:extLst>
              <a:ext uri="{FF2B5EF4-FFF2-40B4-BE49-F238E27FC236}">
                <a16:creationId xmlns:a16="http://schemas.microsoft.com/office/drawing/2014/main" id="{E0F28484-7261-7A3F-91EE-8E51E7DAF572}"/>
              </a:ext>
            </a:extLst>
          </p:cNvPr>
          <p:cNvGrpSpPr/>
          <p:nvPr/>
        </p:nvGrpSpPr>
        <p:grpSpPr>
          <a:xfrm>
            <a:off x="6395233" y="3185297"/>
            <a:ext cx="1308418" cy="1390347"/>
            <a:chOff x="5171717" y="2195147"/>
            <a:chExt cx="1383549" cy="1505570"/>
          </a:xfrm>
        </p:grpSpPr>
        <p:pic>
          <p:nvPicPr>
            <p:cNvPr id="18" name="图片 17">
              <a:extLst>
                <a:ext uri="{FF2B5EF4-FFF2-40B4-BE49-F238E27FC236}">
                  <a16:creationId xmlns:a16="http://schemas.microsoft.com/office/drawing/2014/main" id="{936CC7DD-C619-0806-4683-A561B4DCCFB6}"/>
                </a:ext>
              </a:extLst>
            </p:cNvPr>
            <p:cNvPicPr>
              <a:picLocks noChangeAspect="1"/>
            </p:cNvPicPr>
            <p:nvPr/>
          </p:nvPicPr>
          <p:blipFill>
            <a:blip r:embed="rId8"/>
            <a:stretch>
              <a:fillRect/>
            </a:stretch>
          </p:blipFill>
          <p:spPr>
            <a:xfrm>
              <a:off x="5241239" y="2195147"/>
              <a:ext cx="1162300" cy="1122114"/>
            </a:xfrm>
            <a:prstGeom prst="rect">
              <a:avLst/>
            </a:prstGeom>
          </p:spPr>
        </p:pic>
        <p:sp>
          <p:nvSpPr>
            <p:cNvPr id="4" name="文本框 3">
              <a:extLst>
                <a:ext uri="{FF2B5EF4-FFF2-40B4-BE49-F238E27FC236}">
                  <a16:creationId xmlns:a16="http://schemas.microsoft.com/office/drawing/2014/main" id="{4347A8EC-792C-845A-28FA-A4B015A2176A}"/>
                </a:ext>
              </a:extLst>
            </p:cNvPr>
            <p:cNvSpPr txBox="1"/>
            <p:nvPr>
              <p:custDataLst>
                <p:tags r:id="rId4"/>
              </p:custDataLst>
            </p:nvPr>
          </p:nvSpPr>
          <p:spPr>
            <a:xfrm>
              <a:off x="5171717" y="3362163"/>
              <a:ext cx="1383549"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600" dirty="0">
                  <a:solidFill>
                    <a:schemeClr val="tx1"/>
                  </a:solidFill>
                  <a:latin typeface="+mj-ea"/>
                  <a:ea typeface="+mj-ea"/>
                  <a:cs typeface="+mn-cs"/>
                </a:rPr>
                <a:t>大语言模型</a:t>
              </a:r>
            </a:p>
          </p:txBody>
        </p:sp>
      </p:grpSp>
      <p:grpSp>
        <p:nvGrpSpPr>
          <p:cNvPr id="6" name="Group 5">
            <a:extLst>
              <a:ext uri="{FF2B5EF4-FFF2-40B4-BE49-F238E27FC236}">
                <a16:creationId xmlns:a16="http://schemas.microsoft.com/office/drawing/2014/main" id="{0E4A0B96-0A4B-66B3-69CD-4C42DA4DCCA6}"/>
              </a:ext>
            </a:extLst>
          </p:cNvPr>
          <p:cNvGrpSpPr/>
          <p:nvPr/>
        </p:nvGrpSpPr>
        <p:grpSpPr>
          <a:xfrm>
            <a:off x="6210173" y="1428818"/>
            <a:ext cx="1493478" cy="1022282"/>
            <a:chOff x="4728574" y="1034916"/>
            <a:chExt cx="1579235" cy="1107002"/>
          </a:xfrm>
        </p:grpSpPr>
        <p:pic>
          <p:nvPicPr>
            <p:cNvPr id="7" name="Picture 8" descr="neuclir (NeuCLIR TREC Track)">
              <a:extLst>
                <a:ext uri="{FF2B5EF4-FFF2-40B4-BE49-F238E27FC236}">
                  <a16:creationId xmlns:a16="http://schemas.microsoft.com/office/drawing/2014/main" id="{206D609D-A5C8-B816-D0BA-3F1BA708D0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4808" y="1034916"/>
              <a:ext cx="745997" cy="74599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EE75A1C-B71E-BA6F-2B18-04A8E07D919F}"/>
                </a:ext>
              </a:extLst>
            </p:cNvPr>
            <p:cNvSpPr txBox="1"/>
            <p:nvPr>
              <p:custDataLst>
                <p:tags r:id="rId3"/>
              </p:custDataLst>
            </p:nvPr>
          </p:nvSpPr>
          <p:spPr>
            <a:xfrm>
              <a:off x="4728574" y="1803364"/>
              <a:ext cx="1579235"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600" dirty="0">
                  <a:solidFill>
                    <a:schemeClr val="tx1"/>
                  </a:solidFill>
                  <a:latin typeface="+mj-ea"/>
                  <a:ea typeface="+mj-ea"/>
                  <a:cs typeface="+mn-cs"/>
                </a:rPr>
                <a:t>信息检索模型</a:t>
              </a:r>
            </a:p>
          </p:txBody>
        </p:sp>
      </p:grpSp>
      <p:grpSp>
        <p:nvGrpSpPr>
          <p:cNvPr id="14" name="Group 13">
            <a:extLst>
              <a:ext uri="{FF2B5EF4-FFF2-40B4-BE49-F238E27FC236}">
                <a16:creationId xmlns:a16="http://schemas.microsoft.com/office/drawing/2014/main" id="{FC6A556D-619F-C2FF-6D76-2AFCF1321388}"/>
              </a:ext>
            </a:extLst>
          </p:cNvPr>
          <p:cNvGrpSpPr/>
          <p:nvPr/>
        </p:nvGrpSpPr>
        <p:grpSpPr>
          <a:xfrm>
            <a:off x="4748731" y="3304341"/>
            <a:ext cx="1098344" cy="1013342"/>
            <a:chOff x="4440622" y="3107570"/>
            <a:chExt cx="1098344" cy="1013342"/>
          </a:xfrm>
        </p:grpSpPr>
        <p:pic>
          <p:nvPicPr>
            <p:cNvPr id="12" name="Graphic 11" descr="Help">
              <a:extLst>
                <a:ext uri="{FF2B5EF4-FFF2-40B4-BE49-F238E27FC236}">
                  <a16:creationId xmlns:a16="http://schemas.microsoft.com/office/drawing/2014/main" id="{4BD605A5-84A1-AC66-CA39-6BC563B8C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158" y="3107570"/>
              <a:ext cx="728482" cy="728482"/>
            </a:xfrm>
            <a:prstGeom prst="rect">
              <a:avLst/>
            </a:prstGeom>
          </p:spPr>
        </p:pic>
        <p:sp>
          <p:nvSpPr>
            <p:cNvPr id="13" name="文本框 3">
              <a:extLst>
                <a:ext uri="{FF2B5EF4-FFF2-40B4-BE49-F238E27FC236}">
                  <a16:creationId xmlns:a16="http://schemas.microsoft.com/office/drawing/2014/main" id="{D6B0E1D1-E8CE-5528-2E83-2BC716502694}"/>
                </a:ext>
              </a:extLst>
            </p:cNvPr>
            <p:cNvSpPr txBox="1"/>
            <p:nvPr>
              <p:custDataLst>
                <p:tags r:id="rId2"/>
              </p:custDataLst>
            </p:nvPr>
          </p:nvSpPr>
          <p:spPr>
            <a:xfrm>
              <a:off x="4440622" y="3782358"/>
              <a:ext cx="1098344"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600" dirty="0">
                  <a:solidFill>
                    <a:schemeClr val="tx1"/>
                  </a:solidFill>
                  <a:latin typeface="+mj-ea"/>
                  <a:ea typeface="+mj-ea"/>
                  <a:cs typeface="+mn-cs"/>
                </a:rPr>
                <a:t>查询</a:t>
              </a:r>
              <a:r>
                <a:rPr lang="en-US" altLang="zh-CN" sz="1600" dirty="0">
                  <a:solidFill>
                    <a:schemeClr val="tx1"/>
                  </a:solidFill>
                  <a:latin typeface="+mj-ea"/>
                  <a:ea typeface="+mj-ea"/>
                  <a:cs typeface="+mn-cs"/>
                </a:rPr>
                <a:t>/</a:t>
              </a:r>
              <a:r>
                <a:rPr lang="zh-CN" altLang="en-US" sz="1600" dirty="0">
                  <a:solidFill>
                    <a:schemeClr val="tx1"/>
                  </a:solidFill>
                  <a:latin typeface="+mj-ea"/>
                  <a:ea typeface="+mj-ea"/>
                  <a:cs typeface="+mn-cs"/>
                </a:rPr>
                <a:t>问题</a:t>
              </a:r>
            </a:p>
          </p:txBody>
        </p:sp>
      </p:grpSp>
      <p:sp>
        <p:nvSpPr>
          <p:cNvPr id="15" name="Down Arrow 14">
            <a:extLst>
              <a:ext uri="{FF2B5EF4-FFF2-40B4-BE49-F238E27FC236}">
                <a16:creationId xmlns:a16="http://schemas.microsoft.com/office/drawing/2014/main" id="{3DFF19EB-8CC4-B34D-BEBC-80D4208AB990}"/>
              </a:ext>
            </a:extLst>
          </p:cNvPr>
          <p:cNvSpPr/>
          <p:nvPr/>
        </p:nvSpPr>
        <p:spPr>
          <a:xfrm rot="16200000">
            <a:off x="5935410" y="3465506"/>
            <a:ext cx="284480" cy="40615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dirty="0">
              <a:latin typeface="Microsoft YaHei" panose="020B0503020204020204" pitchFamily="34" charset="-122"/>
            </a:endParaRPr>
          </a:p>
        </p:txBody>
      </p:sp>
      <p:sp>
        <p:nvSpPr>
          <p:cNvPr id="16" name="Down Arrow 15">
            <a:extLst>
              <a:ext uri="{FF2B5EF4-FFF2-40B4-BE49-F238E27FC236}">
                <a16:creationId xmlns:a16="http://schemas.microsoft.com/office/drawing/2014/main" id="{D8D3CE3C-3062-FDFC-DDD7-0C81DE32FB5E}"/>
              </a:ext>
            </a:extLst>
          </p:cNvPr>
          <p:cNvSpPr/>
          <p:nvPr/>
        </p:nvSpPr>
        <p:spPr>
          <a:xfrm rot="16200000">
            <a:off x="7682370" y="3465506"/>
            <a:ext cx="284480" cy="40615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dirty="0">
              <a:latin typeface="Microsoft YaHei" panose="020B0503020204020204" pitchFamily="34" charset="-122"/>
            </a:endParaRPr>
          </a:p>
        </p:txBody>
      </p:sp>
      <p:grpSp>
        <p:nvGrpSpPr>
          <p:cNvPr id="21" name="Group 20">
            <a:extLst>
              <a:ext uri="{FF2B5EF4-FFF2-40B4-BE49-F238E27FC236}">
                <a16:creationId xmlns:a16="http://schemas.microsoft.com/office/drawing/2014/main" id="{9DD47192-FABD-0620-AA5D-F2DFBFC2366A}"/>
              </a:ext>
            </a:extLst>
          </p:cNvPr>
          <p:cNvGrpSpPr/>
          <p:nvPr/>
        </p:nvGrpSpPr>
        <p:grpSpPr>
          <a:xfrm>
            <a:off x="8100310" y="3297495"/>
            <a:ext cx="728482" cy="1020188"/>
            <a:chOff x="8010859" y="3100724"/>
            <a:chExt cx="728482" cy="1020188"/>
          </a:xfrm>
        </p:grpSpPr>
        <p:pic>
          <p:nvPicPr>
            <p:cNvPr id="19" name="Graphic 18" descr="Information">
              <a:extLst>
                <a:ext uri="{FF2B5EF4-FFF2-40B4-BE49-F238E27FC236}">
                  <a16:creationId xmlns:a16="http://schemas.microsoft.com/office/drawing/2014/main" id="{CEB814B1-2E92-93D7-9E27-D17B7B77A8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10859" y="3100724"/>
              <a:ext cx="728482" cy="728482"/>
            </a:xfrm>
            <a:prstGeom prst="rect">
              <a:avLst/>
            </a:prstGeom>
          </p:spPr>
        </p:pic>
        <p:sp>
          <p:nvSpPr>
            <p:cNvPr id="20" name="文本框 3">
              <a:extLst>
                <a:ext uri="{FF2B5EF4-FFF2-40B4-BE49-F238E27FC236}">
                  <a16:creationId xmlns:a16="http://schemas.microsoft.com/office/drawing/2014/main" id="{6606DD30-E59A-08DF-FA24-C3838B50394B}"/>
                </a:ext>
              </a:extLst>
            </p:cNvPr>
            <p:cNvSpPr txBox="1"/>
            <p:nvPr>
              <p:custDataLst>
                <p:tags r:id="rId1"/>
              </p:custDataLst>
            </p:nvPr>
          </p:nvSpPr>
          <p:spPr>
            <a:xfrm>
              <a:off x="8069743" y="3782358"/>
              <a:ext cx="633203"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CN" sz="1600" dirty="0">
                  <a:solidFill>
                    <a:schemeClr val="tx1"/>
                  </a:solidFill>
                  <a:latin typeface="+mj-ea"/>
                  <a:ea typeface="+mj-ea"/>
                  <a:cs typeface="+mn-cs"/>
                </a:rPr>
                <a:t>答案</a:t>
              </a:r>
              <a:endParaRPr lang="zh-CN" altLang="en-US" sz="1600" dirty="0">
                <a:solidFill>
                  <a:schemeClr val="tx1"/>
                </a:solidFill>
                <a:latin typeface="+mj-ea"/>
                <a:ea typeface="+mj-ea"/>
                <a:cs typeface="+mn-cs"/>
              </a:endParaRPr>
            </a:p>
          </p:txBody>
        </p:sp>
      </p:grpSp>
      <p:sp>
        <p:nvSpPr>
          <p:cNvPr id="23" name="Right Arrow 22">
            <a:extLst>
              <a:ext uri="{FF2B5EF4-FFF2-40B4-BE49-F238E27FC236}">
                <a16:creationId xmlns:a16="http://schemas.microsoft.com/office/drawing/2014/main" id="{CE4808AD-6A4D-D1EC-3949-C4EEEA21E990}"/>
              </a:ext>
            </a:extLst>
          </p:cNvPr>
          <p:cNvSpPr/>
          <p:nvPr/>
        </p:nvSpPr>
        <p:spPr>
          <a:xfrm>
            <a:off x="6127467" y="1791143"/>
            <a:ext cx="333513" cy="267902"/>
          </a:xfrm>
          <a:prstGeom prst="rightArrow">
            <a:avLst>
              <a:gd name="adj1" fmla="val 36787"/>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ndParaRPr>
          </a:p>
        </p:txBody>
      </p:sp>
      <p:sp>
        <p:nvSpPr>
          <p:cNvPr id="24" name="Right Arrow 23">
            <a:extLst>
              <a:ext uri="{FF2B5EF4-FFF2-40B4-BE49-F238E27FC236}">
                <a16:creationId xmlns:a16="http://schemas.microsoft.com/office/drawing/2014/main" id="{6457C6CF-07D3-7BA4-A438-7EBAECC526B7}"/>
              </a:ext>
            </a:extLst>
          </p:cNvPr>
          <p:cNvSpPr/>
          <p:nvPr/>
        </p:nvSpPr>
        <p:spPr>
          <a:xfrm rot="5400000">
            <a:off x="6671532" y="2681941"/>
            <a:ext cx="570759" cy="267902"/>
          </a:xfrm>
          <a:prstGeom prst="rightArrow">
            <a:avLst>
              <a:gd name="adj1" fmla="val 4416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ndParaRPr>
          </a:p>
        </p:txBody>
      </p:sp>
      <p:sp>
        <p:nvSpPr>
          <p:cNvPr id="25" name="Right Arrow 24">
            <a:extLst>
              <a:ext uri="{FF2B5EF4-FFF2-40B4-BE49-F238E27FC236}">
                <a16:creationId xmlns:a16="http://schemas.microsoft.com/office/drawing/2014/main" id="{7EBDF070-0D0E-B478-777E-5B0EA5411E95}"/>
              </a:ext>
            </a:extLst>
          </p:cNvPr>
          <p:cNvSpPr/>
          <p:nvPr/>
        </p:nvSpPr>
        <p:spPr>
          <a:xfrm rot="18770593">
            <a:off x="5573322" y="2745687"/>
            <a:ext cx="891334" cy="267902"/>
          </a:xfrm>
          <a:prstGeom prst="rightArrow">
            <a:avLst>
              <a:gd name="adj1" fmla="val 3932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ndParaRPr>
          </a:p>
        </p:txBody>
      </p:sp>
      <p:sp>
        <p:nvSpPr>
          <p:cNvPr id="29" name="TextBox 28">
            <a:extLst>
              <a:ext uri="{FF2B5EF4-FFF2-40B4-BE49-F238E27FC236}">
                <a16:creationId xmlns:a16="http://schemas.microsoft.com/office/drawing/2014/main" id="{4FB54ED8-27E7-EA61-A88A-C643497B2BD1}"/>
              </a:ext>
            </a:extLst>
          </p:cNvPr>
          <p:cNvSpPr txBox="1"/>
          <p:nvPr/>
        </p:nvSpPr>
        <p:spPr>
          <a:xfrm>
            <a:off x="4032609" y="1762316"/>
            <a:ext cx="471604" cy="584775"/>
          </a:xfrm>
          <a:prstGeom prst="rect">
            <a:avLst/>
          </a:prstGeom>
          <a:noFill/>
        </p:spPr>
        <p:txBody>
          <a:bodyPr wrap="none" rtlCol="0">
            <a:spAutoFit/>
          </a:bodyPr>
          <a:lstStyle/>
          <a:p>
            <a:pPr algn="l"/>
            <a:r>
              <a:rPr lang="en-CN" sz="3200" b="1" dirty="0">
                <a:solidFill>
                  <a:srgbClr val="C00000"/>
                </a:solidFill>
                <a:latin typeface="Microsoft YaHei" panose="020B0503020204020204" pitchFamily="34" charset="-122"/>
                <a:ea typeface="Microsoft YaHei" panose="020B0503020204020204" pitchFamily="34" charset="-122"/>
              </a:rPr>
              <a:t>R</a:t>
            </a:r>
            <a:endParaRPr lang="en-CN" sz="1800" b="1" dirty="0">
              <a:solidFill>
                <a:srgbClr val="C00000"/>
              </a:solidFill>
              <a:latin typeface="Microsoft YaHei" panose="020B0503020204020204" pitchFamily="34" charset="-122"/>
              <a:ea typeface="Microsoft YaHei" panose="020B0503020204020204" pitchFamily="34" charset="-122"/>
            </a:endParaRPr>
          </a:p>
        </p:txBody>
      </p:sp>
      <p:sp>
        <p:nvSpPr>
          <p:cNvPr id="30" name="TextBox 29">
            <a:extLst>
              <a:ext uri="{FF2B5EF4-FFF2-40B4-BE49-F238E27FC236}">
                <a16:creationId xmlns:a16="http://schemas.microsoft.com/office/drawing/2014/main" id="{1B90C9AF-2370-DC48-0E93-8AC642A00E8C}"/>
              </a:ext>
            </a:extLst>
          </p:cNvPr>
          <p:cNvSpPr txBox="1"/>
          <p:nvPr/>
        </p:nvSpPr>
        <p:spPr>
          <a:xfrm>
            <a:off x="4027714" y="3360132"/>
            <a:ext cx="498855" cy="584775"/>
          </a:xfrm>
          <a:prstGeom prst="rect">
            <a:avLst/>
          </a:prstGeom>
          <a:noFill/>
        </p:spPr>
        <p:txBody>
          <a:bodyPr wrap="none" rtlCol="0">
            <a:spAutoFit/>
          </a:bodyPr>
          <a:lstStyle/>
          <a:p>
            <a:pPr algn="l"/>
            <a:r>
              <a:rPr lang="en-CN" sz="3200" b="1" dirty="0">
                <a:solidFill>
                  <a:srgbClr val="002060"/>
                </a:solidFill>
                <a:latin typeface="Microsoft YaHei" panose="020B0503020204020204" pitchFamily="34" charset="-122"/>
                <a:ea typeface="Microsoft YaHei" panose="020B0503020204020204" pitchFamily="34" charset="-122"/>
              </a:rPr>
              <a:t>G</a:t>
            </a:r>
            <a:endParaRPr lang="en-CN" sz="1800" b="1" dirty="0">
              <a:solidFill>
                <a:srgbClr val="002060"/>
              </a:solidFill>
              <a:latin typeface="Microsoft YaHei" panose="020B0503020204020204" pitchFamily="34" charset="-122"/>
              <a:ea typeface="Microsoft YaHei" panose="020B0503020204020204" pitchFamily="34" charset="-122"/>
            </a:endParaRPr>
          </a:p>
        </p:txBody>
      </p:sp>
      <p:sp>
        <p:nvSpPr>
          <p:cNvPr id="31" name="TextBox 30">
            <a:extLst>
              <a:ext uri="{FF2B5EF4-FFF2-40B4-BE49-F238E27FC236}">
                <a16:creationId xmlns:a16="http://schemas.microsoft.com/office/drawing/2014/main" id="{E1CAA34B-FF6F-BE94-7E0E-18DB58EC97FE}"/>
              </a:ext>
            </a:extLst>
          </p:cNvPr>
          <p:cNvSpPr txBox="1"/>
          <p:nvPr/>
        </p:nvSpPr>
        <p:spPr>
          <a:xfrm>
            <a:off x="4018983" y="2590246"/>
            <a:ext cx="494046" cy="584775"/>
          </a:xfrm>
          <a:prstGeom prst="rect">
            <a:avLst/>
          </a:prstGeom>
          <a:noFill/>
        </p:spPr>
        <p:txBody>
          <a:bodyPr wrap="none" rtlCol="0">
            <a:spAutoFit/>
          </a:bodyPr>
          <a:lstStyle/>
          <a:p>
            <a:pPr algn="l"/>
            <a:r>
              <a:rPr lang="en-US" altLang="zh-CN" sz="3200" b="1" dirty="0">
                <a:solidFill>
                  <a:schemeClr val="tx2">
                    <a:lumMod val="10000"/>
                  </a:schemeClr>
                </a:solidFill>
                <a:latin typeface="Microsoft YaHei" panose="020B0503020204020204" pitchFamily="34" charset="-122"/>
                <a:ea typeface="Microsoft YaHei" panose="020B0503020204020204" pitchFamily="34" charset="-122"/>
              </a:rPr>
              <a:t>A</a:t>
            </a:r>
            <a:endParaRPr lang="en-CN" sz="1800" b="1" dirty="0">
              <a:solidFill>
                <a:schemeClr val="tx2">
                  <a:lumMod val="1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638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召回阶段的检索泛化</a:t>
            </a:r>
            <a:endParaRPr lang="en-CN" dirty="0"/>
          </a:p>
        </p:txBody>
      </p:sp>
      <p:sp>
        <p:nvSpPr>
          <p:cNvPr id="2" name="Title 1">
            <a:extLst>
              <a:ext uri="{FF2B5EF4-FFF2-40B4-BE49-F238E27FC236}">
                <a16:creationId xmlns:a16="http://schemas.microsoft.com/office/drawing/2014/main" id="{3FA5DEC6-2F8E-D0A8-0A30-B024CC333C40}"/>
              </a:ext>
            </a:extLst>
          </p:cNvPr>
          <p:cNvSpPr txBox="1">
            <a:spLocks/>
          </p:cNvSpPr>
          <p:nvPr/>
        </p:nvSpPr>
        <p:spPr>
          <a:xfrm>
            <a:off x="873340" y="1097934"/>
            <a:ext cx="8174623" cy="552196"/>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en-US" sz="2000" dirty="0">
                <a:solidFill>
                  <a:schemeClr val="tx1"/>
                </a:solidFill>
              </a:rPr>
              <a:t>BERM: </a:t>
            </a:r>
            <a:r>
              <a:rPr lang="zh-CN" altLang="en-US" sz="2000" b="0" dirty="0">
                <a:solidFill>
                  <a:schemeClr val="tx1"/>
                </a:solidFill>
              </a:rPr>
              <a:t>训练匹配的平衡可提取表示提高密集检索的泛化能力</a:t>
            </a:r>
            <a:endParaRPr lang="en-CN" sz="2000" b="0" dirty="0">
              <a:solidFill>
                <a:schemeClr val="tx1"/>
              </a:solidFill>
            </a:endParaRPr>
          </a:p>
        </p:txBody>
      </p:sp>
      <p:pic>
        <p:nvPicPr>
          <p:cNvPr id="11" name="图片 10">
            <a:extLst>
              <a:ext uri="{FF2B5EF4-FFF2-40B4-BE49-F238E27FC236}">
                <a16:creationId xmlns:a16="http://schemas.microsoft.com/office/drawing/2014/main" id="{F6FCF750-A426-82A0-4D2E-3AD18CFFAEFD}"/>
              </a:ext>
            </a:extLst>
          </p:cNvPr>
          <p:cNvPicPr>
            <a:picLocks noChangeAspect="1"/>
          </p:cNvPicPr>
          <p:nvPr/>
        </p:nvPicPr>
        <p:blipFill>
          <a:blip r:embed="rId3">
            <a:alphaModFix amt="70000"/>
          </a:blip>
          <a:stretch>
            <a:fillRect/>
          </a:stretch>
        </p:blipFill>
        <p:spPr>
          <a:xfrm>
            <a:off x="6406930" y="290154"/>
            <a:ext cx="2107320" cy="651353"/>
          </a:xfrm>
          <a:prstGeom prst="rect">
            <a:avLst/>
          </a:prstGeom>
        </p:spPr>
      </p:pic>
      <p:pic>
        <p:nvPicPr>
          <p:cNvPr id="16" name="图片 15">
            <a:extLst>
              <a:ext uri="{FF2B5EF4-FFF2-40B4-BE49-F238E27FC236}">
                <a16:creationId xmlns:a16="http://schemas.microsoft.com/office/drawing/2014/main" id="{B712492F-5176-3D0F-373F-D3D5C1E42D18}"/>
              </a:ext>
            </a:extLst>
          </p:cNvPr>
          <p:cNvPicPr>
            <a:picLocks noChangeAspect="1"/>
          </p:cNvPicPr>
          <p:nvPr/>
        </p:nvPicPr>
        <p:blipFill>
          <a:blip r:embed="rId4"/>
          <a:stretch>
            <a:fillRect/>
          </a:stretch>
        </p:blipFill>
        <p:spPr>
          <a:xfrm>
            <a:off x="2352736" y="1931184"/>
            <a:ext cx="4438528" cy="2402124"/>
          </a:xfrm>
          <a:prstGeom prst="rect">
            <a:avLst/>
          </a:prstGeom>
        </p:spPr>
      </p:pic>
      <p:sp>
        <p:nvSpPr>
          <p:cNvPr id="5" name="Title 1">
            <a:extLst>
              <a:ext uri="{FF2B5EF4-FFF2-40B4-BE49-F238E27FC236}">
                <a16:creationId xmlns:a16="http://schemas.microsoft.com/office/drawing/2014/main" id="{5E4D0A2B-C5A3-F6DB-4D27-992D5117AC07}"/>
              </a:ext>
            </a:extLst>
          </p:cNvPr>
          <p:cNvSpPr txBox="1">
            <a:spLocks/>
          </p:cNvSpPr>
          <p:nvPr/>
        </p:nvSpPr>
        <p:spPr>
          <a:xfrm>
            <a:off x="0" y="4614362"/>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pPr algn="l"/>
            <a:r>
              <a:rPr lang="en-US" sz="1100" dirty="0"/>
              <a:t>BERM: Training the Balanced and Extractable Representation for</a:t>
            </a:r>
            <a:r>
              <a:rPr lang="zh-CN" altLang="en-US" sz="1100" dirty="0"/>
              <a:t> </a:t>
            </a:r>
            <a:r>
              <a:rPr lang="en-US" sz="1100" dirty="0"/>
              <a:t>Matching to Improve Generalization Ability of Dense Retrieval</a:t>
            </a:r>
            <a:r>
              <a:rPr lang="en-US" altLang="zh-CN" sz="1100" dirty="0"/>
              <a:t>,</a:t>
            </a:r>
            <a:r>
              <a:rPr lang="zh-CN" altLang="en-US" sz="1100" dirty="0"/>
              <a:t> </a:t>
            </a:r>
            <a:r>
              <a:rPr lang="en-US" sz="1100" dirty="0">
                <a:solidFill>
                  <a:srgbClr val="333333"/>
                </a:solidFill>
                <a:effectLst/>
                <a:latin typeface="Microsoft YaHei" panose="020B0503020204020204" pitchFamily="34" charset="-122"/>
              </a:rPr>
              <a:t>Proceedings of the 61st Conference of the Association for Computational Linguistics. (ACL 2023)</a:t>
            </a:r>
            <a:endParaRPr lang="en-CN" sz="1100" dirty="0"/>
          </a:p>
        </p:txBody>
      </p:sp>
    </p:spTree>
    <p:extLst>
      <p:ext uri="{BB962C8B-B14F-4D97-AF65-F5344CB8AC3E}">
        <p14:creationId xmlns:p14="http://schemas.microsoft.com/office/powerpoint/2010/main" val="388565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US" altLang="zh-CN" dirty="0"/>
              <a:t>BERM-</a:t>
            </a:r>
            <a:r>
              <a:rPr lang="en-US" dirty="0" err="1"/>
              <a:t>动机</a:t>
            </a:r>
            <a:endParaRPr lang="en-CN" dirty="0"/>
          </a:p>
        </p:txBody>
      </p:sp>
      <p:pic>
        <p:nvPicPr>
          <p:cNvPr id="3" name="Picture 2">
            <a:extLst>
              <a:ext uri="{FF2B5EF4-FFF2-40B4-BE49-F238E27FC236}">
                <a16:creationId xmlns:a16="http://schemas.microsoft.com/office/drawing/2014/main" id="{7F5CA2A3-49F1-D004-D211-187425E3458E}"/>
              </a:ext>
            </a:extLst>
          </p:cNvPr>
          <p:cNvPicPr>
            <a:picLocks noChangeAspect="1"/>
          </p:cNvPicPr>
          <p:nvPr/>
        </p:nvPicPr>
        <p:blipFill>
          <a:blip r:embed="rId4"/>
          <a:stretch>
            <a:fillRect/>
          </a:stretch>
        </p:blipFill>
        <p:spPr>
          <a:xfrm>
            <a:off x="252343" y="2030614"/>
            <a:ext cx="4856370" cy="2008698"/>
          </a:xfrm>
          <a:prstGeom prst="rect">
            <a:avLst/>
          </a:prstGeom>
        </p:spPr>
      </p:pic>
      <p:sp>
        <p:nvSpPr>
          <p:cNvPr id="7" name="TextBox 6">
            <a:extLst>
              <a:ext uri="{FF2B5EF4-FFF2-40B4-BE49-F238E27FC236}">
                <a16:creationId xmlns:a16="http://schemas.microsoft.com/office/drawing/2014/main" id="{C37D72D8-F4E0-29E6-3EA9-6EA8CCCCA167}"/>
              </a:ext>
            </a:extLst>
          </p:cNvPr>
          <p:cNvSpPr txBox="1"/>
          <p:nvPr/>
        </p:nvSpPr>
        <p:spPr>
          <a:xfrm>
            <a:off x="380171" y="4039028"/>
            <a:ext cx="4856371" cy="430887"/>
          </a:xfrm>
          <a:prstGeom prst="rect">
            <a:avLst/>
          </a:prstGeom>
          <a:noFill/>
        </p:spPr>
        <p:txBody>
          <a:bodyPr wrap="square">
            <a:spAutoFit/>
          </a:bodyPr>
          <a:lstStyle/>
          <a:p>
            <a:r>
              <a:rPr lang="en-US" altLang="zh-CN" sz="1100" dirty="0">
                <a:solidFill>
                  <a:schemeClr val="bg2"/>
                </a:solidFill>
              </a:rPr>
              <a:t>From</a:t>
            </a:r>
            <a:r>
              <a:rPr lang="zh-CN" altLang="en-US" sz="1100" dirty="0">
                <a:solidFill>
                  <a:schemeClr val="bg2"/>
                </a:solidFill>
              </a:rPr>
              <a:t> </a:t>
            </a:r>
            <a:r>
              <a:rPr lang="en-US" sz="1100" dirty="0">
                <a:solidFill>
                  <a:schemeClr val="bg2"/>
                </a:solidFill>
              </a:rPr>
              <a:t>BEIR: A Heterogeneous Benchmark for Zero-shot Evaluation of Information Retrieval Models</a:t>
            </a:r>
            <a:endParaRPr lang="en-CN" sz="1100" dirty="0">
              <a:solidFill>
                <a:schemeClr val="bg2"/>
              </a:solidFill>
            </a:endParaRPr>
          </a:p>
        </p:txBody>
      </p:sp>
      <p:grpSp>
        <p:nvGrpSpPr>
          <p:cNvPr id="11" name="Group 10">
            <a:extLst>
              <a:ext uri="{FF2B5EF4-FFF2-40B4-BE49-F238E27FC236}">
                <a16:creationId xmlns:a16="http://schemas.microsoft.com/office/drawing/2014/main" id="{EC12945E-74CC-3E52-CCE6-378B4394C5AA}"/>
              </a:ext>
            </a:extLst>
          </p:cNvPr>
          <p:cNvGrpSpPr/>
          <p:nvPr/>
        </p:nvGrpSpPr>
        <p:grpSpPr>
          <a:xfrm>
            <a:off x="508395" y="1352046"/>
            <a:ext cx="4659810" cy="678568"/>
            <a:chOff x="517800" y="984581"/>
            <a:chExt cx="4659810" cy="678568"/>
          </a:xfrm>
        </p:grpSpPr>
        <p:pic>
          <p:nvPicPr>
            <p:cNvPr id="8" name="Picture 7">
              <a:extLst>
                <a:ext uri="{FF2B5EF4-FFF2-40B4-BE49-F238E27FC236}">
                  <a16:creationId xmlns:a16="http://schemas.microsoft.com/office/drawing/2014/main" id="{8E643C0D-4A7F-6901-530A-E5CE6D50B308}"/>
                </a:ext>
              </a:extLst>
            </p:cNvPr>
            <p:cNvPicPr>
              <a:picLocks noChangeAspect="1"/>
            </p:cNvPicPr>
            <p:nvPr/>
          </p:nvPicPr>
          <p:blipFill rotWithShape="1">
            <a:blip r:embed="rId5"/>
            <a:srcRect b="79280"/>
            <a:stretch/>
          </p:blipFill>
          <p:spPr>
            <a:xfrm>
              <a:off x="517800" y="984581"/>
              <a:ext cx="4659810" cy="526168"/>
            </a:xfrm>
            <a:prstGeom prst="rect">
              <a:avLst/>
            </a:prstGeom>
          </p:spPr>
        </p:pic>
        <p:pic>
          <p:nvPicPr>
            <p:cNvPr id="10" name="Picture 9">
              <a:extLst>
                <a:ext uri="{FF2B5EF4-FFF2-40B4-BE49-F238E27FC236}">
                  <a16:creationId xmlns:a16="http://schemas.microsoft.com/office/drawing/2014/main" id="{E8D7DF09-0724-E9BA-78FA-D8734694C36C}"/>
                </a:ext>
              </a:extLst>
            </p:cNvPr>
            <p:cNvPicPr>
              <a:picLocks noChangeAspect="1"/>
            </p:cNvPicPr>
            <p:nvPr/>
          </p:nvPicPr>
          <p:blipFill rotWithShape="1">
            <a:blip r:embed="rId5"/>
            <a:srcRect l="426" t="93467" r="-426" b="108"/>
            <a:stretch/>
          </p:blipFill>
          <p:spPr>
            <a:xfrm>
              <a:off x="517800" y="1499991"/>
              <a:ext cx="4659810" cy="163158"/>
            </a:xfrm>
            <a:prstGeom prst="rect">
              <a:avLst/>
            </a:prstGeom>
          </p:spPr>
        </p:pic>
      </p:grpSp>
      <p:sp>
        <p:nvSpPr>
          <p:cNvPr id="12" name="TextBox 11">
            <a:extLst>
              <a:ext uri="{FF2B5EF4-FFF2-40B4-BE49-F238E27FC236}">
                <a16:creationId xmlns:a16="http://schemas.microsoft.com/office/drawing/2014/main" id="{91482091-9DB3-951B-49C2-0CA4BBA2C341}"/>
              </a:ext>
            </a:extLst>
          </p:cNvPr>
          <p:cNvSpPr txBox="1"/>
          <p:nvPr/>
        </p:nvSpPr>
        <p:spPr>
          <a:xfrm>
            <a:off x="5317435" y="1352046"/>
            <a:ext cx="3196669" cy="954107"/>
          </a:xfrm>
          <a:prstGeom prst="rect">
            <a:avLst/>
          </a:prstGeom>
          <a:noFill/>
        </p:spPr>
        <p:txBody>
          <a:bodyPr wrap="square" rtlCol="0">
            <a:spAutoFit/>
          </a:bodyPr>
          <a:lstStyle/>
          <a:p>
            <a:pPr algn="l"/>
            <a:r>
              <a:rPr lang="en-US" dirty="0" err="1">
                <a:latin typeface="Microsoft YaHei" panose="020B0503020204020204" pitchFamily="34" charset="-122"/>
                <a:ea typeface="Microsoft YaHei" panose="020B0503020204020204" pitchFamily="34" charset="-122"/>
              </a:rPr>
              <a:t>在Zero-shot的场景下</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大部分稠密向量检索算法的效果比</a:t>
            </a:r>
            <a:r>
              <a:rPr lang="en-US" altLang="zh-CN" dirty="0">
                <a:latin typeface="Microsoft YaHei" panose="020B0503020204020204" pitchFamily="34" charset="-122"/>
                <a:ea typeface="Microsoft YaHei" panose="020B0503020204020204" pitchFamily="34" charset="-122"/>
              </a:rPr>
              <a:t>BM25</a:t>
            </a:r>
            <a:r>
              <a:rPr lang="zh-CN" altLang="en-US" dirty="0">
                <a:latin typeface="Microsoft YaHei" panose="020B0503020204020204" pitchFamily="34" charset="-122"/>
                <a:ea typeface="Microsoft YaHei" panose="020B0503020204020204" pitchFamily="34" charset="-122"/>
              </a:rPr>
              <a:t>差</a:t>
            </a:r>
            <a:endParaRPr lang="en-CN" dirty="0">
              <a:latin typeface="Microsoft YaHei" panose="020B0503020204020204" pitchFamily="34" charset="-122"/>
              <a:ea typeface="Microsoft YaHei" panose="020B0503020204020204" pitchFamily="34" charset="-122"/>
            </a:endParaRPr>
          </a:p>
        </p:txBody>
      </p:sp>
      <p:sp>
        <p:nvSpPr>
          <p:cNvPr id="14" name="标题 1">
            <a:extLst>
              <a:ext uri="{FF2B5EF4-FFF2-40B4-BE49-F238E27FC236}">
                <a16:creationId xmlns:a16="http://schemas.microsoft.com/office/drawing/2014/main" id="{89DBC798-A766-E06B-679D-BBAC47E3543F}"/>
              </a:ext>
            </a:extLst>
          </p:cNvPr>
          <p:cNvSpPr>
            <a:spLocks noGrp="1"/>
          </p:cNvSpPr>
          <p:nvPr>
            <p:custDataLst>
              <p:tags r:id="rId1"/>
            </p:custDataLst>
          </p:nvPr>
        </p:nvSpPr>
        <p:spPr>
          <a:xfrm>
            <a:off x="0" y="4646508"/>
            <a:ext cx="9144000" cy="369332"/>
          </a:xfrm>
          <a:prstGeom prst="rect">
            <a:avLst/>
          </a:prstGeom>
          <a:solidFill>
            <a:schemeClr val="accent2">
              <a:lumMod val="20000"/>
              <a:lumOff val="80000"/>
            </a:schemeClr>
          </a:solidFill>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800" b="0" dirty="0">
                <a:solidFill>
                  <a:schemeClr val="tx1"/>
                </a:solidFill>
                <a:latin typeface="+mj-ea"/>
                <a:ea typeface="+mj-ea"/>
                <a:cs typeface="MS PGothic" panose="020B0600070205080204" charset="-128"/>
              </a:rPr>
              <a:t>经典的稠密检索方法在数据集之外的场景泛化能力非常差</a:t>
            </a:r>
          </a:p>
        </p:txBody>
      </p:sp>
      <p:pic>
        <p:nvPicPr>
          <p:cNvPr id="15" name="Picture 14">
            <a:extLst>
              <a:ext uri="{FF2B5EF4-FFF2-40B4-BE49-F238E27FC236}">
                <a16:creationId xmlns:a16="http://schemas.microsoft.com/office/drawing/2014/main" id="{E08216FD-6E1A-F3F2-F99B-FA338550ED25}"/>
              </a:ext>
            </a:extLst>
          </p:cNvPr>
          <p:cNvPicPr>
            <a:picLocks noChangeAspect="1"/>
          </p:cNvPicPr>
          <p:nvPr/>
        </p:nvPicPr>
        <p:blipFill>
          <a:blip r:embed="rId6"/>
          <a:stretch>
            <a:fillRect/>
          </a:stretch>
        </p:blipFill>
        <p:spPr>
          <a:xfrm>
            <a:off x="5186704" y="2306153"/>
            <a:ext cx="3327400" cy="1689100"/>
          </a:xfrm>
          <a:prstGeom prst="rect">
            <a:avLst/>
          </a:prstGeom>
        </p:spPr>
      </p:pic>
      <p:sp>
        <p:nvSpPr>
          <p:cNvPr id="17" name="TextBox 16">
            <a:extLst>
              <a:ext uri="{FF2B5EF4-FFF2-40B4-BE49-F238E27FC236}">
                <a16:creationId xmlns:a16="http://schemas.microsoft.com/office/drawing/2014/main" id="{4A3106BA-1EEC-20D3-BC82-9751254CED48}"/>
              </a:ext>
            </a:extLst>
          </p:cNvPr>
          <p:cNvSpPr txBox="1"/>
          <p:nvPr/>
        </p:nvSpPr>
        <p:spPr>
          <a:xfrm>
            <a:off x="5246339" y="4059270"/>
            <a:ext cx="3410644" cy="430887"/>
          </a:xfrm>
          <a:prstGeom prst="rect">
            <a:avLst/>
          </a:prstGeom>
          <a:noFill/>
        </p:spPr>
        <p:txBody>
          <a:bodyPr wrap="square">
            <a:spAutoFit/>
          </a:bodyPr>
          <a:lstStyle>
            <a:defPPr marR="0" lvl="0" algn="l" rtl="0">
              <a:lnSpc>
                <a:spcPct val="100000"/>
              </a:lnSpc>
              <a:spcBef>
                <a:spcPts val="0"/>
              </a:spcBef>
              <a:spcAft>
                <a:spcPts val="0"/>
              </a:spcAft>
            </a:defPPr>
            <a:lvl1pPr>
              <a:defRPr sz="1100">
                <a:solidFill>
                  <a:schemeClr val="bg2"/>
                </a:solidFill>
              </a:defRPr>
            </a:lvl1pPr>
          </a:lstStyle>
          <a:p>
            <a:r>
              <a:rPr lang="en-US" dirty="0"/>
              <a:t>From</a:t>
            </a:r>
            <a:r>
              <a:rPr lang="zh-CN" altLang="en-US" dirty="0"/>
              <a:t> </a:t>
            </a:r>
            <a:r>
              <a:rPr lang="en-US" dirty="0"/>
              <a:t>A Thorough Examination on Zero-shot Dense Retrieval</a:t>
            </a:r>
            <a:endParaRPr lang="en-CN" dirty="0"/>
          </a:p>
        </p:txBody>
      </p:sp>
    </p:spTree>
    <p:extLst>
      <p:ext uri="{BB962C8B-B14F-4D97-AF65-F5344CB8AC3E}">
        <p14:creationId xmlns:p14="http://schemas.microsoft.com/office/powerpoint/2010/main" val="235172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US" altLang="zh-CN" dirty="0"/>
              <a:t>BERM-</a:t>
            </a:r>
            <a:r>
              <a:rPr lang="en-US" dirty="0" err="1"/>
              <a:t>动机</a:t>
            </a:r>
            <a:endParaRPr lang="en-CN" dirty="0"/>
          </a:p>
        </p:txBody>
      </p:sp>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287591" y="1202705"/>
            <a:ext cx="5790261" cy="2654645"/>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defTabSz="914378"/>
            <a:endParaRPr lang="en-US" sz="1600" dirty="0">
              <a:latin typeface="Microsoft YaHei" panose="020B0503020204020204" pitchFamily="34" charset="-122"/>
              <a:ea typeface="Microsoft YaHei Light" panose="020B0502040204020203" pitchFamily="34" charset="-122"/>
            </a:endParaRPr>
          </a:p>
        </p:txBody>
      </p:sp>
      <p:sp>
        <p:nvSpPr>
          <p:cNvPr id="136" name="Title 1">
            <a:extLst>
              <a:ext uri="{FF2B5EF4-FFF2-40B4-BE49-F238E27FC236}">
                <a16:creationId xmlns:a16="http://schemas.microsoft.com/office/drawing/2014/main" id="{622618E7-1FEB-D4BA-F4A2-634348A0ED03}"/>
              </a:ext>
            </a:extLst>
          </p:cNvPr>
          <p:cNvSpPr txBox="1">
            <a:spLocks/>
          </p:cNvSpPr>
          <p:nvPr/>
        </p:nvSpPr>
        <p:spPr>
          <a:xfrm>
            <a:off x="210836" y="1065244"/>
            <a:ext cx="8422902" cy="1144929"/>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a:lstStyle>
          <a:p>
            <a:pPr>
              <a:lnSpc>
                <a:spcPct val="125000"/>
              </a:lnSpc>
            </a:pPr>
            <a:r>
              <a:rPr kumimoji="1" lang="zh-CN" altLang="en-US" sz="1400" b="0" dirty="0">
                <a:solidFill>
                  <a:schemeClr val="tx1"/>
                </a:solidFill>
              </a:rPr>
              <a:t>匹配信号是信息检索中文档相关性判断的基础的特征，其具有以下两个特征</a:t>
            </a:r>
            <a:r>
              <a:rPr kumimoji="1" lang="en-US" sz="1400" b="0" dirty="0">
                <a:solidFill>
                  <a:schemeClr val="tx1"/>
                </a:solidFill>
              </a:rPr>
              <a:t>:</a:t>
            </a:r>
          </a:p>
          <a:p>
            <a:pPr marL="342900" indent="-342900">
              <a:lnSpc>
                <a:spcPct val="125000"/>
              </a:lnSpc>
              <a:buAutoNum type="arabicParenBoth"/>
            </a:pPr>
            <a:r>
              <a:rPr kumimoji="1" lang="zh-CN" altLang="en-US" sz="1400" dirty="0">
                <a:solidFill>
                  <a:schemeClr val="tx1"/>
                </a:solidFill>
              </a:rPr>
              <a:t>能够表达文本的每个部分</a:t>
            </a:r>
            <a:r>
              <a:rPr kumimoji="1" lang="en-US" sz="1400" dirty="0">
                <a:solidFill>
                  <a:schemeClr val="tx1"/>
                </a:solidFill>
              </a:rPr>
              <a:t>.</a:t>
            </a:r>
          </a:p>
          <a:p>
            <a:pPr marL="342900" indent="-342900">
              <a:lnSpc>
                <a:spcPct val="125000"/>
              </a:lnSpc>
              <a:buAutoNum type="arabicParenBoth"/>
            </a:pPr>
            <a:r>
              <a:rPr kumimoji="1" lang="zh-CN" altLang="en-US" sz="1400" dirty="0">
                <a:solidFill>
                  <a:schemeClr val="tx1"/>
                </a:solidFill>
              </a:rPr>
              <a:t>根据两文本的匹配情况确定匹配和非匹配部分，并给出相关性分数</a:t>
            </a:r>
            <a:r>
              <a:rPr kumimoji="1" lang="en-US" sz="1400" dirty="0">
                <a:solidFill>
                  <a:schemeClr val="tx1"/>
                </a:solidFill>
              </a:rPr>
              <a:t>.</a:t>
            </a:r>
          </a:p>
          <a:p>
            <a:pPr>
              <a:lnSpc>
                <a:spcPct val="125000"/>
              </a:lnSpc>
            </a:pPr>
            <a:endParaRPr lang="en-CN" sz="1400" b="0" dirty="0">
              <a:solidFill>
                <a:schemeClr val="tx1"/>
              </a:solidFill>
            </a:endParaRPr>
          </a:p>
        </p:txBody>
      </p:sp>
      <p:cxnSp>
        <p:nvCxnSpPr>
          <p:cNvPr id="137" name="直接连接符 136">
            <a:extLst>
              <a:ext uri="{FF2B5EF4-FFF2-40B4-BE49-F238E27FC236}">
                <a16:creationId xmlns:a16="http://schemas.microsoft.com/office/drawing/2014/main" id="{1D75FF09-B4D3-99D6-01F0-AFB4CFC78F40}"/>
              </a:ext>
            </a:extLst>
          </p:cNvPr>
          <p:cNvCxnSpPr>
            <a:cxnSpLocks/>
          </p:cNvCxnSpPr>
          <p:nvPr/>
        </p:nvCxnSpPr>
        <p:spPr>
          <a:xfrm>
            <a:off x="2892920" y="2033284"/>
            <a:ext cx="0" cy="303682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8" name="文本框 137">
            <a:extLst>
              <a:ext uri="{FF2B5EF4-FFF2-40B4-BE49-F238E27FC236}">
                <a16:creationId xmlns:a16="http://schemas.microsoft.com/office/drawing/2014/main" id="{BE3FB88D-F3AC-0F0E-2155-B411C0BD752A}"/>
              </a:ext>
            </a:extLst>
          </p:cNvPr>
          <p:cNvSpPr txBox="1"/>
          <p:nvPr/>
        </p:nvSpPr>
        <p:spPr>
          <a:xfrm>
            <a:off x="3405440" y="4534915"/>
            <a:ext cx="2360388" cy="261610"/>
          </a:xfrm>
          <a:prstGeom prst="rect">
            <a:avLst/>
          </a:prstGeom>
          <a:noFill/>
        </p:spPr>
        <p:txBody>
          <a:bodyPr wrap="square" rtlCol="0">
            <a:spAutoFit/>
          </a:bodyPr>
          <a:lstStyle/>
          <a:p>
            <a:r>
              <a:rPr lang="zh-CN" altLang="en-US" sz="1100" dirty="0">
                <a:solidFill>
                  <a:schemeClr val="tx1"/>
                </a:solidFill>
                <a:latin typeface="+mj-ea"/>
                <a:ea typeface="+mj-ea"/>
              </a:rPr>
              <a:t>使用词向量嵌入来表达每个</a:t>
            </a:r>
            <a:r>
              <a:rPr lang="en-US" altLang="zh-CN" sz="1100" dirty="0">
                <a:solidFill>
                  <a:schemeClr val="tx1"/>
                </a:solidFill>
                <a:latin typeface="+mj-ea"/>
                <a:ea typeface="+mj-ea"/>
              </a:rPr>
              <a:t>token</a:t>
            </a:r>
            <a:endParaRPr lang="zh-CN" altLang="en-US" sz="1100" dirty="0">
              <a:solidFill>
                <a:schemeClr val="tx1"/>
              </a:solidFill>
              <a:latin typeface="+mj-ea"/>
              <a:ea typeface="+mj-ea"/>
            </a:endParaRPr>
          </a:p>
        </p:txBody>
      </p:sp>
      <p:sp>
        <p:nvSpPr>
          <p:cNvPr id="139" name="矩形 138">
            <a:extLst>
              <a:ext uri="{FF2B5EF4-FFF2-40B4-BE49-F238E27FC236}">
                <a16:creationId xmlns:a16="http://schemas.microsoft.com/office/drawing/2014/main" id="{7847FE2D-5ADB-5506-8B90-4433E0885F8E}"/>
              </a:ext>
            </a:extLst>
          </p:cNvPr>
          <p:cNvSpPr/>
          <p:nvPr/>
        </p:nvSpPr>
        <p:spPr>
          <a:xfrm>
            <a:off x="258201" y="4332034"/>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40" name="矩形 139">
            <a:extLst>
              <a:ext uri="{FF2B5EF4-FFF2-40B4-BE49-F238E27FC236}">
                <a16:creationId xmlns:a16="http://schemas.microsoft.com/office/drawing/2014/main" id="{17392528-AF8E-DF07-2AA8-151D52D9EB9E}"/>
              </a:ext>
            </a:extLst>
          </p:cNvPr>
          <p:cNvSpPr/>
          <p:nvPr/>
        </p:nvSpPr>
        <p:spPr>
          <a:xfrm>
            <a:off x="484129" y="4332034"/>
            <a:ext cx="131037" cy="131037"/>
          </a:xfrm>
          <a:prstGeom prst="rect">
            <a:avLst/>
          </a:prstGeom>
          <a:solidFill>
            <a:schemeClr val="accent6">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41" name="矩形 140">
            <a:extLst>
              <a:ext uri="{FF2B5EF4-FFF2-40B4-BE49-F238E27FC236}">
                <a16:creationId xmlns:a16="http://schemas.microsoft.com/office/drawing/2014/main" id="{D826D806-E008-6A8B-9635-480CBE90D7E3}"/>
              </a:ext>
            </a:extLst>
          </p:cNvPr>
          <p:cNvSpPr/>
          <p:nvPr/>
        </p:nvSpPr>
        <p:spPr>
          <a:xfrm>
            <a:off x="993750" y="4335925"/>
            <a:ext cx="131037" cy="13103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142" name="文本框 141">
            <a:extLst>
              <a:ext uri="{FF2B5EF4-FFF2-40B4-BE49-F238E27FC236}">
                <a16:creationId xmlns:a16="http://schemas.microsoft.com/office/drawing/2014/main" id="{8A44E2E3-F82A-41AC-2FF0-6D4157BD3B22}"/>
              </a:ext>
            </a:extLst>
          </p:cNvPr>
          <p:cNvSpPr txBox="1"/>
          <p:nvPr/>
        </p:nvSpPr>
        <p:spPr>
          <a:xfrm>
            <a:off x="572486" y="403339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43" name="文本框 142">
            <a:extLst>
              <a:ext uri="{FF2B5EF4-FFF2-40B4-BE49-F238E27FC236}">
                <a16:creationId xmlns:a16="http://schemas.microsoft.com/office/drawing/2014/main" id="{F4E7E9D8-98C5-E5A9-DE0B-DCB4169C7830}"/>
              </a:ext>
            </a:extLst>
          </p:cNvPr>
          <p:cNvSpPr txBox="1"/>
          <p:nvPr/>
        </p:nvSpPr>
        <p:spPr>
          <a:xfrm>
            <a:off x="687042" y="403339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44" name="文本框 143">
            <a:extLst>
              <a:ext uri="{FF2B5EF4-FFF2-40B4-BE49-F238E27FC236}">
                <a16:creationId xmlns:a16="http://schemas.microsoft.com/office/drawing/2014/main" id="{C0670582-C10B-53D7-62F5-6BBC28E7E419}"/>
              </a:ext>
            </a:extLst>
          </p:cNvPr>
          <p:cNvSpPr txBox="1"/>
          <p:nvPr/>
        </p:nvSpPr>
        <p:spPr>
          <a:xfrm>
            <a:off x="804440" y="4030346"/>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45" name="矩形 144">
            <a:extLst>
              <a:ext uri="{FF2B5EF4-FFF2-40B4-BE49-F238E27FC236}">
                <a16:creationId xmlns:a16="http://schemas.microsoft.com/office/drawing/2014/main" id="{6FBE835B-E5A0-F18B-5DB7-8C6E8E7D57EB}"/>
              </a:ext>
            </a:extLst>
          </p:cNvPr>
          <p:cNvSpPr/>
          <p:nvPr/>
        </p:nvSpPr>
        <p:spPr>
          <a:xfrm>
            <a:off x="1777787" y="4327337"/>
            <a:ext cx="131037" cy="131037"/>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46" name="矩形 145">
            <a:extLst>
              <a:ext uri="{FF2B5EF4-FFF2-40B4-BE49-F238E27FC236}">
                <a16:creationId xmlns:a16="http://schemas.microsoft.com/office/drawing/2014/main" id="{C7575C51-0C56-F441-73E8-F893B71F6BA3}"/>
              </a:ext>
            </a:extLst>
          </p:cNvPr>
          <p:cNvSpPr/>
          <p:nvPr/>
        </p:nvSpPr>
        <p:spPr>
          <a:xfrm>
            <a:off x="2003714" y="4327337"/>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47" name="矩形 146">
            <a:extLst>
              <a:ext uri="{FF2B5EF4-FFF2-40B4-BE49-F238E27FC236}">
                <a16:creationId xmlns:a16="http://schemas.microsoft.com/office/drawing/2014/main" id="{19759E70-9257-5526-944D-0F480B93E5B0}"/>
              </a:ext>
            </a:extLst>
          </p:cNvPr>
          <p:cNvSpPr/>
          <p:nvPr/>
        </p:nvSpPr>
        <p:spPr>
          <a:xfrm>
            <a:off x="2513335" y="4331229"/>
            <a:ext cx="131037" cy="131037"/>
          </a:xfrm>
          <a:prstGeom prst="rect">
            <a:avLst/>
          </a:prstGeom>
          <a:solidFill>
            <a:srgbClr val="AD6BC2"/>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148" name="文本框 147">
            <a:extLst>
              <a:ext uri="{FF2B5EF4-FFF2-40B4-BE49-F238E27FC236}">
                <a16:creationId xmlns:a16="http://schemas.microsoft.com/office/drawing/2014/main" id="{C98A0F69-1F17-C7DB-0822-15C8488E7A42}"/>
              </a:ext>
            </a:extLst>
          </p:cNvPr>
          <p:cNvSpPr txBox="1"/>
          <p:nvPr/>
        </p:nvSpPr>
        <p:spPr>
          <a:xfrm>
            <a:off x="2092221" y="4045000"/>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49" name="文本框 148">
            <a:extLst>
              <a:ext uri="{FF2B5EF4-FFF2-40B4-BE49-F238E27FC236}">
                <a16:creationId xmlns:a16="http://schemas.microsoft.com/office/drawing/2014/main" id="{97CB0818-5452-DE34-D694-7347B908FF62}"/>
              </a:ext>
            </a:extLst>
          </p:cNvPr>
          <p:cNvSpPr txBox="1"/>
          <p:nvPr/>
        </p:nvSpPr>
        <p:spPr>
          <a:xfrm>
            <a:off x="2205344" y="4042837"/>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50" name="文本框 149">
            <a:extLst>
              <a:ext uri="{FF2B5EF4-FFF2-40B4-BE49-F238E27FC236}">
                <a16:creationId xmlns:a16="http://schemas.microsoft.com/office/drawing/2014/main" id="{D06505B8-D0C8-7E7F-1B19-C26FD4162838}"/>
              </a:ext>
            </a:extLst>
          </p:cNvPr>
          <p:cNvSpPr txBox="1"/>
          <p:nvPr/>
        </p:nvSpPr>
        <p:spPr>
          <a:xfrm>
            <a:off x="2312502" y="4037577"/>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51" name="矩形: 圆角 150">
            <a:extLst>
              <a:ext uri="{FF2B5EF4-FFF2-40B4-BE49-F238E27FC236}">
                <a16:creationId xmlns:a16="http://schemas.microsoft.com/office/drawing/2014/main" id="{9F707A4A-860D-2187-BF85-2246B807D748}"/>
              </a:ext>
            </a:extLst>
          </p:cNvPr>
          <p:cNvSpPr/>
          <p:nvPr/>
        </p:nvSpPr>
        <p:spPr>
          <a:xfrm>
            <a:off x="258201" y="3622512"/>
            <a:ext cx="2420586" cy="341245"/>
          </a:xfrm>
          <a:prstGeom prst="roundRect">
            <a:avLst/>
          </a:prstGeom>
          <a:solidFill>
            <a:srgbClr val="C4D39C"/>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Microsoft YaHei" panose="020B0503020204020204" pitchFamily="34" charset="-122"/>
                <a:ea typeface="Microsoft YaHei Light" panose="020B0502040204020203" pitchFamily="34" charset="-122"/>
              </a:rPr>
              <a:t>Exact Matching</a:t>
            </a:r>
            <a:endParaRPr lang="zh-CN" altLang="en-US" dirty="0">
              <a:solidFill>
                <a:schemeClr val="tx1"/>
              </a:solidFill>
              <a:latin typeface="Microsoft YaHei" panose="020B0503020204020204" pitchFamily="34" charset="-122"/>
              <a:ea typeface="Microsoft YaHei Light" panose="020B0502040204020203" pitchFamily="34" charset="-122"/>
            </a:endParaRPr>
          </a:p>
        </p:txBody>
      </p:sp>
      <p:cxnSp>
        <p:nvCxnSpPr>
          <p:cNvPr id="152" name="直接箭头连接符 151">
            <a:extLst>
              <a:ext uri="{FF2B5EF4-FFF2-40B4-BE49-F238E27FC236}">
                <a16:creationId xmlns:a16="http://schemas.microsoft.com/office/drawing/2014/main" id="{E1C355EC-390E-B85B-F7F0-124DC9ABD695}"/>
              </a:ext>
            </a:extLst>
          </p:cNvPr>
          <p:cNvCxnSpPr/>
          <p:nvPr/>
        </p:nvCxnSpPr>
        <p:spPr>
          <a:xfrm flipV="1">
            <a:off x="330498"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直接箭头连接符 152">
            <a:extLst>
              <a:ext uri="{FF2B5EF4-FFF2-40B4-BE49-F238E27FC236}">
                <a16:creationId xmlns:a16="http://schemas.microsoft.com/office/drawing/2014/main" id="{D03ADB1D-3251-B362-1982-6B44C282453A}"/>
              </a:ext>
            </a:extLst>
          </p:cNvPr>
          <p:cNvCxnSpPr/>
          <p:nvPr/>
        </p:nvCxnSpPr>
        <p:spPr>
          <a:xfrm flipV="1">
            <a:off x="554555"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直接箭头连接符 153">
            <a:extLst>
              <a:ext uri="{FF2B5EF4-FFF2-40B4-BE49-F238E27FC236}">
                <a16:creationId xmlns:a16="http://schemas.microsoft.com/office/drawing/2014/main" id="{B1B5344C-9E5B-2AA6-9D72-06C9292AA1FE}"/>
              </a:ext>
            </a:extLst>
          </p:cNvPr>
          <p:cNvCxnSpPr/>
          <p:nvPr/>
        </p:nvCxnSpPr>
        <p:spPr>
          <a:xfrm flipV="1">
            <a:off x="1043065"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直接箭头连接符 154">
            <a:extLst>
              <a:ext uri="{FF2B5EF4-FFF2-40B4-BE49-F238E27FC236}">
                <a16:creationId xmlns:a16="http://schemas.microsoft.com/office/drawing/2014/main" id="{8081B275-5331-158C-D95B-CE943C87B1D9}"/>
              </a:ext>
            </a:extLst>
          </p:cNvPr>
          <p:cNvCxnSpPr/>
          <p:nvPr/>
        </p:nvCxnSpPr>
        <p:spPr>
          <a:xfrm flipV="1">
            <a:off x="1833303"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直接箭头连接符 155">
            <a:extLst>
              <a:ext uri="{FF2B5EF4-FFF2-40B4-BE49-F238E27FC236}">
                <a16:creationId xmlns:a16="http://schemas.microsoft.com/office/drawing/2014/main" id="{EFD4446C-8BDE-2D0B-F8F7-6FF451F2D343}"/>
              </a:ext>
            </a:extLst>
          </p:cNvPr>
          <p:cNvCxnSpPr/>
          <p:nvPr/>
        </p:nvCxnSpPr>
        <p:spPr>
          <a:xfrm flipV="1">
            <a:off x="2073204"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直接箭头连接符 156">
            <a:extLst>
              <a:ext uri="{FF2B5EF4-FFF2-40B4-BE49-F238E27FC236}">
                <a16:creationId xmlns:a16="http://schemas.microsoft.com/office/drawing/2014/main" id="{051DB56D-416A-DFEC-60A0-42C07213C334}"/>
              </a:ext>
            </a:extLst>
          </p:cNvPr>
          <p:cNvCxnSpPr/>
          <p:nvPr/>
        </p:nvCxnSpPr>
        <p:spPr>
          <a:xfrm flipV="1">
            <a:off x="2574335" y="40198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直接箭头连接符 157">
            <a:extLst>
              <a:ext uri="{FF2B5EF4-FFF2-40B4-BE49-F238E27FC236}">
                <a16:creationId xmlns:a16="http://schemas.microsoft.com/office/drawing/2014/main" id="{FF0CE32B-EA66-0E53-280C-F8945B17EB8E}"/>
              </a:ext>
            </a:extLst>
          </p:cNvPr>
          <p:cNvCxnSpPr>
            <a:cxnSpLocks/>
          </p:cNvCxnSpPr>
          <p:nvPr/>
        </p:nvCxnSpPr>
        <p:spPr>
          <a:xfrm flipV="1">
            <a:off x="1514916" y="3397507"/>
            <a:ext cx="0" cy="22500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59" name="矩形 158">
            <a:extLst>
              <a:ext uri="{FF2B5EF4-FFF2-40B4-BE49-F238E27FC236}">
                <a16:creationId xmlns:a16="http://schemas.microsoft.com/office/drawing/2014/main" id="{976EEBC7-AF81-7C05-EEEE-124A46BFF412}"/>
              </a:ext>
            </a:extLst>
          </p:cNvPr>
          <p:cNvSpPr/>
          <p:nvPr/>
        </p:nvSpPr>
        <p:spPr>
          <a:xfrm>
            <a:off x="394062" y="2452579"/>
            <a:ext cx="131037" cy="131037"/>
          </a:xfrm>
          <a:prstGeom prst="rect">
            <a:avLst/>
          </a:prstGeom>
          <a:solidFill>
            <a:schemeClr val="accent6">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60" name="矩形 159">
            <a:extLst>
              <a:ext uri="{FF2B5EF4-FFF2-40B4-BE49-F238E27FC236}">
                <a16:creationId xmlns:a16="http://schemas.microsoft.com/office/drawing/2014/main" id="{033ADBA9-66C2-49D6-A925-E6FBB7800F18}"/>
              </a:ext>
            </a:extLst>
          </p:cNvPr>
          <p:cNvSpPr/>
          <p:nvPr/>
        </p:nvSpPr>
        <p:spPr>
          <a:xfrm>
            <a:off x="892417" y="2460274"/>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61" name="文本框 160">
            <a:extLst>
              <a:ext uri="{FF2B5EF4-FFF2-40B4-BE49-F238E27FC236}">
                <a16:creationId xmlns:a16="http://schemas.microsoft.com/office/drawing/2014/main" id="{C4A290AA-CC8F-9685-B13A-49B674728736}"/>
              </a:ext>
            </a:extLst>
          </p:cNvPr>
          <p:cNvSpPr txBox="1"/>
          <p:nvPr/>
        </p:nvSpPr>
        <p:spPr>
          <a:xfrm>
            <a:off x="492522" y="218900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2" name="文本框 161">
            <a:extLst>
              <a:ext uri="{FF2B5EF4-FFF2-40B4-BE49-F238E27FC236}">
                <a16:creationId xmlns:a16="http://schemas.microsoft.com/office/drawing/2014/main" id="{6B9CC27C-5C28-5DA7-4748-6795BDB49F5F}"/>
              </a:ext>
            </a:extLst>
          </p:cNvPr>
          <p:cNvSpPr txBox="1"/>
          <p:nvPr/>
        </p:nvSpPr>
        <p:spPr>
          <a:xfrm>
            <a:off x="580789" y="218900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3" name="文本框 162">
            <a:extLst>
              <a:ext uri="{FF2B5EF4-FFF2-40B4-BE49-F238E27FC236}">
                <a16:creationId xmlns:a16="http://schemas.microsoft.com/office/drawing/2014/main" id="{1D3696ED-540A-9C7E-204D-A8A742477660}"/>
              </a:ext>
            </a:extLst>
          </p:cNvPr>
          <p:cNvSpPr txBox="1"/>
          <p:nvPr/>
        </p:nvSpPr>
        <p:spPr>
          <a:xfrm>
            <a:off x="663509" y="218900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4" name="矩形 163">
            <a:extLst>
              <a:ext uri="{FF2B5EF4-FFF2-40B4-BE49-F238E27FC236}">
                <a16:creationId xmlns:a16="http://schemas.microsoft.com/office/drawing/2014/main" id="{DC06488D-67A5-6F9B-49AD-BF3AF74E2DED}"/>
              </a:ext>
            </a:extLst>
          </p:cNvPr>
          <p:cNvSpPr/>
          <p:nvPr/>
        </p:nvSpPr>
        <p:spPr>
          <a:xfrm>
            <a:off x="1846950" y="2452578"/>
            <a:ext cx="131037" cy="13103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165" name="文本框 164">
            <a:extLst>
              <a:ext uri="{FF2B5EF4-FFF2-40B4-BE49-F238E27FC236}">
                <a16:creationId xmlns:a16="http://schemas.microsoft.com/office/drawing/2014/main" id="{6219542E-271E-88FE-FDE8-49BEE6D8DD24}"/>
              </a:ext>
            </a:extLst>
          </p:cNvPr>
          <p:cNvSpPr txBox="1"/>
          <p:nvPr/>
        </p:nvSpPr>
        <p:spPr>
          <a:xfrm>
            <a:off x="1960378" y="2195394"/>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6" name="文本框 165">
            <a:extLst>
              <a:ext uri="{FF2B5EF4-FFF2-40B4-BE49-F238E27FC236}">
                <a16:creationId xmlns:a16="http://schemas.microsoft.com/office/drawing/2014/main" id="{A8405ECA-5062-CC2C-7F3F-CB6CDFED9DE2}"/>
              </a:ext>
            </a:extLst>
          </p:cNvPr>
          <p:cNvSpPr txBox="1"/>
          <p:nvPr/>
        </p:nvSpPr>
        <p:spPr>
          <a:xfrm>
            <a:off x="2052760" y="2195941"/>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7" name="文本框 166">
            <a:extLst>
              <a:ext uri="{FF2B5EF4-FFF2-40B4-BE49-F238E27FC236}">
                <a16:creationId xmlns:a16="http://schemas.microsoft.com/office/drawing/2014/main" id="{3FD9F017-DCB4-434D-3880-0BF3C8863BD4}"/>
              </a:ext>
            </a:extLst>
          </p:cNvPr>
          <p:cNvSpPr txBox="1"/>
          <p:nvPr/>
        </p:nvSpPr>
        <p:spPr>
          <a:xfrm>
            <a:off x="2145141" y="2195941"/>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68" name="右大括号 167">
            <a:extLst>
              <a:ext uri="{FF2B5EF4-FFF2-40B4-BE49-F238E27FC236}">
                <a16:creationId xmlns:a16="http://schemas.microsoft.com/office/drawing/2014/main" id="{C777F8DE-8A1B-727D-DCC8-A7247B329327}"/>
              </a:ext>
            </a:extLst>
          </p:cNvPr>
          <p:cNvSpPr/>
          <p:nvPr/>
        </p:nvSpPr>
        <p:spPr>
          <a:xfrm rot="5400000">
            <a:off x="627976" y="2398076"/>
            <a:ext cx="168848" cy="6350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100" dirty="0">
              <a:latin typeface="Microsoft YaHei" panose="020B0503020204020204" pitchFamily="34" charset="-122"/>
              <a:ea typeface="Microsoft YaHei Light" panose="020B0502040204020203" pitchFamily="34" charset="-122"/>
            </a:endParaRPr>
          </a:p>
        </p:txBody>
      </p:sp>
      <p:sp>
        <p:nvSpPr>
          <p:cNvPr id="169" name="右大括号 168">
            <a:extLst>
              <a:ext uri="{FF2B5EF4-FFF2-40B4-BE49-F238E27FC236}">
                <a16:creationId xmlns:a16="http://schemas.microsoft.com/office/drawing/2014/main" id="{06BDD36B-6146-EC57-0BD6-E2825FE9B977}"/>
              </a:ext>
            </a:extLst>
          </p:cNvPr>
          <p:cNvSpPr/>
          <p:nvPr/>
        </p:nvSpPr>
        <p:spPr>
          <a:xfrm rot="5400000">
            <a:off x="2006469" y="2398076"/>
            <a:ext cx="168848" cy="6350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100" dirty="0">
              <a:latin typeface="Microsoft YaHei" panose="020B0503020204020204" pitchFamily="34" charset="-122"/>
              <a:ea typeface="Microsoft YaHei Light" panose="020B0502040204020203" pitchFamily="34" charset="-122"/>
            </a:endParaRPr>
          </a:p>
        </p:txBody>
      </p:sp>
      <p:sp>
        <p:nvSpPr>
          <p:cNvPr id="170" name="文本框 169">
            <a:extLst>
              <a:ext uri="{FF2B5EF4-FFF2-40B4-BE49-F238E27FC236}">
                <a16:creationId xmlns:a16="http://schemas.microsoft.com/office/drawing/2014/main" id="{0FF799DA-9647-A027-242A-89BD97EA7718}"/>
              </a:ext>
            </a:extLst>
          </p:cNvPr>
          <p:cNvSpPr txBox="1"/>
          <p:nvPr/>
        </p:nvSpPr>
        <p:spPr>
          <a:xfrm>
            <a:off x="333864" y="2769793"/>
            <a:ext cx="1495939" cy="276999"/>
          </a:xfrm>
          <a:prstGeom prst="rect">
            <a:avLst/>
          </a:prstGeom>
          <a:noFill/>
        </p:spPr>
        <p:txBody>
          <a:bodyPr wrap="square" rtlCol="0">
            <a:spAutoFit/>
          </a:bodyPr>
          <a:lstStyle/>
          <a:p>
            <a:r>
              <a:rPr lang="en-US" altLang="zh-CN" sz="1200" dirty="0">
                <a:solidFill>
                  <a:schemeClr val="tx1"/>
                </a:solidFill>
              </a:rPr>
              <a:t>Matching</a:t>
            </a:r>
            <a:endParaRPr lang="zh-CN" altLang="en-US" sz="1200" dirty="0">
              <a:solidFill>
                <a:schemeClr val="tx1"/>
              </a:solidFill>
            </a:endParaRPr>
          </a:p>
        </p:txBody>
      </p:sp>
      <p:sp>
        <p:nvSpPr>
          <p:cNvPr id="171" name="文本框 170">
            <a:extLst>
              <a:ext uri="{FF2B5EF4-FFF2-40B4-BE49-F238E27FC236}">
                <a16:creationId xmlns:a16="http://schemas.microsoft.com/office/drawing/2014/main" id="{8A538D22-6DC0-0C47-9D94-AAE76E40DDB7}"/>
              </a:ext>
            </a:extLst>
          </p:cNvPr>
          <p:cNvSpPr txBox="1"/>
          <p:nvPr/>
        </p:nvSpPr>
        <p:spPr>
          <a:xfrm>
            <a:off x="1671848" y="2786012"/>
            <a:ext cx="1495939" cy="276999"/>
          </a:xfrm>
          <a:prstGeom prst="rect">
            <a:avLst/>
          </a:prstGeom>
          <a:noFill/>
        </p:spPr>
        <p:txBody>
          <a:bodyPr wrap="square" rtlCol="0">
            <a:spAutoFit/>
          </a:bodyPr>
          <a:lstStyle/>
          <a:p>
            <a:r>
              <a:rPr lang="en-US" altLang="zh-CN" sz="1200" dirty="0">
                <a:solidFill>
                  <a:schemeClr val="tx1"/>
                </a:solidFill>
              </a:rPr>
              <a:t>Unmatching</a:t>
            </a:r>
            <a:endParaRPr lang="zh-CN" altLang="en-US" sz="1200" dirty="0">
              <a:solidFill>
                <a:schemeClr val="tx1"/>
              </a:solidFill>
            </a:endParaRPr>
          </a:p>
        </p:txBody>
      </p:sp>
      <p:sp>
        <p:nvSpPr>
          <p:cNvPr id="172" name="文本框 171">
            <a:extLst>
              <a:ext uri="{FF2B5EF4-FFF2-40B4-BE49-F238E27FC236}">
                <a16:creationId xmlns:a16="http://schemas.microsoft.com/office/drawing/2014/main" id="{67516B6F-4EEE-C2C4-C57B-D4EF37F2224C}"/>
              </a:ext>
            </a:extLst>
          </p:cNvPr>
          <p:cNvSpPr txBox="1"/>
          <p:nvPr/>
        </p:nvSpPr>
        <p:spPr>
          <a:xfrm>
            <a:off x="1215587" y="1959265"/>
            <a:ext cx="1495939" cy="276999"/>
          </a:xfrm>
          <a:prstGeom prst="rect">
            <a:avLst/>
          </a:prstGeom>
          <a:noFill/>
        </p:spPr>
        <p:txBody>
          <a:bodyPr wrap="square" rtlCol="0">
            <a:spAutoFit/>
          </a:bodyPr>
          <a:lstStyle/>
          <a:p>
            <a:r>
              <a:rPr lang="en-US" altLang="zh-CN" sz="1200" dirty="0">
                <a:solidFill>
                  <a:schemeClr val="tx1"/>
                </a:solidFill>
              </a:rPr>
              <a:t>Score</a:t>
            </a:r>
            <a:endParaRPr lang="zh-CN" altLang="en-US" sz="1200" dirty="0">
              <a:solidFill>
                <a:schemeClr val="tx1"/>
              </a:solidFill>
            </a:endParaRPr>
          </a:p>
        </p:txBody>
      </p:sp>
      <p:cxnSp>
        <p:nvCxnSpPr>
          <p:cNvPr id="173" name="直接箭头连接符 172">
            <a:extLst>
              <a:ext uri="{FF2B5EF4-FFF2-40B4-BE49-F238E27FC236}">
                <a16:creationId xmlns:a16="http://schemas.microsoft.com/office/drawing/2014/main" id="{5D50A0FA-8FC5-38C9-CA45-EC02073FAACF}"/>
              </a:ext>
            </a:extLst>
          </p:cNvPr>
          <p:cNvCxnSpPr>
            <a:cxnSpLocks/>
            <a:endCxn id="172" idx="1"/>
          </p:cNvCxnSpPr>
          <p:nvPr/>
        </p:nvCxnSpPr>
        <p:spPr>
          <a:xfrm flipV="1">
            <a:off x="696328" y="2097765"/>
            <a:ext cx="519259" cy="36790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直接箭头连接符 173">
            <a:extLst>
              <a:ext uri="{FF2B5EF4-FFF2-40B4-BE49-F238E27FC236}">
                <a16:creationId xmlns:a16="http://schemas.microsoft.com/office/drawing/2014/main" id="{EF42BBB4-8A1D-BC3F-68AF-ABE4F23CFBF7}"/>
              </a:ext>
            </a:extLst>
          </p:cNvPr>
          <p:cNvCxnSpPr>
            <a:cxnSpLocks/>
          </p:cNvCxnSpPr>
          <p:nvPr/>
        </p:nvCxnSpPr>
        <p:spPr>
          <a:xfrm flipH="1" flipV="1">
            <a:off x="1775575" y="2093497"/>
            <a:ext cx="456277" cy="362443"/>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75" name="文本框 174">
            <a:extLst>
              <a:ext uri="{FF2B5EF4-FFF2-40B4-BE49-F238E27FC236}">
                <a16:creationId xmlns:a16="http://schemas.microsoft.com/office/drawing/2014/main" id="{0F47C247-3B5F-D69D-2D18-BAEEA9366FEF}"/>
              </a:ext>
            </a:extLst>
          </p:cNvPr>
          <p:cNvSpPr txBox="1"/>
          <p:nvPr/>
        </p:nvSpPr>
        <p:spPr>
          <a:xfrm>
            <a:off x="603976" y="4808045"/>
            <a:ext cx="1495939" cy="276999"/>
          </a:xfrm>
          <a:prstGeom prst="rect">
            <a:avLst/>
          </a:prstGeom>
          <a:noFill/>
        </p:spPr>
        <p:txBody>
          <a:bodyPr wrap="square" rtlCol="0">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BM25</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D104D4EF-E485-34D3-9BE3-C97D7AF6B8DE}"/>
              </a:ext>
            </a:extLst>
          </p:cNvPr>
          <p:cNvSpPr txBox="1"/>
          <p:nvPr/>
        </p:nvSpPr>
        <p:spPr>
          <a:xfrm>
            <a:off x="270823" y="2976688"/>
            <a:ext cx="4640847" cy="430887"/>
          </a:xfrm>
          <a:prstGeom prst="rect">
            <a:avLst/>
          </a:prstGeom>
          <a:noFill/>
        </p:spPr>
        <p:txBody>
          <a:bodyPr wrap="square" rtlCol="0">
            <a:spAutoFit/>
          </a:bodyPr>
          <a:lstStyle/>
          <a:p>
            <a:r>
              <a:rPr lang="zh-CN" altLang="en-US" sz="1100" dirty="0">
                <a:solidFill>
                  <a:schemeClr val="tx1"/>
                </a:solidFill>
                <a:latin typeface="+mj-ea"/>
                <a:ea typeface="+mj-ea"/>
              </a:rPr>
              <a:t>使用</a:t>
            </a:r>
            <a:r>
              <a:rPr lang="en-US" altLang="zh-CN" sz="1100" dirty="0">
                <a:solidFill>
                  <a:schemeClr val="tx1"/>
                </a:solidFill>
                <a:latin typeface="+mj-ea"/>
                <a:ea typeface="+mj-ea"/>
              </a:rPr>
              <a:t>term-to-term</a:t>
            </a:r>
            <a:r>
              <a:rPr lang="zh-CN" altLang="en-US" sz="1100" dirty="0">
                <a:solidFill>
                  <a:schemeClr val="tx1"/>
                </a:solidFill>
                <a:latin typeface="+mj-ea"/>
                <a:ea typeface="+mj-ea"/>
              </a:rPr>
              <a:t>之间的精确匹配确定</a:t>
            </a:r>
            <a:endParaRPr lang="en-US" altLang="zh-CN" sz="1100" dirty="0">
              <a:solidFill>
                <a:schemeClr val="tx1"/>
              </a:solidFill>
              <a:latin typeface="+mj-ea"/>
              <a:ea typeface="+mj-ea"/>
            </a:endParaRPr>
          </a:p>
          <a:p>
            <a:r>
              <a:rPr lang="zh-CN" altLang="en-US" sz="1100" dirty="0">
                <a:solidFill>
                  <a:schemeClr val="tx1"/>
                </a:solidFill>
                <a:latin typeface="+mj-ea"/>
                <a:ea typeface="+mj-ea"/>
              </a:rPr>
              <a:t>匹配和非匹配的</a:t>
            </a:r>
            <a:r>
              <a:rPr lang="en-US" altLang="zh-CN" sz="1100" dirty="0">
                <a:solidFill>
                  <a:schemeClr val="tx1"/>
                </a:solidFill>
                <a:latin typeface="+mj-ea"/>
                <a:ea typeface="+mj-ea"/>
              </a:rPr>
              <a:t>term</a:t>
            </a:r>
            <a:r>
              <a:rPr lang="zh-CN" altLang="en-US" sz="1100" dirty="0">
                <a:solidFill>
                  <a:schemeClr val="tx1"/>
                </a:solidFill>
                <a:latin typeface="+mj-ea"/>
                <a:ea typeface="+mj-ea"/>
              </a:rPr>
              <a:t>。</a:t>
            </a:r>
          </a:p>
        </p:txBody>
      </p:sp>
      <p:cxnSp>
        <p:nvCxnSpPr>
          <p:cNvPr id="177" name="直接连接符 176">
            <a:extLst>
              <a:ext uri="{FF2B5EF4-FFF2-40B4-BE49-F238E27FC236}">
                <a16:creationId xmlns:a16="http://schemas.microsoft.com/office/drawing/2014/main" id="{6F09022B-C888-FCA4-0C26-284815AF3D7D}"/>
              </a:ext>
            </a:extLst>
          </p:cNvPr>
          <p:cNvCxnSpPr>
            <a:cxnSpLocks/>
          </p:cNvCxnSpPr>
          <p:nvPr/>
        </p:nvCxnSpPr>
        <p:spPr>
          <a:xfrm>
            <a:off x="5853958" y="1949793"/>
            <a:ext cx="0" cy="3178453"/>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78" name="矩形 177">
            <a:extLst>
              <a:ext uri="{FF2B5EF4-FFF2-40B4-BE49-F238E27FC236}">
                <a16:creationId xmlns:a16="http://schemas.microsoft.com/office/drawing/2014/main" id="{6237750D-0376-2F61-8C21-D9490E16334B}"/>
              </a:ext>
            </a:extLst>
          </p:cNvPr>
          <p:cNvSpPr/>
          <p:nvPr/>
        </p:nvSpPr>
        <p:spPr>
          <a:xfrm>
            <a:off x="3170426" y="4336957"/>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79" name="矩形 178">
            <a:extLst>
              <a:ext uri="{FF2B5EF4-FFF2-40B4-BE49-F238E27FC236}">
                <a16:creationId xmlns:a16="http://schemas.microsoft.com/office/drawing/2014/main" id="{432E70A4-DAB0-F12E-E576-8EEB18683DA4}"/>
              </a:ext>
            </a:extLst>
          </p:cNvPr>
          <p:cNvSpPr/>
          <p:nvPr/>
        </p:nvSpPr>
        <p:spPr>
          <a:xfrm>
            <a:off x="3377471" y="4325938"/>
            <a:ext cx="131037" cy="131037"/>
          </a:xfrm>
          <a:prstGeom prst="rect">
            <a:avLst/>
          </a:prstGeom>
          <a:solidFill>
            <a:schemeClr val="accent6">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80" name="矩形 179">
            <a:extLst>
              <a:ext uri="{FF2B5EF4-FFF2-40B4-BE49-F238E27FC236}">
                <a16:creationId xmlns:a16="http://schemas.microsoft.com/office/drawing/2014/main" id="{0AD7DECE-781A-2687-7564-1416EF11C78A}"/>
              </a:ext>
            </a:extLst>
          </p:cNvPr>
          <p:cNvSpPr/>
          <p:nvPr/>
        </p:nvSpPr>
        <p:spPr>
          <a:xfrm>
            <a:off x="3887093" y="4329829"/>
            <a:ext cx="131037" cy="13103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181" name="文本框 180">
            <a:extLst>
              <a:ext uri="{FF2B5EF4-FFF2-40B4-BE49-F238E27FC236}">
                <a16:creationId xmlns:a16="http://schemas.microsoft.com/office/drawing/2014/main" id="{1357D1C1-2E0D-D11F-2120-A66514AB2553}"/>
              </a:ext>
            </a:extLst>
          </p:cNvPr>
          <p:cNvSpPr txBox="1"/>
          <p:nvPr/>
        </p:nvSpPr>
        <p:spPr>
          <a:xfrm>
            <a:off x="3463654" y="4064389"/>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82" name="文本框 181">
            <a:extLst>
              <a:ext uri="{FF2B5EF4-FFF2-40B4-BE49-F238E27FC236}">
                <a16:creationId xmlns:a16="http://schemas.microsoft.com/office/drawing/2014/main" id="{B8EFE3C8-3988-ED47-6AA4-4758FBF34F17}"/>
              </a:ext>
            </a:extLst>
          </p:cNvPr>
          <p:cNvSpPr txBox="1"/>
          <p:nvPr/>
        </p:nvSpPr>
        <p:spPr>
          <a:xfrm>
            <a:off x="3586458" y="4064389"/>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83" name="文本框 182">
            <a:extLst>
              <a:ext uri="{FF2B5EF4-FFF2-40B4-BE49-F238E27FC236}">
                <a16:creationId xmlns:a16="http://schemas.microsoft.com/office/drawing/2014/main" id="{CDF1B1CD-806B-ED73-245A-A68913B66FAA}"/>
              </a:ext>
            </a:extLst>
          </p:cNvPr>
          <p:cNvSpPr txBox="1"/>
          <p:nvPr/>
        </p:nvSpPr>
        <p:spPr>
          <a:xfrm>
            <a:off x="3711997" y="4064389"/>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84" name="矩形 183">
            <a:extLst>
              <a:ext uri="{FF2B5EF4-FFF2-40B4-BE49-F238E27FC236}">
                <a16:creationId xmlns:a16="http://schemas.microsoft.com/office/drawing/2014/main" id="{94261638-DED0-B184-4661-7A3810F14FDA}"/>
              </a:ext>
            </a:extLst>
          </p:cNvPr>
          <p:cNvSpPr/>
          <p:nvPr/>
        </p:nvSpPr>
        <p:spPr>
          <a:xfrm>
            <a:off x="4671129" y="4321241"/>
            <a:ext cx="131037" cy="131037"/>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85" name="矩形 184">
            <a:extLst>
              <a:ext uri="{FF2B5EF4-FFF2-40B4-BE49-F238E27FC236}">
                <a16:creationId xmlns:a16="http://schemas.microsoft.com/office/drawing/2014/main" id="{E252D12E-8155-DD39-DE52-1A46C833F811}"/>
              </a:ext>
            </a:extLst>
          </p:cNvPr>
          <p:cNvSpPr/>
          <p:nvPr/>
        </p:nvSpPr>
        <p:spPr>
          <a:xfrm>
            <a:off x="4897056" y="4321241"/>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186" name="矩形 185">
            <a:extLst>
              <a:ext uri="{FF2B5EF4-FFF2-40B4-BE49-F238E27FC236}">
                <a16:creationId xmlns:a16="http://schemas.microsoft.com/office/drawing/2014/main" id="{FEB20389-6D98-080F-D0C2-2E9EC18EF359}"/>
              </a:ext>
            </a:extLst>
          </p:cNvPr>
          <p:cNvSpPr/>
          <p:nvPr/>
        </p:nvSpPr>
        <p:spPr>
          <a:xfrm>
            <a:off x="5406678" y="4325133"/>
            <a:ext cx="131037" cy="131037"/>
          </a:xfrm>
          <a:prstGeom prst="rect">
            <a:avLst/>
          </a:prstGeom>
          <a:solidFill>
            <a:srgbClr val="AD6BC2"/>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187" name="文本框 186">
            <a:extLst>
              <a:ext uri="{FF2B5EF4-FFF2-40B4-BE49-F238E27FC236}">
                <a16:creationId xmlns:a16="http://schemas.microsoft.com/office/drawing/2014/main" id="{84EF149B-615B-9DDD-87A0-2939BB75036E}"/>
              </a:ext>
            </a:extLst>
          </p:cNvPr>
          <p:cNvSpPr txBox="1"/>
          <p:nvPr/>
        </p:nvSpPr>
        <p:spPr>
          <a:xfrm>
            <a:off x="4981973" y="4071933"/>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88" name="文本框 187">
            <a:extLst>
              <a:ext uri="{FF2B5EF4-FFF2-40B4-BE49-F238E27FC236}">
                <a16:creationId xmlns:a16="http://schemas.microsoft.com/office/drawing/2014/main" id="{B8D997BE-3880-F3E9-1F3B-1D08BD5A02CC}"/>
              </a:ext>
            </a:extLst>
          </p:cNvPr>
          <p:cNvSpPr txBox="1"/>
          <p:nvPr/>
        </p:nvSpPr>
        <p:spPr>
          <a:xfrm>
            <a:off x="5098687" y="4067221"/>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89" name="文本框 188">
            <a:extLst>
              <a:ext uri="{FF2B5EF4-FFF2-40B4-BE49-F238E27FC236}">
                <a16:creationId xmlns:a16="http://schemas.microsoft.com/office/drawing/2014/main" id="{32F1903B-2D50-E06C-82DF-5750597CCB4D}"/>
              </a:ext>
            </a:extLst>
          </p:cNvPr>
          <p:cNvSpPr txBox="1"/>
          <p:nvPr/>
        </p:nvSpPr>
        <p:spPr>
          <a:xfrm>
            <a:off x="5227085" y="4062526"/>
            <a:ext cx="228908" cy="523220"/>
          </a:xfrm>
          <a:prstGeom prst="rect">
            <a:avLst/>
          </a:prstGeom>
          <a:noFill/>
        </p:spPr>
        <p:txBody>
          <a:bodyPr wrap="square" rtlCol="0">
            <a:spAutoFit/>
          </a:bodyPr>
          <a:lstStyle/>
          <a:p>
            <a:r>
              <a:rPr lang="en-US" altLang="zh-CN" sz="2800" b="1" dirty="0">
                <a:solidFill>
                  <a:schemeClr val="tx1"/>
                </a:solidFill>
              </a:rPr>
              <a:t>.</a:t>
            </a:r>
            <a:endParaRPr lang="zh-CN" altLang="en-US" sz="2800" b="1" dirty="0">
              <a:solidFill>
                <a:schemeClr val="tx1"/>
              </a:solidFill>
            </a:endParaRPr>
          </a:p>
        </p:txBody>
      </p:sp>
      <p:sp>
        <p:nvSpPr>
          <p:cNvPr id="190" name="矩形: 圆角 189">
            <a:extLst>
              <a:ext uri="{FF2B5EF4-FFF2-40B4-BE49-F238E27FC236}">
                <a16:creationId xmlns:a16="http://schemas.microsoft.com/office/drawing/2014/main" id="{58A3FB43-1410-DE34-D696-592438EDCCCE}"/>
              </a:ext>
            </a:extLst>
          </p:cNvPr>
          <p:cNvSpPr/>
          <p:nvPr/>
        </p:nvSpPr>
        <p:spPr>
          <a:xfrm>
            <a:off x="3151543" y="3616416"/>
            <a:ext cx="2420586" cy="341245"/>
          </a:xfrm>
          <a:prstGeom prst="roundRect">
            <a:avLst/>
          </a:prstGeom>
          <a:solidFill>
            <a:schemeClr val="accent4">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Microsoft YaHei" panose="020B0503020204020204" pitchFamily="34" charset="-122"/>
                <a:ea typeface="Microsoft YaHei Light" panose="020B0502040204020203" pitchFamily="34" charset="-122"/>
              </a:rPr>
              <a:t>Attention</a:t>
            </a:r>
            <a:endParaRPr lang="zh-CN" altLang="en-US" dirty="0">
              <a:solidFill>
                <a:schemeClr val="tx1"/>
              </a:solidFill>
              <a:latin typeface="Microsoft YaHei" panose="020B0503020204020204" pitchFamily="34" charset="-122"/>
              <a:ea typeface="Microsoft YaHei Light" panose="020B0502040204020203" pitchFamily="34" charset="-122"/>
            </a:endParaRPr>
          </a:p>
        </p:txBody>
      </p:sp>
      <p:cxnSp>
        <p:nvCxnSpPr>
          <p:cNvPr id="191" name="直接箭头连接符 190">
            <a:extLst>
              <a:ext uri="{FF2B5EF4-FFF2-40B4-BE49-F238E27FC236}">
                <a16:creationId xmlns:a16="http://schemas.microsoft.com/office/drawing/2014/main" id="{469C462E-36CC-9D2A-FA4B-5BBD48B7A7C4}"/>
              </a:ext>
            </a:extLst>
          </p:cNvPr>
          <p:cNvCxnSpPr/>
          <p:nvPr/>
        </p:nvCxnSpPr>
        <p:spPr>
          <a:xfrm flipV="1">
            <a:off x="3228905" y="4010257"/>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2" name="直接箭头连接符 191">
            <a:extLst>
              <a:ext uri="{FF2B5EF4-FFF2-40B4-BE49-F238E27FC236}">
                <a16:creationId xmlns:a16="http://schemas.microsoft.com/office/drawing/2014/main" id="{D0DF6474-F7D9-E05C-E86A-CFA93EE16A5F}"/>
              </a:ext>
            </a:extLst>
          </p:cNvPr>
          <p:cNvCxnSpPr/>
          <p:nvPr/>
        </p:nvCxnSpPr>
        <p:spPr>
          <a:xfrm flipV="1">
            <a:off x="3447897" y="4013761"/>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3" name="直接箭头连接符 192">
            <a:extLst>
              <a:ext uri="{FF2B5EF4-FFF2-40B4-BE49-F238E27FC236}">
                <a16:creationId xmlns:a16="http://schemas.microsoft.com/office/drawing/2014/main" id="{CFEA64C3-99DA-6784-076E-026A327F2250}"/>
              </a:ext>
            </a:extLst>
          </p:cNvPr>
          <p:cNvCxnSpPr/>
          <p:nvPr/>
        </p:nvCxnSpPr>
        <p:spPr>
          <a:xfrm flipV="1">
            <a:off x="3936408" y="4013761"/>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4" name="直接箭头连接符 193">
            <a:extLst>
              <a:ext uri="{FF2B5EF4-FFF2-40B4-BE49-F238E27FC236}">
                <a16:creationId xmlns:a16="http://schemas.microsoft.com/office/drawing/2014/main" id="{548A5D7D-5462-D14A-A63C-AFE7FCF631D3}"/>
              </a:ext>
            </a:extLst>
          </p:cNvPr>
          <p:cNvCxnSpPr/>
          <p:nvPr/>
        </p:nvCxnSpPr>
        <p:spPr>
          <a:xfrm flipV="1">
            <a:off x="4726645" y="4013761"/>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直接箭头连接符 194">
            <a:extLst>
              <a:ext uri="{FF2B5EF4-FFF2-40B4-BE49-F238E27FC236}">
                <a16:creationId xmlns:a16="http://schemas.microsoft.com/office/drawing/2014/main" id="{EAABED86-CDE9-F7DC-4C70-C538B9B2DCF0}"/>
              </a:ext>
            </a:extLst>
          </p:cNvPr>
          <p:cNvCxnSpPr/>
          <p:nvPr/>
        </p:nvCxnSpPr>
        <p:spPr>
          <a:xfrm flipV="1">
            <a:off x="4966547" y="4013761"/>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直接箭头连接符 195">
            <a:extLst>
              <a:ext uri="{FF2B5EF4-FFF2-40B4-BE49-F238E27FC236}">
                <a16:creationId xmlns:a16="http://schemas.microsoft.com/office/drawing/2014/main" id="{17ACB825-997F-ACFD-6D9B-9E81CEF664B5}"/>
              </a:ext>
            </a:extLst>
          </p:cNvPr>
          <p:cNvCxnSpPr/>
          <p:nvPr/>
        </p:nvCxnSpPr>
        <p:spPr>
          <a:xfrm flipV="1">
            <a:off x="5467678" y="4013761"/>
            <a:ext cx="0" cy="2756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97" name="直接箭头连接符 196">
            <a:extLst>
              <a:ext uri="{FF2B5EF4-FFF2-40B4-BE49-F238E27FC236}">
                <a16:creationId xmlns:a16="http://schemas.microsoft.com/office/drawing/2014/main" id="{41EA82DC-960E-A9F4-0FE0-0061E1DAE25B}"/>
              </a:ext>
            </a:extLst>
          </p:cNvPr>
          <p:cNvCxnSpPr>
            <a:cxnSpLocks/>
          </p:cNvCxnSpPr>
          <p:nvPr/>
        </p:nvCxnSpPr>
        <p:spPr>
          <a:xfrm flipV="1">
            <a:off x="4408259" y="3391411"/>
            <a:ext cx="0" cy="22500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98" name="文本框 197">
            <a:extLst>
              <a:ext uri="{FF2B5EF4-FFF2-40B4-BE49-F238E27FC236}">
                <a16:creationId xmlns:a16="http://schemas.microsoft.com/office/drawing/2014/main" id="{EDFBB83D-6D89-3999-0D51-341EF6326A74}"/>
              </a:ext>
            </a:extLst>
          </p:cNvPr>
          <p:cNvSpPr txBox="1"/>
          <p:nvPr/>
        </p:nvSpPr>
        <p:spPr>
          <a:xfrm>
            <a:off x="4158781" y="2388288"/>
            <a:ext cx="1495939" cy="276999"/>
          </a:xfrm>
          <a:prstGeom prst="rect">
            <a:avLst/>
          </a:prstGeom>
          <a:noFill/>
        </p:spPr>
        <p:txBody>
          <a:bodyPr wrap="square" rtlCol="0">
            <a:spAutoFit/>
          </a:bodyPr>
          <a:lstStyle/>
          <a:p>
            <a:r>
              <a:rPr lang="en-US" altLang="zh-CN" sz="1200" dirty="0">
                <a:solidFill>
                  <a:schemeClr val="tx1"/>
                </a:solidFill>
              </a:rPr>
              <a:t>[CLS]</a:t>
            </a:r>
            <a:endParaRPr lang="zh-CN" altLang="en-US" sz="1200" dirty="0">
              <a:solidFill>
                <a:schemeClr val="tx1"/>
              </a:solidFill>
            </a:endParaRPr>
          </a:p>
        </p:txBody>
      </p:sp>
      <p:sp>
        <p:nvSpPr>
          <p:cNvPr id="199" name="文本框 198">
            <a:extLst>
              <a:ext uri="{FF2B5EF4-FFF2-40B4-BE49-F238E27FC236}">
                <a16:creationId xmlns:a16="http://schemas.microsoft.com/office/drawing/2014/main" id="{602A9525-CC9A-AA7A-C41F-CC35CF91917C}"/>
              </a:ext>
            </a:extLst>
          </p:cNvPr>
          <p:cNvSpPr txBox="1"/>
          <p:nvPr/>
        </p:nvSpPr>
        <p:spPr>
          <a:xfrm>
            <a:off x="3301948" y="4793105"/>
            <a:ext cx="1495939" cy="276999"/>
          </a:xfrm>
          <a:prstGeom prst="rect">
            <a:avLst/>
          </a:prstGeom>
          <a:noFill/>
        </p:spPr>
        <p:txBody>
          <a:bodyPr wrap="square" rtlCol="0">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Cross Encoder</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0" name="文本框 199">
            <a:extLst>
              <a:ext uri="{FF2B5EF4-FFF2-40B4-BE49-F238E27FC236}">
                <a16:creationId xmlns:a16="http://schemas.microsoft.com/office/drawing/2014/main" id="{62F457F6-61DD-D26A-A016-3B71C793AFC7}"/>
              </a:ext>
            </a:extLst>
          </p:cNvPr>
          <p:cNvSpPr txBox="1"/>
          <p:nvPr/>
        </p:nvSpPr>
        <p:spPr>
          <a:xfrm>
            <a:off x="496019" y="4519522"/>
            <a:ext cx="2337653" cy="261610"/>
          </a:xfrm>
          <a:prstGeom prst="rect">
            <a:avLst/>
          </a:prstGeom>
          <a:noFill/>
        </p:spPr>
        <p:txBody>
          <a:bodyPr wrap="square" rtlCol="0">
            <a:spAutoFit/>
          </a:bodyPr>
          <a:lstStyle/>
          <a:p>
            <a:r>
              <a:rPr lang="zh-CN" altLang="en-US" sz="1100" dirty="0">
                <a:solidFill>
                  <a:schemeClr val="tx1"/>
                </a:solidFill>
                <a:latin typeface="+mj-ea"/>
                <a:ea typeface="+mj-ea"/>
              </a:rPr>
              <a:t>使用词袋模型来表达每一个</a:t>
            </a:r>
            <a:r>
              <a:rPr lang="en-US" altLang="zh-CN" sz="1100" dirty="0">
                <a:solidFill>
                  <a:schemeClr val="tx1"/>
                </a:solidFill>
                <a:latin typeface="+mj-ea"/>
                <a:ea typeface="+mj-ea"/>
              </a:rPr>
              <a:t>term</a:t>
            </a:r>
            <a:endParaRPr lang="zh-CN" altLang="en-US" sz="1100" dirty="0">
              <a:solidFill>
                <a:schemeClr val="tx1"/>
              </a:solidFill>
              <a:latin typeface="+mj-ea"/>
              <a:ea typeface="+mj-ea"/>
            </a:endParaRPr>
          </a:p>
        </p:txBody>
      </p:sp>
      <p:sp>
        <p:nvSpPr>
          <p:cNvPr id="201" name="文本框 200">
            <a:extLst>
              <a:ext uri="{FF2B5EF4-FFF2-40B4-BE49-F238E27FC236}">
                <a16:creationId xmlns:a16="http://schemas.microsoft.com/office/drawing/2014/main" id="{7302D454-BEBB-573B-A9FB-D11405DDCC47}"/>
              </a:ext>
            </a:extLst>
          </p:cNvPr>
          <p:cNvSpPr txBox="1"/>
          <p:nvPr/>
        </p:nvSpPr>
        <p:spPr>
          <a:xfrm>
            <a:off x="3028261" y="2978961"/>
            <a:ext cx="4640847" cy="430887"/>
          </a:xfrm>
          <a:prstGeom prst="rect">
            <a:avLst/>
          </a:prstGeom>
          <a:noFill/>
        </p:spPr>
        <p:txBody>
          <a:bodyPr wrap="square" rtlCol="0">
            <a:spAutoFit/>
          </a:bodyPr>
          <a:lstStyle/>
          <a:p>
            <a:r>
              <a:rPr lang="zh-CN" altLang="en-US" sz="1100" dirty="0">
                <a:solidFill>
                  <a:schemeClr val="tx1"/>
                </a:solidFill>
                <a:latin typeface="+mj-ea"/>
                <a:ea typeface="+mj-ea"/>
              </a:rPr>
              <a:t>使用</a:t>
            </a:r>
            <a:r>
              <a:rPr lang="en-US" altLang="zh-CN" sz="1100" dirty="0">
                <a:solidFill>
                  <a:schemeClr val="tx1"/>
                </a:solidFill>
                <a:latin typeface="+mj-ea"/>
                <a:ea typeface="+mj-ea"/>
              </a:rPr>
              <a:t>attention</a:t>
            </a:r>
            <a:r>
              <a:rPr lang="zh-CN" altLang="en-US" sz="1100" dirty="0">
                <a:solidFill>
                  <a:schemeClr val="tx1"/>
                </a:solidFill>
                <a:latin typeface="+mj-ea"/>
                <a:ea typeface="+mj-ea"/>
              </a:rPr>
              <a:t>机制来聚合各个</a:t>
            </a:r>
            <a:r>
              <a:rPr lang="en-US" altLang="zh-CN" sz="1100" dirty="0">
                <a:solidFill>
                  <a:schemeClr val="tx1"/>
                </a:solidFill>
                <a:latin typeface="+mj-ea"/>
                <a:ea typeface="+mj-ea"/>
              </a:rPr>
              <a:t>token</a:t>
            </a:r>
            <a:r>
              <a:rPr lang="zh-CN" altLang="en-US" sz="1100" dirty="0">
                <a:solidFill>
                  <a:schemeClr val="tx1"/>
                </a:solidFill>
                <a:latin typeface="+mj-ea"/>
                <a:ea typeface="+mj-ea"/>
              </a:rPr>
              <a:t>的交互，</a:t>
            </a:r>
            <a:endParaRPr lang="en-US" altLang="zh-CN" sz="1100" dirty="0">
              <a:solidFill>
                <a:schemeClr val="tx1"/>
              </a:solidFill>
              <a:latin typeface="+mj-ea"/>
              <a:ea typeface="+mj-ea"/>
            </a:endParaRPr>
          </a:p>
          <a:p>
            <a:r>
              <a:rPr lang="zh-CN" altLang="en-US" sz="1100" dirty="0">
                <a:solidFill>
                  <a:schemeClr val="tx1"/>
                </a:solidFill>
                <a:latin typeface="+mj-ea"/>
                <a:ea typeface="+mj-ea"/>
              </a:rPr>
              <a:t>并给出最终的相关性分数。</a:t>
            </a:r>
          </a:p>
        </p:txBody>
      </p:sp>
      <p:sp>
        <p:nvSpPr>
          <p:cNvPr id="202" name="矩形 201">
            <a:extLst>
              <a:ext uri="{FF2B5EF4-FFF2-40B4-BE49-F238E27FC236}">
                <a16:creationId xmlns:a16="http://schemas.microsoft.com/office/drawing/2014/main" id="{BBFEA92A-9A59-0AD0-84FE-36652F5D450D}"/>
              </a:ext>
            </a:extLst>
          </p:cNvPr>
          <p:cNvSpPr/>
          <p:nvPr/>
        </p:nvSpPr>
        <p:spPr>
          <a:xfrm>
            <a:off x="3196369" y="2803273"/>
            <a:ext cx="131037" cy="131037"/>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03" name="矩形 202">
            <a:extLst>
              <a:ext uri="{FF2B5EF4-FFF2-40B4-BE49-F238E27FC236}">
                <a16:creationId xmlns:a16="http://schemas.microsoft.com/office/drawing/2014/main" id="{C7C474DF-FD6F-862A-0162-3C9E67018FEE}"/>
              </a:ext>
            </a:extLst>
          </p:cNvPr>
          <p:cNvSpPr/>
          <p:nvPr/>
        </p:nvSpPr>
        <p:spPr>
          <a:xfrm>
            <a:off x="3422297" y="2803273"/>
            <a:ext cx="131037" cy="131037"/>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04" name="矩形 203">
            <a:extLst>
              <a:ext uri="{FF2B5EF4-FFF2-40B4-BE49-F238E27FC236}">
                <a16:creationId xmlns:a16="http://schemas.microsoft.com/office/drawing/2014/main" id="{9FF299CF-D433-7794-10DA-1885ED5679E9}"/>
              </a:ext>
            </a:extLst>
          </p:cNvPr>
          <p:cNvSpPr/>
          <p:nvPr/>
        </p:nvSpPr>
        <p:spPr>
          <a:xfrm>
            <a:off x="3931918" y="2807165"/>
            <a:ext cx="131037" cy="13103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205" name="矩形 204">
            <a:extLst>
              <a:ext uri="{FF2B5EF4-FFF2-40B4-BE49-F238E27FC236}">
                <a16:creationId xmlns:a16="http://schemas.microsoft.com/office/drawing/2014/main" id="{5E711C0B-914D-1E29-F98C-1CCB8284F094}"/>
              </a:ext>
            </a:extLst>
          </p:cNvPr>
          <p:cNvSpPr/>
          <p:nvPr/>
        </p:nvSpPr>
        <p:spPr>
          <a:xfrm>
            <a:off x="4715954" y="2798577"/>
            <a:ext cx="131037" cy="13103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06" name="矩形 205">
            <a:extLst>
              <a:ext uri="{FF2B5EF4-FFF2-40B4-BE49-F238E27FC236}">
                <a16:creationId xmlns:a16="http://schemas.microsoft.com/office/drawing/2014/main" id="{F6AD7324-4117-95C6-FA3C-679F6A6E14B1}"/>
              </a:ext>
            </a:extLst>
          </p:cNvPr>
          <p:cNvSpPr/>
          <p:nvPr/>
        </p:nvSpPr>
        <p:spPr>
          <a:xfrm>
            <a:off x="4941882" y="2798577"/>
            <a:ext cx="131037" cy="131037"/>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07" name="矩形 206">
            <a:extLst>
              <a:ext uri="{FF2B5EF4-FFF2-40B4-BE49-F238E27FC236}">
                <a16:creationId xmlns:a16="http://schemas.microsoft.com/office/drawing/2014/main" id="{720C40FC-B2A7-166A-DDF0-FFF8624F191E}"/>
              </a:ext>
            </a:extLst>
          </p:cNvPr>
          <p:cNvSpPr/>
          <p:nvPr/>
        </p:nvSpPr>
        <p:spPr>
          <a:xfrm>
            <a:off x="5441833" y="2797154"/>
            <a:ext cx="131037" cy="131037"/>
          </a:xfrm>
          <a:prstGeom prst="rect">
            <a:avLst/>
          </a:prstGeom>
          <a:solidFill>
            <a:schemeClr val="accent6">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209" name="文本框 16">
            <a:extLst>
              <a:ext uri="{FF2B5EF4-FFF2-40B4-BE49-F238E27FC236}">
                <a16:creationId xmlns:a16="http://schemas.microsoft.com/office/drawing/2014/main" id="{36A1B813-9B61-4EAD-5377-7D8C0EB69A35}"/>
              </a:ext>
            </a:extLst>
          </p:cNvPr>
          <p:cNvSpPr txBox="1"/>
          <p:nvPr/>
        </p:nvSpPr>
        <p:spPr>
          <a:xfrm>
            <a:off x="3610975" y="2518096"/>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10" name="文本框 16">
            <a:extLst>
              <a:ext uri="{FF2B5EF4-FFF2-40B4-BE49-F238E27FC236}">
                <a16:creationId xmlns:a16="http://schemas.microsoft.com/office/drawing/2014/main" id="{2FD56A07-A78F-5974-D67F-A4A2D0D5CC41}"/>
              </a:ext>
            </a:extLst>
          </p:cNvPr>
          <p:cNvSpPr txBox="1"/>
          <p:nvPr/>
        </p:nvSpPr>
        <p:spPr>
          <a:xfrm>
            <a:off x="3734128" y="2518109"/>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11" name="文本框 16">
            <a:extLst>
              <a:ext uri="{FF2B5EF4-FFF2-40B4-BE49-F238E27FC236}">
                <a16:creationId xmlns:a16="http://schemas.microsoft.com/office/drawing/2014/main" id="{6B66FCF9-982C-77B3-82C3-863007BB391C}"/>
              </a:ext>
            </a:extLst>
          </p:cNvPr>
          <p:cNvSpPr txBox="1"/>
          <p:nvPr/>
        </p:nvSpPr>
        <p:spPr>
          <a:xfrm>
            <a:off x="5025749" y="2539342"/>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12" name="文本框 16">
            <a:extLst>
              <a:ext uri="{FF2B5EF4-FFF2-40B4-BE49-F238E27FC236}">
                <a16:creationId xmlns:a16="http://schemas.microsoft.com/office/drawing/2014/main" id="{3A1826EA-A464-246C-02C1-C926EBAD7425}"/>
              </a:ext>
            </a:extLst>
          </p:cNvPr>
          <p:cNvSpPr txBox="1"/>
          <p:nvPr/>
        </p:nvSpPr>
        <p:spPr>
          <a:xfrm>
            <a:off x="5119777" y="2541713"/>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13" name="文本框 16">
            <a:extLst>
              <a:ext uri="{FF2B5EF4-FFF2-40B4-BE49-F238E27FC236}">
                <a16:creationId xmlns:a16="http://schemas.microsoft.com/office/drawing/2014/main" id="{4D1B0390-0839-3522-96DC-0F2986FF9251}"/>
              </a:ext>
            </a:extLst>
          </p:cNvPr>
          <p:cNvSpPr txBox="1"/>
          <p:nvPr/>
        </p:nvSpPr>
        <p:spPr>
          <a:xfrm>
            <a:off x="5226574" y="2539541"/>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cxnSp>
        <p:nvCxnSpPr>
          <p:cNvPr id="214" name="直接箭头连接符 213">
            <a:extLst>
              <a:ext uri="{FF2B5EF4-FFF2-40B4-BE49-F238E27FC236}">
                <a16:creationId xmlns:a16="http://schemas.microsoft.com/office/drawing/2014/main" id="{24B7D139-ADCE-881B-2977-44C9FB8901FD}"/>
              </a:ext>
            </a:extLst>
          </p:cNvPr>
          <p:cNvCxnSpPr>
            <a:cxnSpLocks/>
          </p:cNvCxnSpPr>
          <p:nvPr/>
        </p:nvCxnSpPr>
        <p:spPr>
          <a:xfrm flipV="1">
            <a:off x="4373188" y="2615794"/>
            <a:ext cx="0" cy="22500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15" name="文本框 214">
            <a:extLst>
              <a:ext uri="{FF2B5EF4-FFF2-40B4-BE49-F238E27FC236}">
                <a16:creationId xmlns:a16="http://schemas.microsoft.com/office/drawing/2014/main" id="{C7597E3C-A940-DE37-F3C8-32C715034E24}"/>
              </a:ext>
            </a:extLst>
          </p:cNvPr>
          <p:cNvSpPr txBox="1"/>
          <p:nvPr/>
        </p:nvSpPr>
        <p:spPr>
          <a:xfrm>
            <a:off x="4158781" y="1935502"/>
            <a:ext cx="1495939" cy="276999"/>
          </a:xfrm>
          <a:prstGeom prst="rect">
            <a:avLst/>
          </a:prstGeom>
          <a:noFill/>
        </p:spPr>
        <p:txBody>
          <a:bodyPr wrap="square" rtlCol="0">
            <a:spAutoFit/>
          </a:bodyPr>
          <a:lstStyle/>
          <a:p>
            <a:r>
              <a:rPr lang="en-US" altLang="zh-CN" sz="1200" dirty="0">
                <a:solidFill>
                  <a:schemeClr val="tx1"/>
                </a:solidFill>
              </a:rPr>
              <a:t>Score</a:t>
            </a:r>
            <a:endParaRPr lang="zh-CN" altLang="en-US" sz="1200" dirty="0">
              <a:solidFill>
                <a:schemeClr val="tx1"/>
              </a:solidFill>
            </a:endParaRPr>
          </a:p>
        </p:txBody>
      </p:sp>
      <p:cxnSp>
        <p:nvCxnSpPr>
          <p:cNvPr id="216" name="直接箭头连接符 215">
            <a:extLst>
              <a:ext uri="{FF2B5EF4-FFF2-40B4-BE49-F238E27FC236}">
                <a16:creationId xmlns:a16="http://schemas.microsoft.com/office/drawing/2014/main" id="{28D66632-B35C-D7D4-B459-1953676F1EF1}"/>
              </a:ext>
            </a:extLst>
          </p:cNvPr>
          <p:cNvCxnSpPr>
            <a:cxnSpLocks/>
          </p:cNvCxnSpPr>
          <p:nvPr/>
        </p:nvCxnSpPr>
        <p:spPr>
          <a:xfrm flipV="1">
            <a:off x="4373188" y="2163284"/>
            <a:ext cx="0" cy="22500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17" name="矩形: 圆角 216">
            <a:extLst>
              <a:ext uri="{FF2B5EF4-FFF2-40B4-BE49-F238E27FC236}">
                <a16:creationId xmlns:a16="http://schemas.microsoft.com/office/drawing/2014/main" id="{20FBCFA2-6229-1646-65AE-A29951614EC6}"/>
              </a:ext>
            </a:extLst>
          </p:cNvPr>
          <p:cNvSpPr/>
          <p:nvPr/>
        </p:nvSpPr>
        <p:spPr>
          <a:xfrm>
            <a:off x="6141741" y="3821352"/>
            <a:ext cx="884592" cy="465798"/>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Microsoft YaHei" panose="020B0503020204020204" pitchFamily="34" charset="-122"/>
                <a:ea typeface="Microsoft YaHei Light" panose="020B0502040204020203" pitchFamily="34" charset="-122"/>
              </a:rPr>
              <a:t>Encoder</a:t>
            </a:r>
            <a:endParaRPr lang="zh-CN" altLang="en-US" dirty="0">
              <a:solidFill>
                <a:schemeClr val="tx1"/>
              </a:solidFill>
              <a:latin typeface="Microsoft YaHei" panose="020B0503020204020204" pitchFamily="34" charset="-122"/>
              <a:ea typeface="Microsoft YaHei Light" panose="020B0502040204020203" pitchFamily="34" charset="-122"/>
            </a:endParaRPr>
          </a:p>
        </p:txBody>
      </p:sp>
      <p:sp>
        <p:nvSpPr>
          <p:cNvPr id="218" name="矩形: 圆角 217">
            <a:extLst>
              <a:ext uri="{FF2B5EF4-FFF2-40B4-BE49-F238E27FC236}">
                <a16:creationId xmlns:a16="http://schemas.microsoft.com/office/drawing/2014/main" id="{69CBFD09-E9F3-3C46-6DDD-FBE6802D8B60}"/>
              </a:ext>
            </a:extLst>
          </p:cNvPr>
          <p:cNvSpPr/>
          <p:nvPr/>
        </p:nvSpPr>
        <p:spPr>
          <a:xfrm>
            <a:off x="7606640" y="3820090"/>
            <a:ext cx="918248" cy="465798"/>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Microsoft YaHei" panose="020B0503020204020204" pitchFamily="34" charset="-122"/>
                <a:ea typeface="Microsoft YaHei Light" panose="020B0502040204020203" pitchFamily="34" charset="-122"/>
              </a:rPr>
              <a:t>Encoder</a:t>
            </a:r>
            <a:endParaRPr lang="zh-CN" altLang="en-US" dirty="0">
              <a:solidFill>
                <a:schemeClr val="tx1"/>
              </a:solidFill>
              <a:latin typeface="Microsoft YaHei" panose="020B0503020204020204" pitchFamily="34" charset="-122"/>
              <a:ea typeface="Microsoft YaHei Light" panose="020B0502040204020203" pitchFamily="34" charset="-122"/>
            </a:endParaRPr>
          </a:p>
        </p:txBody>
      </p:sp>
      <p:sp>
        <p:nvSpPr>
          <p:cNvPr id="219" name="椭圆 218">
            <a:extLst>
              <a:ext uri="{FF2B5EF4-FFF2-40B4-BE49-F238E27FC236}">
                <a16:creationId xmlns:a16="http://schemas.microsoft.com/office/drawing/2014/main" id="{DD23EFB8-4F08-154E-9328-CA784C78F558}"/>
              </a:ext>
            </a:extLst>
          </p:cNvPr>
          <p:cNvSpPr/>
          <p:nvPr/>
        </p:nvSpPr>
        <p:spPr>
          <a:xfrm>
            <a:off x="6464928" y="3366448"/>
            <a:ext cx="189473" cy="189473"/>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0" name="椭圆 219">
            <a:extLst>
              <a:ext uri="{FF2B5EF4-FFF2-40B4-BE49-F238E27FC236}">
                <a16:creationId xmlns:a16="http://schemas.microsoft.com/office/drawing/2014/main" id="{C019DB2C-66E8-FB1F-C17E-F1370C09BB97}"/>
              </a:ext>
            </a:extLst>
          </p:cNvPr>
          <p:cNvSpPr/>
          <p:nvPr/>
        </p:nvSpPr>
        <p:spPr>
          <a:xfrm>
            <a:off x="7973774" y="3337329"/>
            <a:ext cx="189473" cy="189473"/>
          </a:xfrm>
          <a:prstGeom prst="ellipse">
            <a:avLst/>
          </a:prstGeom>
          <a:solidFill>
            <a:srgbClr val="BE89CE"/>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1" name="矩形: 圆角 220">
            <a:extLst>
              <a:ext uri="{FF2B5EF4-FFF2-40B4-BE49-F238E27FC236}">
                <a16:creationId xmlns:a16="http://schemas.microsoft.com/office/drawing/2014/main" id="{C89DD074-10BF-380D-2804-FDB2D18E86D9}"/>
              </a:ext>
            </a:extLst>
          </p:cNvPr>
          <p:cNvSpPr/>
          <p:nvPr/>
        </p:nvSpPr>
        <p:spPr>
          <a:xfrm>
            <a:off x="6641639" y="2357184"/>
            <a:ext cx="1473681" cy="341245"/>
          </a:xfrm>
          <a:prstGeom prst="roundRect">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Microsoft YaHei" panose="020B0503020204020204" pitchFamily="34" charset="-122"/>
                <a:ea typeface="Microsoft YaHei Light" panose="020B0502040204020203" pitchFamily="34" charset="-122"/>
              </a:rPr>
              <a:t>Vector Similarity</a:t>
            </a: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2" name="文本框 221">
            <a:extLst>
              <a:ext uri="{FF2B5EF4-FFF2-40B4-BE49-F238E27FC236}">
                <a16:creationId xmlns:a16="http://schemas.microsoft.com/office/drawing/2014/main" id="{1803F7A9-4818-3A27-C7DA-5D08FC741EBE}"/>
              </a:ext>
            </a:extLst>
          </p:cNvPr>
          <p:cNvSpPr txBox="1"/>
          <p:nvPr/>
        </p:nvSpPr>
        <p:spPr>
          <a:xfrm>
            <a:off x="7073326" y="1453777"/>
            <a:ext cx="1495939" cy="276999"/>
          </a:xfrm>
          <a:prstGeom prst="rect">
            <a:avLst/>
          </a:prstGeom>
          <a:noFill/>
        </p:spPr>
        <p:txBody>
          <a:bodyPr wrap="square" rtlCol="0">
            <a:spAutoFit/>
          </a:bodyPr>
          <a:lstStyle/>
          <a:p>
            <a:r>
              <a:rPr lang="en-US" altLang="zh-CN" sz="1200" dirty="0">
                <a:solidFill>
                  <a:srgbClr val="002060"/>
                </a:solidFill>
              </a:rPr>
              <a:t>Score</a:t>
            </a:r>
            <a:endParaRPr lang="zh-CN" altLang="en-US" sz="1200" dirty="0">
              <a:solidFill>
                <a:srgbClr val="002060"/>
              </a:solidFill>
            </a:endParaRPr>
          </a:p>
        </p:txBody>
      </p:sp>
      <p:sp>
        <p:nvSpPr>
          <p:cNvPr id="223" name="文本框 222">
            <a:extLst>
              <a:ext uri="{FF2B5EF4-FFF2-40B4-BE49-F238E27FC236}">
                <a16:creationId xmlns:a16="http://schemas.microsoft.com/office/drawing/2014/main" id="{689B26E0-E595-97C0-2C77-BC2DEBF8F949}"/>
              </a:ext>
            </a:extLst>
          </p:cNvPr>
          <p:cNvSpPr txBox="1"/>
          <p:nvPr/>
        </p:nvSpPr>
        <p:spPr>
          <a:xfrm>
            <a:off x="6219728" y="4781132"/>
            <a:ext cx="2151867" cy="276999"/>
          </a:xfrm>
          <a:prstGeom prst="rect">
            <a:avLst/>
          </a:prstGeom>
          <a:noFill/>
        </p:spPr>
        <p:txBody>
          <a:bodyPr wrap="square" rtlCol="0">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Dense Retrieval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24" name="矩形 223">
            <a:extLst>
              <a:ext uri="{FF2B5EF4-FFF2-40B4-BE49-F238E27FC236}">
                <a16:creationId xmlns:a16="http://schemas.microsoft.com/office/drawing/2014/main" id="{E4709354-EC4D-9BE9-3ECA-2C87AA32505F}"/>
              </a:ext>
            </a:extLst>
          </p:cNvPr>
          <p:cNvSpPr/>
          <p:nvPr/>
        </p:nvSpPr>
        <p:spPr>
          <a:xfrm>
            <a:off x="7615638" y="4609262"/>
            <a:ext cx="131037" cy="131037"/>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5" name="矩形 224">
            <a:extLst>
              <a:ext uri="{FF2B5EF4-FFF2-40B4-BE49-F238E27FC236}">
                <a16:creationId xmlns:a16="http://schemas.microsoft.com/office/drawing/2014/main" id="{EAAF5F0C-3052-EE3A-0226-7297E59CE7EC}"/>
              </a:ext>
            </a:extLst>
          </p:cNvPr>
          <p:cNvSpPr/>
          <p:nvPr/>
        </p:nvSpPr>
        <p:spPr>
          <a:xfrm>
            <a:off x="7839617" y="4609263"/>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6" name="矩形 225">
            <a:extLst>
              <a:ext uri="{FF2B5EF4-FFF2-40B4-BE49-F238E27FC236}">
                <a16:creationId xmlns:a16="http://schemas.microsoft.com/office/drawing/2014/main" id="{91C84033-8542-4455-4E46-0A731711DD3E}"/>
              </a:ext>
            </a:extLst>
          </p:cNvPr>
          <p:cNvSpPr/>
          <p:nvPr/>
        </p:nvSpPr>
        <p:spPr>
          <a:xfrm>
            <a:off x="8357581" y="4609746"/>
            <a:ext cx="131037" cy="131037"/>
          </a:xfrm>
          <a:prstGeom prst="rect">
            <a:avLst/>
          </a:prstGeom>
          <a:solidFill>
            <a:srgbClr val="AD6BC2"/>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227" name="矩形 226">
            <a:extLst>
              <a:ext uri="{FF2B5EF4-FFF2-40B4-BE49-F238E27FC236}">
                <a16:creationId xmlns:a16="http://schemas.microsoft.com/office/drawing/2014/main" id="{DD252C3C-F644-9C50-ECB6-FD5A40D62FF5}"/>
              </a:ext>
            </a:extLst>
          </p:cNvPr>
          <p:cNvSpPr/>
          <p:nvPr/>
        </p:nvSpPr>
        <p:spPr>
          <a:xfrm>
            <a:off x="6150895" y="4605371"/>
            <a:ext cx="131037" cy="13103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8" name="矩形 227">
            <a:extLst>
              <a:ext uri="{FF2B5EF4-FFF2-40B4-BE49-F238E27FC236}">
                <a16:creationId xmlns:a16="http://schemas.microsoft.com/office/drawing/2014/main" id="{934308BE-6F53-83AB-8D66-98BD9EF10C58}"/>
              </a:ext>
            </a:extLst>
          </p:cNvPr>
          <p:cNvSpPr/>
          <p:nvPr/>
        </p:nvSpPr>
        <p:spPr>
          <a:xfrm>
            <a:off x="6376823" y="4605371"/>
            <a:ext cx="131037" cy="131037"/>
          </a:xfrm>
          <a:prstGeom prst="rect">
            <a:avLst/>
          </a:prstGeom>
          <a:solidFill>
            <a:schemeClr val="accent6">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dirty="0">
              <a:solidFill>
                <a:schemeClr val="tx1"/>
              </a:solidFill>
              <a:latin typeface="Microsoft YaHei" panose="020B0503020204020204" pitchFamily="34" charset="-122"/>
              <a:ea typeface="Microsoft YaHei Light" panose="020B0502040204020203" pitchFamily="34" charset="-122"/>
            </a:endParaRPr>
          </a:p>
        </p:txBody>
      </p:sp>
      <p:sp>
        <p:nvSpPr>
          <p:cNvPr id="229" name="矩形 228">
            <a:extLst>
              <a:ext uri="{FF2B5EF4-FFF2-40B4-BE49-F238E27FC236}">
                <a16:creationId xmlns:a16="http://schemas.microsoft.com/office/drawing/2014/main" id="{65D70D5D-41FB-E068-A364-7D0FF112CAC1}"/>
              </a:ext>
            </a:extLst>
          </p:cNvPr>
          <p:cNvSpPr/>
          <p:nvPr/>
        </p:nvSpPr>
        <p:spPr>
          <a:xfrm>
            <a:off x="6886444" y="4609263"/>
            <a:ext cx="131037" cy="13103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230" name="文本框 16">
            <a:extLst>
              <a:ext uri="{FF2B5EF4-FFF2-40B4-BE49-F238E27FC236}">
                <a16:creationId xmlns:a16="http://schemas.microsoft.com/office/drawing/2014/main" id="{49B8D8BC-EB14-E2AD-6144-DCD0F2257A29}"/>
              </a:ext>
            </a:extLst>
          </p:cNvPr>
          <p:cNvSpPr txBox="1"/>
          <p:nvPr/>
        </p:nvSpPr>
        <p:spPr>
          <a:xfrm>
            <a:off x="6483941" y="4333543"/>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1" name="文本框 16">
            <a:extLst>
              <a:ext uri="{FF2B5EF4-FFF2-40B4-BE49-F238E27FC236}">
                <a16:creationId xmlns:a16="http://schemas.microsoft.com/office/drawing/2014/main" id="{78D1369E-175B-5CF4-C18F-AA7AE52CF68D}"/>
              </a:ext>
            </a:extLst>
          </p:cNvPr>
          <p:cNvSpPr txBox="1"/>
          <p:nvPr/>
        </p:nvSpPr>
        <p:spPr>
          <a:xfrm>
            <a:off x="6677100" y="4333543"/>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2" name="文本框 16">
            <a:extLst>
              <a:ext uri="{FF2B5EF4-FFF2-40B4-BE49-F238E27FC236}">
                <a16:creationId xmlns:a16="http://schemas.microsoft.com/office/drawing/2014/main" id="{CCF07805-A9E3-1013-D6FE-B5BFF559A2FF}"/>
              </a:ext>
            </a:extLst>
          </p:cNvPr>
          <p:cNvSpPr txBox="1"/>
          <p:nvPr/>
        </p:nvSpPr>
        <p:spPr>
          <a:xfrm>
            <a:off x="6574134" y="4331229"/>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3" name="文本框 16">
            <a:extLst>
              <a:ext uri="{FF2B5EF4-FFF2-40B4-BE49-F238E27FC236}">
                <a16:creationId xmlns:a16="http://schemas.microsoft.com/office/drawing/2014/main" id="{CF07709E-266F-668E-D33E-2DDAEF07E2B5}"/>
              </a:ext>
            </a:extLst>
          </p:cNvPr>
          <p:cNvSpPr txBox="1"/>
          <p:nvPr/>
        </p:nvSpPr>
        <p:spPr>
          <a:xfrm>
            <a:off x="7928575" y="4331229"/>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4" name="文本框 16">
            <a:extLst>
              <a:ext uri="{FF2B5EF4-FFF2-40B4-BE49-F238E27FC236}">
                <a16:creationId xmlns:a16="http://schemas.microsoft.com/office/drawing/2014/main" id="{ED546D5B-E52C-B2CF-DE47-58D130E558B2}"/>
              </a:ext>
            </a:extLst>
          </p:cNvPr>
          <p:cNvSpPr txBox="1"/>
          <p:nvPr/>
        </p:nvSpPr>
        <p:spPr>
          <a:xfrm>
            <a:off x="8025887" y="4330232"/>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5" name="文本框 16">
            <a:extLst>
              <a:ext uri="{FF2B5EF4-FFF2-40B4-BE49-F238E27FC236}">
                <a16:creationId xmlns:a16="http://schemas.microsoft.com/office/drawing/2014/main" id="{6FA2F3F9-5062-463D-12D1-AA8D0DB3FDD5}"/>
              </a:ext>
            </a:extLst>
          </p:cNvPr>
          <p:cNvSpPr txBox="1"/>
          <p:nvPr/>
        </p:nvSpPr>
        <p:spPr>
          <a:xfrm>
            <a:off x="8135932" y="4332034"/>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238" name="文本框 237">
            <a:extLst>
              <a:ext uri="{FF2B5EF4-FFF2-40B4-BE49-F238E27FC236}">
                <a16:creationId xmlns:a16="http://schemas.microsoft.com/office/drawing/2014/main" id="{BB94F0E7-A399-82FB-949C-9F738A3FA6A2}"/>
              </a:ext>
            </a:extLst>
          </p:cNvPr>
          <p:cNvSpPr txBox="1"/>
          <p:nvPr/>
        </p:nvSpPr>
        <p:spPr>
          <a:xfrm>
            <a:off x="5965933" y="1935502"/>
            <a:ext cx="2984391" cy="430887"/>
          </a:xfrm>
          <a:prstGeom prst="rect">
            <a:avLst/>
          </a:prstGeom>
          <a:noFill/>
        </p:spPr>
        <p:txBody>
          <a:bodyPr wrap="square" rtlCol="0">
            <a:spAutoFit/>
          </a:bodyPr>
          <a:lstStyle/>
          <a:p>
            <a:r>
              <a:rPr lang="zh-CN" altLang="en-US" sz="1100" dirty="0">
                <a:solidFill>
                  <a:schemeClr val="tx1"/>
                </a:solidFill>
                <a:latin typeface="+mj-ea"/>
                <a:ea typeface="+mj-ea"/>
              </a:rPr>
              <a:t>使用简单的向量相似度来计算两文本间的相关性分数，难以精确地表达匹配和非匹配的部分。</a:t>
            </a:r>
          </a:p>
        </p:txBody>
      </p:sp>
      <p:cxnSp>
        <p:nvCxnSpPr>
          <p:cNvPr id="239" name="直接箭头连接符 238">
            <a:extLst>
              <a:ext uri="{FF2B5EF4-FFF2-40B4-BE49-F238E27FC236}">
                <a16:creationId xmlns:a16="http://schemas.microsoft.com/office/drawing/2014/main" id="{B78481F2-DB4C-EF45-F386-7419CA86A4B5}"/>
              </a:ext>
            </a:extLst>
          </p:cNvPr>
          <p:cNvCxnSpPr>
            <a:cxnSpLocks/>
          </p:cNvCxnSpPr>
          <p:nvPr/>
        </p:nvCxnSpPr>
        <p:spPr>
          <a:xfrm flipV="1">
            <a:off x="6548123" y="3578882"/>
            <a:ext cx="0" cy="20204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40" name="直接箭头连接符 239">
            <a:extLst>
              <a:ext uri="{FF2B5EF4-FFF2-40B4-BE49-F238E27FC236}">
                <a16:creationId xmlns:a16="http://schemas.microsoft.com/office/drawing/2014/main" id="{0587A6A8-3959-B7B8-449C-D59A2CB64CDB}"/>
              </a:ext>
            </a:extLst>
          </p:cNvPr>
          <p:cNvCxnSpPr>
            <a:cxnSpLocks/>
          </p:cNvCxnSpPr>
          <p:nvPr/>
        </p:nvCxnSpPr>
        <p:spPr>
          <a:xfrm flipV="1">
            <a:off x="8068510" y="3555921"/>
            <a:ext cx="0" cy="19921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41" name="直接箭头连接符 240">
            <a:extLst>
              <a:ext uri="{FF2B5EF4-FFF2-40B4-BE49-F238E27FC236}">
                <a16:creationId xmlns:a16="http://schemas.microsoft.com/office/drawing/2014/main" id="{C6413900-122F-C0FE-31E7-3431B18255CF}"/>
              </a:ext>
            </a:extLst>
          </p:cNvPr>
          <p:cNvCxnSpPr>
            <a:cxnSpLocks/>
          </p:cNvCxnSpPr>
          <p:nvPr/>
        </p:nvCxnSpPr>
        <p:spPr>
          <a:xfrm flipV="1">
            <a:off x="7367807" y="2742939"/>
            <a:ext cx="0" cy="19137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42" name="直接箭头连接符 241">
            <a:extLst>
              <a:ext uri="{FF2B5EF4-FFF2-40B4-BE49-F238E27FC236}">
                <a16:creationId xmlns:a16="http://schemas.microsoft.com/office/drawing/2014/main" id="{029AE84A-E511-461C-AFCB-BA97DA2B72DB}"/>
              </a:ext>
            </a:extLst>
          </p:cNvPr>
          <p:cNvCxnSpPr>
            <a:cxnSpLocks/>
          </p:cNvCxnSpPr>
          <p:nvPr/>
        </p:nvCxnSpPr>
        <p:spPr>
          <a:xfrm flipV="1">
            <a:off x="7339741" y="1713718"/>
            <a:ext cx="0" cy="19137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3" name="文本框 242">
            <a:extLst>
              <a:ext uri="{FF2B5EF4-FFF2-40B4-BE49-F238E27FC236}">
                <a16:creationId xmlns:a16="http://schemas.microsoft.com/office/drawing/2014/main" id="{92331B75-6CDA-0689-570B-E566536AF2FD}"/>
              </a:ext>
            </a:extLst>
          </p:cNvPr>
          <p:cNvSpPr txBox="1"/>
          <p:nvPr/>
        </p:nvSpPr>
        <p:spPr>
          <a:xfrm>
            <a:off x="1054065" y="4800622"/>
            <a:ext cx="2134428" cy="276999"/>
          </a:xfrm>
          <a:prstGeom prst="rect">
            <a:avLst/>
          </a:prstGeom>
          <a:noFill/>
        </p:spPr>
        <p:txBody>
          <a:bodyPr wrap="square" rtlCol="0">
            <a:spAutoFit/>
          </a:bodyPr>
          <a:lstStyle/>
          <a:p>
            <a:r>
              <a:rPr lang="en-US" altLang="zh-CN" sz="1200" dirty="0">
                <a:solidFill>
                  <a:schemeClr val="tx1"/>
                </a:solidFill>
                <a:latin typeface="Microsoft YaHei" panose="020B0503020204020204" pitchFamily="34" charset="-122"/>
                <a:ea typeface="Microsoft YaHei Light" panose="020B0502040204020203" pitchFamily="34" charset="-122"/>
              </a:rPr>
              <a:t>(</a:t>
            </a:r>
            <a:r>
              <a:rPr lang="zh-CN" altLang="en-US" sz="1200" dirty="0">
                <a:solidFill>
                  <a:schemeClr val="tx1"/>
                </a:solidFill>
                <a:latin typeface="+mj-ea"/>
                <a:ea typeface="+mj-ea"/>
              </a:rPr>
              <a:t>更好的泛化性</a:t>
            </a:r>
            <a:r>
              <a:rPr lang="en-US" altLang="zh-CN" sz="1200" dirty="0">
                <a:solidFill>
                  <a:schemeClr val="tx1"/>
                </a:solidFill>
                <a:latin typeface="Microsoft YaHei" panose="020B0503020204020204" pitchFamily="34" charset="-122"/>
                <a:ea typeface="Microsoft YaHei Light" panose="020B0502040204020203" pitchFamily="34" charset="-122"/>
              </a:rPr>
              <a:t>)</a:t>
            </a:r>
            <a:endParaRPr lang="zh-CN" altLang="en-US" sz="1200" dirty="0">
              <a:solidFill>
                <a:schemeClr val="tx1"/>
              </a:solidFill>
              <a:latin typeface="Microsoft YaHei" panose="020B0503020204020204" pitchFamily="34" charset="-122"/>
              <a:ea typeface="Microsoft YaHei Light" panose="020B0502040204020203" pitchFamily="34" charset="-122"/>
            </a:endParaRPr>
          </a:p>
        </p:txBody>
      </p:sp>
      <p:sp>
        <p:nvSpPr>
          <p:cNvPr id="244" name="文本框 243">
            <a:extLst>
              <a:ext uri="{FF2B5EF4-FFF2-40B4-BE49-F238E27FC236}">
                <a16:creationId xmlns:a16="http://schemas.microsoft.com/office/drawing/2014/main" id="{68D87604-E741-4586-C3AD-A306047656C9}"/>
              </a:ext>
            </a:extLst>
          </p:cNvPr>
          <p:cNvSpPr txBox="1"/>
          <p:nvPr/>
        </p:nvSpPr>
        <p:spPr>
          <a:xfrm>
            <a:off x="7257623" y="4788106"/>
            <a:ext cx="1469241" cy="276999"/>
          </a:xfrm>
          <a:prstGeom prst="rect">
            <a:avLst/>
          </a:prstGeom>
          <a:noFill/>
        </p:spPr>
        <p:txBody>
          <a:bodyPr wrap="square" rtlCol="0">
            <a:spAutoFit/>
          </a:bodyPr>
          <a:lstStyle/>
          <a:p>
            <a:r>
              <a:rPr lang="en-US" altLang="zh-CN" sz="1200" dirty="0">
                <a:solidFill>
                  <a:schemeClr val="accent3"/>
                </a:solidFill>
                <a:latin typeface="Microsoft YaHei Light" panose="020B0502040204020203" pitchFamily="34" charset="-122"/>
                <a:ea typeface="Microsoft YaHei Light" panose="020B0502040204020203" pitchFamily="34" charset="-122"/>
              </a:rPr>
              <a:t>(</a:t>
            </a:r>
            <a:r>
              <a:rPr lang="zh-CN" altLang="en-US" sz="1200" dirty="0">
                <a:solidFill>
                  <a:schemeClr val="accent3"/>
                </a:solidFill>
                <a:latin typeface="+mj-ea"/>
                <a:ea typeface="+mj-ea"/>
              </a:rPr>
              <a:t>更差的泛化性</a:t>
            </a:r>
            <a:r>
              <a:rPr lang="en-US" altLang="zh-CN" sz="1200" dirty="0">
                <a:solidFill>
                  <a:schemeClr val="accent3"/>
                </a:solidFill>
                <a:latin typeface="Microsoft YaHei Light" panose="020B0502040204020203" pitchFamily="34" charset="-122"/>
                <a:ea typeface="Microsoft YaHei Light" panose="020B0502040204020203" pitchFamily="34" charset="-122"/>
              </a:rPr>
              <a:t>)</a:t>
            </a:r>
            <a:endParaRPr lang="zh-CN" altLang="en-US" sz="1200" dirty="0">
              <a:solidFill>
                <a:schemeClr val="accent3"/>
              </a:solidFill>
              <a:latin typeface="Microsoft YaHei Light" panose="020B0502040204020203" pitchFamily="34" charset="-122"/>
              <a:ea typeface="Microsoft YaHei Light" panose="020B0502040204020203" pitchFamily="34" charset="-122"/>
            </a:endParaRPr>
          </a:p>
        </p:txBody>
      </p:sp>
      <p:sp>
        <p:nvSpPr>
          <p:cNvPr id="245" name="文本框 244">
            <a:extLst>
              <a:ext uri="{FF2B5EF4-FFF2-40B4-BE49-F238E27FC236}">
                <a16:creationId xmlns:a16="http://schemas.microsoft.com/office/drawing/2014/main" id="{D0A1FD65-0E93-0CAC-0162-F2D6DDB7C6F4}"/>
              </a:ext>
            </a:extLst>
          </p:cNvPr>
          <p:cNvSpPr txBox="1"/>
          <p:nvPr/>
        </p:nvSpPr>
        <p:spPr>
          <a:xfrm>
            <a:off x="4348030" y="4796986"/>
            <a:ext cx="1495701" cy="276999"/>
          </a:xfrm>
          <a:prstGeom prst="rect">
            <a:avLst/>
          </a:prstGeom>
          <a:noFill/>
        </p:spPr>
        <p:txBody>
          <a:bodyPr wrap="square" rtlCol="0">
            <a:spAutoFit/>
          </a:bodyPr>
          <a:lstStyle/>
          <a:p>
            <a:r>
              <a:rPr lang="en-US" altLang="zh-CN" sz="1200" dirty="0">
                <a:solidFill>
                  <a:schemeClr val="tx1"/>
                </a:solidFill>
                <a:latin typeface="Microsoft YaHei Light" panose="020B0502040204020203" pitchFamily="34" charset="-122"/>
                <a:ea typeface="Microsoft YaHei Light" panose="020B0502040204020203" pitchFamily="34" charset="-122"/>
              </a:rPr>
              <a:t>(</a:t>
            </a:r>
            <a:r>
              <a:rPr lang="zh-CN" altLang="en-US" sz="1200" dirty="0">
                <a:solidFill>
                  <a:schemeClr val="tx1"/>
                </a:solidFill>
                <a:latin typeface="+mj-ea"/>
                <a:ea typeface="+mj-ea"/>
              </a:rPr>
              <a:t>更好的泛化性</a:t>
            </a:r>
            <a:r>
              <a:rPr lang="en-US" altLang="zh-CN" sz="1200" dirty="0">
                <a:solidFill>
                  <a:schemeClr val="tx1"/>
                </a:solidFill>
                <a:latin typeface="Microsoft YaHei Light" panose="020B0502040204020203" pitchFamily="34" charset="-122"/>
                <a:ea typeface="Microsoft YaHei Light" panose="020B0502040204020203" pitchFamily="34" charset="-122"/>
              </a:rPr>
              <a:t>)</a:t>
            </a:r>
            <a:endParaRPr lang="zh-CN" altLang="en-US" sz="1200" dirty="0">
              <a:solidFill>
                <a:schemeClr val="tx1"/>
              </a:solidFill>
              <a:latin typeface="Microsoft YaHei Light" panose="020B0502040204020203" pitchFamily="34" charset="-122"/>
              <a:ea typeface="Microsoft YaHei Light" panose="020B0502040204020203" pitchFamily="34" charset="-122"/>
            </a:endParaRPr>
          </a:p>
        </p:txBody>
      </p:sp>
      <p:sp>
        <p:nvSpPr>
          <p:cNvPr id="468" name="文本框 467">
            <a:extLst>
              <a:ext uri="{FF2B5EF4-FFF2-40B4-BE49-F238E27FC236}">
                <a16:creationId xmlns:a16="http://schemas.microsoft.com/office/drawing/2014/main" id="{844F31EC-344C-6A0E-3F24-8523F50E4CED}"/>
              </a:ext>
            </a:extLst>
          </p:cNvPr>
          <p:cNvSpPr txBox="1"/>
          <p:nvPr/>
        </p:nvSpPr>
        <p:spPr>
          <a:xfrm>
            <a:off x="5910483" y="2922434"/>
            <a:ext cx="3335150" cy="430887"/>
          </a:xfrm>
          <a:prstGeom prst="rect">
            <a:avLst/>
          </a:prstGeom>
          <a:noFill/>
        </p:spPr>
        <p:txBody>
          <a:bodyPr wrap="square" rtlCol="0">
            <a:spAutoFit/>
          </a:bodyPr>
          <a:lstStyle/>
          <a:p>
            <a:r>
              <a:rPr lang="zh-CN" altLang="en-US" sz="1100" dirty="0">
                <a:solidFill>
                  <a:schemeClr val="tx1"/>
                </a:solidFill>
                <a:latin typeface="+mj-ea"/>
                <a:ea typeface="+mj-ea"/>
              </a:rPr>
              <a:t>将整个文本表达为一个稠密向量，无法保证对文本</a:t>
            </a:r>
            <a:endParaRPr lang="en-US" altLang="zh-CN" sz="1100" dirty="0">
              <a:solidFill>
                <a:schemeClr val="tx1"/>
              </a:solidFill>
              <a:latin typeface="+mj-ea"/>
              <a:ea typeface="+mj-ea"/>
            </a:endParaRPr>
          </a:p>
          <a:p>
            <a:r>
              <a:rPr lang="zh-CN" altLang="en-US" sz="1100" dirty="0">
                <a:solidFill>
                  <a:schemeClr val="tx1"/>
                </a:solidFill>
                <a:latin typeface="+mj-ea"/>
                <a:ea typeface="+mj-ea"/>
              </a:rPr>
              <a:t>的每部分都有表达。</a:t>
            </a:r>
          </a:p>
        </p:txBody>
      </p:sp>
      <p:cxnSp>
        <p:nvCxnSpPr>
          <p:cNvPr id="471" name="直接箭头连接符 470">
            <a:extLst>
              <a:ext uri="{FF2B5EF4-FFF2-40B4-BE49-F238E27FC236}">
                <a16:creationId xmlns:a16="http://schemas.microsoft.com/office/drawing/2014/main" id="{194275D2-64A1-9EB7-6DFB-C1136C0A7DC2}"/>
              </a:ext>
            </a:extLst>
          </p:cNvPr>
          <p:cNvCxnSpPr>
            <a:cxnSpLocks/>
          </p:cNvCxnSpPr>
          <p:nvPr/>
        </p:nvCxnSpPr>
        <p:spPr>
          <a:xfrm flipV="1">
            <a:off x="6543046" y="4305199"/>
            <a:ext cx="0" cy="20204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72" name="直接箭头连接符 471">
            <a:extLst>
              <a:ext uri="{FF2B5EF4-FFF2-40B4-BE49-F238E27FC236}">
                <a16:creationId xmlns:a16="http://schemas.microsoft.com/office/drawing/2014/main" id="{602D5567-D468-06FC-0156-F8C63BC00675}"/>
              </a:ext>
            </a:extLst>
          </p:cNvPr>
          <p:cNvCxnSpPr>
            <a:cxnSpLocks/>
          </p:cNvCxnSpPr>
          <p:nvPr/>
        </p:nvCxnSpPr>
        <p:spPr>
          <a:xfrm flipV="1">
            <a:off x="8065764" y="4321241"/>
            <a:ext cx="0" cy="20204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473" name="文本框 16">
            <a:extLst>
              <a:ext uri="{FF2B5EF4-FFF2-40B4-BE49-F238E27FC236}">
                <a16:creationId xmlns:a16="http://schemas.microsoft.com/office/drawing/2014/main" id="{A3B51F4F-83ED-9445-A222-2EFD2454FD66}"/>
              </a:ext>
            </a:extLst>
          </p:cNvPr>
          <p:cNvSpPr txBox="1"/>
          <p:nvPr/>
        </p:nvSpPr>
        <p:spPr>
          <a:xfrm>
            <a:off x="3503504" y="2518492"/>
            <a:ext cx="228908" cy="523220"/>
          </a:xfrm>
          <a:prstGeom prst="rect">
            <a:avLst/>
          </a:prstGeom>
          <a:noFill/>
        </p:spPr>
        <p:txBody>
          <a:bodyPr wrap="square" rtlCol="0">
            <a:spAutoFit/>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r>
              <a:rPr lang="en-US" altLang="zh-CN" sz="2800" b="1" dirty="0"/>
              <a:t>.</a:t>
            </a:r>
            <a:endParaRPr lang="zh-CN" altLang="en-US" sz="2800" b="1" dirty="0"/>
          </a:p>
        </p:txBody>
      </p:sp>
      <p:sp>
        <p:nvSpPr>
          <p:cNvPr id="475" name="矩形 474">
            <a:extLst>
              <a:ext uri="{FF2B5EF4-FFF2-40B4-BE49-F238E27FC236}">
                <a16:creationId xmlns:a16="http://schemas.microsoft.com/office/drawing/2014/main" id="{4521231B-6690-C90E-91DC-4B1251774D5D}"/>
              </a:ext>
            </a:extLst>
          </p:cNvPr>
          <p:cNvSpPr/>
          <p:nvPr/>
        </p:nvSpPr>
        <p:spPr>
          <a:xfrm>
            <a:off x="2353810" y="2460274"/>
            <a:ext cx="131037" cy="131037"/>
          </a:xfrm>
          <a:prstGeom prst="rect">
            <a:avLst/>
          </a:prstGeom>
          <a:solidFill>
            <a:srgbClr val="AD6BC2"/>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3600" dirty="0">
              <a:solidFill>
                <a:schemeClr val="tx1"/>
              </a:solidFill>
              <a:latin typeface="Microsoft YaHei" panose="020B0503020204020204" pitchFamily="34" charset="-122"/>
              <a:ea typeface="Microsoft YaHei Light" panose="020B0502040204020203" pitchFamily="34" charset="-122"/>
            </a:endParaRPr>
          </a:p>
        </p:txBody>
      </p:sp>
      <p:sp>
        <p:nvSpPr>
          <p:cNvPr id="4" name="对话气泡: 圆角矩形 3">
            <a:extLst>
              <a:ext uri="{FF2B5EF4-FFF2-40B4-BE49-F238E27FC236}">
                <a16:creationId xmlns:a16="http://schemas.microsoft.com/office/drawing/2014/main" id="{4F80C7F1-6BAE-DD88-CE3B-874460D1A945}"/>
              </a:ext>
            </a:extLst>
          </p:cNvPr>
          <p:cNvSpPr/>
          <p:nvPr/>
        </p:nvSpPr>
        <p:spPr>
          <a:xfrm>
            <a:off x="5960327" y="502269"/>
            <a:ext cx="3046784" cy="625221"/>
          </a:xfrm>
          <a:prstGeom prst="wedgeRoundRectCallout">
            <a:avLst>
              <a:gd name="adj1" fmla="val -9849"/>
              <a:gd name="adj2" fmla="val 96998"/>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36DAE4D3-5F54-2C70-A985-50152838A4C8}"/>
              </a:ext>
            </a:extLst>
          </p:cNvPr>
          <p:cNvSpPr txBox="1"/>
          <p:nvPr/>
        </p:nvSpPr>
        <p:spPr>
          <a:xfrm>
            <a:off x="5992202" y="561049"/>
            <a:ext cx="3057247" cy="523220"/>
          </a:xfrm>
          <a:prstGeom prst="rect">
            <a:avLst/>
          </a:prstGeom>
          <a:noFill/>
        </p:spPr>
        <p:txBody>
          <a:bodyPr wrap="none" rtlCol="0">
            <a:spAutoFit/>
          </a:bodyPr>
          <a:lstStyle/>
          <a:p>
            <a:pPr algn="l"/>
            <a:r>
              <a:rPr lang="zh-CN" altLang="en-US" dirty="0">
                <a:latin typeface="Microsoft YaHei" panose="020B0503020204020204" pitchFamily="34" charset="-122"/>
                <a:ea typeface="Microsoft YaHei" panose="020B0503020204020204" pitchFamily="34" charset="-122"/>
              </a:rPr>
              <a:t>稠密向量检索模型对匹配信号的表达</a:t>
            </a:r>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不充分是其泛化性差的关键原因！</a:t>
            </a:r>
          </a:p>
        </p:txBody>
      </p:sp>
    </p:spTree>
    <p:extLst>
      <p:ext uri="{BB962C8B-B14F-4D97-AF65-F5344CB8AC3E}">
        <p14:creationId xmlns:p14="http://schemas.microsoft.com/office/powerpoint/2010/main" val="131340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US" altLang="zh-CN" dirty="0"/>
              <a:t>BERM-</a:t>
            </a:r>
            <a:r>
              <a:rPr lang="zh-CN" altLang="en-US" dirty="0"/>
              <a:t>方法</a:t>
            </a:r>
            <a:endParaRPr lang="en-CN" dirty="0"/>
          </a:p>
        </p:txBody>
      </p:sp>
      <p:sp>
        <p:nvSpPr>
          <p:cNvPr id="6" name="Title 1">
            <a:extLst>
              <a:ext uri="{FF2B5EF4-FFF2-40B4-BE49-F238E27FC236}">
                <a16:creationId xmlns:a16="http://schemas.microsoft.com/office/drawing/2014/main" id="{F5E7E570-4BD4-22D7-EA5D-34E028D44906}"/>
              </a:ext>
            </a:extLst>
          </p:cNvPr>
          <p:cNvSpPr txBox="1">
            <a:spLocks/>
          </p:cNvSpPr>
          <p:nvPr/>
        </p:nvSpPr>
        <p:spPr>
          <a:xfrm>
            <a:off x="143462" y="1128310"/>
            <a:ext cx="4428538" cy="875624"/>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a:lstStyle>
          <a:p>
            <a:pPr>
              <a:lnSpc>
                <a:spcPct val="125000"/>
              </a:lnSpc>
            </a:pPr>
            <a:r>
              <a:rPr kumimoji="1" lang="zh-CN" altLang="en-US" sz="1400" dirty="0">
                <a:solidFill>
                  <a:schemeClr val="tx1"/>
                </a:solidFill>
              </a:rPr>
              <a:t>提出了匹配表示的概念</a:t>
            </a:r>
            <a:r>
              <a:rPr kumimoji="1" lang="en-US" sz="1400" dirty="0">
                <a:solidFill>
                  <a:schemeClr val="tx1"/>
                </a:solidFill>
              </a:rPr>
              <a:t>: </a:t>
            </a:r>
          </a:p>
          <a:p>
            <a:pPr>
              <a:lnSpc>
                <a:spcPct val="125000"/>
              </a:lnSpc>
            </a:pPr>
            <a:r>
              <a:rPr kumimoji="1" lang="en-US" sz="1400" dirty="0">
                <a:solidFill>
                  <a:schemeClr val="tx1"/>
                </a:solidFill>
              </a:rPr>
              <a:t>---- </a:t>
            </a:r>
            <a:r>
              <a:rPr kumimoji="1" lang="zh-CN" altLang="en-US" sz="1400" dirty="0">
                <a:solidFill>
                  <a:schemeClr val="tx1"/>
                </a:solidFill>
              </a:rPr>
              <a:t>两文本表示在计算向量相似度时的中间状态：向量按位乘</a:t>
            </a:r>
            <a:endParaRPr lang="en-CN" sz="1400" dirty="0">
              <a:solidFill>
                <a:schemeClr val="tx1"/>
              </a:solidFill>
            </a:endParaRPr>
          </a:p>
        </p:txBody>
      </p:sp>
      <p:sp>
        <p:nvSpPr>
          <p:cNvPr id="7" name="Title 1">
            <a:extLst>
              <a:ext uri="{FF2B5EF4-FFF2-40B4-BE49-F238E27FC236}">
                <a16:creationId xmlns:a16="http://schemas.microsoft.com/office/drawing/2014/main" id="{549F7417-A392-8E66-9524-EDB09C8B9CF8}"/>
              </a:ext>
            </a:extLst>
          </p:cNvPr>
          <p:cNvSpPr txBox="1">
            <a:spLocks/>
          </p:cNvSpPr>
          <p:nvPr/>
        </p:nvSpPr>
        <p:spPr>
          <a:xfrm>
            <a:off x="4572000" y="1034820"/>
            <a:ext cx="4225528" cy="1144929"/>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a:lstStyle>
          <a:p>
            <a:pPr>
              <a:lnSpc>
                <a:spcPct val="125000"/>
              </a:lnSpc>
            </a:pPr>
            <a:r>
              <a:rPr kumimoji="1" lang="zh-CN" altLang="en-US" sz="1400" dirty="0">
                <a:solidFill>
                  <a:schemeClr val="tx1"/>
                </a:solidFill>
              </a:rPr>
              <a:t>提出了可泛化的稠密向量检索模型在训练时的两个要求：</a:t>
            </a:r>
            <a:r>
              <a:rPr kumimoji="1" lang="en-US" sz="1400" dirty="0">
                <a:solidFill>
                  <a:schemeClr val="tx1"/>
                </a:solidFill>
              </a:rPr>
              <a:t> </a:t>
            </a:r>
          </a:p>
          <a:p>
            <a:pPr>
              <a:lnSpc>
                <a:spcPct val="125000"/>
              </a:lnSpc>
            </a:pPr>
            <a:r>
              <a:rPr kumimoji="1" lang="en-US" sz="1400" dirty="0">
                <a:solidFill>
                  <a:schemeClr val="tx1"/>
                </a:solidFill>
              </a:rPr>
              <a:t>---- R1: </a:t>
            </a:r>
            <a:r>
              <a:rPr kumimoji="1" lang="zh-CN" altLang="en-US" sz="1400" dirty="0">
                <a:solidFill>
                  <a:schemeClr val="tx1"/>
                </a:solidFill>
              </a:rPr>
              <a:t>文本表示的语义单元均匀性</a:t>
            </a:r>
            <a:endParaRPr kumimoji="1" lang="en-US" altLang="zh-CN" sz="1400" dirty="0">
              <a:solidFill>
                <a:schemeClr val="tx1"/>
              </a:solidFill>
            </a:endParaRPr>
          </a:p>
          <a:p>
            <a:pPr>
              <a:lnSpc>
                <a:spcPct val="125000"/>
              </a:lnSpc>
            </a:pPr>
            <a:r>
              <a:rPr kumimoji="1" lang="en-US" sz="1400" dirty="0">
                <a:solidFill>
                  <a:schemeClr val="tx1"/>
                </a:solidFill>
              </a:rPr>
              <a:t>---- R2: </a:t>
            </a:r>
            <a:r>
              <a:rPr kumimoji="1" lang="zh-CN" altLang="en-US" sz="1400" dirty="0">
                <a:solidFill>
                  <a:schemeClr val="tx1"/>
                </a:solidFill>
              </a:rPr>
              <a:t>匹配表示的关键匹配单元可抽取性</a:t>
            </a:r>
            <a:endParaRPr lang="en-CN" sz="1400" dirty="0">
              <a:solidFill>
                <a:schemeClr val="tx1"/>
              </a:solidFill>
            </a:endParaRPr>
          </a:p>
        </p:txBody>
      </p:sp>
      <p:pic>
        <p:nvPicPr>
          <p:cNvPr id="8" name="图片 7">
            <a:extLst>
              <a:ext uri="{FF2B5EF4-FFF2-40B4-BE49-F238E27FC236}">
                <a16:creationId xmlns:a16="http://schemas.microsoft.com/office/drawing/2014/main" id="{69BF2E4A-EC0F-4184-F77E-B4FD0894283F}"/>
              </a:ext>
            </a:extLst>
          </p:cNvPr>
          <p:cNvPicPr>
            <a:picLocks noChangeAspect="1"/>
          </p:cNvPicPr>
          <p:nvPr/>
        </p:nvPicPr>
        <p:blipFill>
          <a:blip r:embed="rId3"/>
          <a:stretch>
            <a:fillRect/>
          </a:stretch>
        </p:blipFill>
        <p:spPr>
          <a:xfrm>
            <a:off x="270012" y="2386353"/>
            <a:ext cx="4098978" cy="2398941"/>
          </a:xfrm>
          <a:prstGeom prst="rect">
            <a:avLst/>
          </a:prstGeom>
        </p:spPr>
      </p:pic>
      <p:pic>
        <p:nvPicPr>
          <p:cNvPr id="9" name="图片 8">
            <a:extLst>
              <a:ext uri="{FF2B5EF4-FFF2-40B4-BE49-F238E27FC236}">
                <a16:creationId xmlns:a16="http://schemas.microsoft.com/office/drawing/2014/main" id="{3C449D3E-3B65-AE06-EE8B-3781795EE189}"/>
              </a:ext>
            </a:extLst>
          </p:cNvPr>
          <p:cNvPicPr>
            <a:picLocks noChangeAspect="1"/>
          </p:cNvPicPr>
          <p:nvPr/>
        </p:nvPicPr>
        <p:blipFill>
          <a:blip r:embed="rId4"/>
          <a:stretch>
            <a:fillRect/>
          </a:stretch>
        </p:blipFill>
        <p:spPr>
          <a:xfrm>
            <a:off x="4572000" y="2354051"/>
            <a:ext cx="4139907" cy="2240511"/>
          </a:xfrm>
          <a:prstGeom prst="rect">
            <a:avLst/>
          </a:prstGeom>
        </p:spPr>
      </p:pic>
    </p:spTree>
    <p:extLst>
      <p:ext uri="{BB962C8B-B14F-4D97-AF65-F5344CB8AC3E}">
        <p14:creationId xmlns:p14="http://schemas.microsoft.com/office/powerpoint/2010/main" val="94165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US" altLang="zh-CN" dirty="0"/>
              <a:t>BERM-</a:t>
            </a:r>
            <a:r>
              <a:rPr lang="zh-CN" altLang="en-US" dirty="0"/>
              <a:t>方法</a:t>
            </a:r>
            <a:endParaRPr lang="en-CN" dirty="0"/>
          </a:p>
        </p:txBody>
      </p:sp>
      <p:sp>
        <p:nvSpPr>
          <p:cNvPr id="6" name="Title 1">
            <a:extLst>
              <a:ext uri="{FF2B5EF4-FFF2-40B4-BE49-F238E27FC236}">
                <a16:creationId xmlns:a16="http://schemas.microsoft.com/office/drawing/2014/main" id="{F5E7E570-4BD4-22D7-EA5D-34E028D44906}"/>
              </a:ext>
            </a:extLst>
          </p:cNvPr>
          <p:cNvSpPr txBox="1">
            <a:spLocks/>
          </p:cNvSpPr>
          <p:nvPr/>
        </p:nvSpPr>
        <p:spPr>
          <a:xfrm>
            <a:off x="289949" y="1018226"/>
            <a:ext cx="3034578" cy="371961"/>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a:lstStyle>
          <a:p>
            <a:pPr>
              <a:lnSpc>
                <a:spcPct val="125000"/>
              </a:lnSpc>
            </a:pPr>
            <a:r>
              <a:rPr kumimoji="1" lang="en-US" altLang="zh-CN" sz="1600" dirty="0">
                <a:solidFill>
                  <a:srgbClr val="C00000"/>
                </a:solidFill>
              </a:rPr>
              <a:t>R1: </a:t>
            </a:r>
            <a:r>
              <a:rPr kumimoji="1" lang="zh-CN" altLang="en-US" sz="1600" dirty="0">
                <a:solidFill>
                  <a:srgbClr val="C00000"/>
                </a:solidFill>
              </a:rPr>
              <a:t>文本表示的语义单元均匀性</a:t>
            </a:r>
            <a:endParaRPr lang="en-CN" sz="1600" dirty="0">
              <a:solidFill>
                <a:srgbClr val="C00000"/>
              </a:solidFill>
            </a:endParaRPr>
          </a:p>
        </p:txBody>
      </p:sp>
      <p:sp>
        <p:nvSpPr>
          <p:cNvPr id="3" name="内容占位符 2">
            <a:extLst>
              <a:ext uri="{FF2B5EF4-FFF2-40B4-BE49-F238E27FC236}">
                <a16:creationId xmlns:a16="http://schemas.microsoft.com/office/drawing/2014/main" id="{2AD087E4-359C-648C-14DE-790FCD95665C}"/>
              </a:ext>
            </a:extLst>
          </p:cNvPr>
          <p:cNvSpPr txBox="1">
            <a:spLocks/>
          </p:cNvSpPr>
          <p:nvPr/>
        </p:nvSpPr>
        <p:spPr>
          <a:xfrm>
            <a:off x="347778" y="927056"/>
            <a:ext cx="8042550" cy="3683435"/>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icrosoft YaHei"/>
                <a:ea typeface="Microsoft YaHei"/>
              </a:defRPr>
            </a:lvl1pPr>
            <a:lvl2pPr marL="685800" lvl="1" indent="-228600" algn="l" defTabSz="914400">
              <a:lnSpc>
                <a:spcPct val="90000"/>
              </a:lnSpc>
              <a:spcBef>
                <a:spcPts val="500"/>
              </a:spcBef>
              <a:buFont typeface="Arial" charset="0"/>
              <a:buChar char="•"/>
              <a:defRPr sz="2400" kern="1200">
                <a:solidFill>
                  <a:schemeClr val="tx1"/>
                </a:solidFill>
                <a:latin typeface="Microsoft YaHei"/>
                <a:ea typeface="Microsoft YaHei"/>
              </a:defRPr>
            </a:lvl2pPr>
            <a:lvl3pPr marL="1143000" lvl="2" indent="-228600" algn="l" defTabSz="914400">
              <a:lnSpc>
                <a:spcPct val="90000"/>
              </a:lnSpc>
              <a:spcBef>
                <a:spcPts val="500"/>
              </a:spcBef>
              <a:buFont typeface="Arial" charset="0"/>
              <a:buChar char="•"/>
              <a:defRPr sz="2000" kern="1200">
                <a:solidFill>
                  <a:schemeClr val="tx1"/>
                </a:solidFill>
                <a:latin typeface="Microsoft YaHei"/>
                <a:ea typeface="Microsoft YaHei"/>
              </a:defRPr>
            </a:lvl3pPr>
            <a:lvl4pPr marL="1600200" lvl="3" indent="-228600" algn="l" defTabSz="914400">
              <a:lnSpc>
                <a:spcPct val="90000"/>
              </a:lnSpc>
              <a:spcBef>
                <a:spcPts val="500"/>
              </a:spcBef>
              <a:buFont typeface="Arial" charset="0"/>
              <a:buChar char="•"/>
              <a:defRPr sz="1800" kern="1200">
                <a:solidFill>
                  <a:schemeClr val="tx1"/>
                </a:solidFill>
                <a:latin typeface="Microsoft YaHei"/>
                <a:ea typeface="Microsoft YaHei"/>
              </a:defRPr>
            </a:lvl4pPr>
            <a:lvl5pPr marL="2057400" lvl="4" indent="-228600" algn="l" defTabSz="914400">
              <a:lnSpc>
                <a:spcPct val="90000"/>
              </a:lnSpc>
              <a:spcBef>
                <a:spcPts val="500"/>
              </a:spcBef>
              <a:buFont typeface="Arial" charset="0"/>
              <a:buChar char="•"/>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等线"/>
              </a:defRPr>
            </a:lvl9pPr>
          </a:lstStyle>
          <a:p>
            <a:pPr marL="0" indent="0">
              <a:lnSpc>
                <a:spcPct val="110000"/>
              </a:lnSpc>
              <a:buNone/>
            </a:pPr>
            <a:endParaRPr kumimoji="1" lang="en-US" altLang="zh-CN" sz="1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C9640CC1-BC27-778F-3590-93DEFFBF79C0}"/>
              </a:ext>
            </a:extLst>
          </p:cNvPr>
          <p:cNvSpPr/>
          <p:nvPr/>
        </p:nvSpPr>
        <p:spPr>
          <a:xfrm>
            <a:off x="228729" y="2750111"/>
            <a:ext cx="865466" cy="409264"/>
          </a:xfrm>
          <a:prstGeom prst="rect">
            <a:avLst/>
          </a:prstGeom>
          <a:solidFill>
            <a:srgbClr val="DDDDF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Passage</a:t>
            </a:r>
            <a:endParaRPr lang="zh-CN" altLang="en-US" sz="12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0" name="矩形: 圆角 9">
            <a:extLst>
              <a:ext uri="{FF2B5EF4-FFF2-40B4-BE49-F238E27FC236}">
                <a16:creationId xmlns:a16="http://schemas.microsoft.com/office/drawing/2014/main" id="{65ECD882-E497-F872-FF68-6F710614B587}"/>
              </a:ext>
            </a:extLst>
          </p:cNvPr>
          <p:cNvSpPr/>
          <p:nvPr/>
        </p:nvSpPr>
        <p:spPr>
          <a:xfrm>
            <a:off x="1840611" y="2724428"/>
            <a:ext cx="746454" cy="454764"/>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Encoder</a:t>
            </a:r>
            <a:endParaRPr lang="zh-CN" altLang="en-US" sz="12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5A65B162-7E64-7690-A02D-55629B32616D}"/>
              </a:ext>
            </a:extLst>
          </p:cNvPr>
          <p:cNvCxnSpPr>
            <a:cxnSpLocks/>
          </p:cNvCxnSpPr>
          <p:nvPr/>
        </p:nvCxnSpPr>
        <p:spPr>
          <a:xfrm>
            <a:off x="2600663" y="2952293"/>
            <a:ext cx="6871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11">
            <a:extLst>
              <a:ext uri="{FF2B5EF4-FFF2-40B4-BE49-F238E27FC236}">
                <a16:creationId xmlns:a16="http://schemas.microsoft.com/office/drawing/2014/main" id="{E508D9F7-78F8-31C8-9791-EDC009567F6B}"/>
              </a:ext>
            </a:extLst>
          </p:cNvPr>
          <p:cNvCxnSpPr>
            <a:cxnSpLocks/>
          </p:cNvCxnSpPr>
          <p:nvPr/>
        </p:nvCxnSpPr>
        <p:spPr>
          <a:xfrm>
            <a:off x="1120091" y="2967828"/>
            <a:ext cx="6871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3" name="组合 12">
            <a:extLst>
              <a:ext uri="{FF2B5EF4-FFF2-40B4-BE49-F238E27FC236}">
                <a16:creationId xmlns:a16="http://schemas.microsoft.com/office/drawing/2014/main" id="{67B23B98-47F8-EAB7-74C6-BC158025C877}"/>
              </a:ext>
            </a:extLst>
          </p:cNvPr>
          <p:cNvGrpSpPr/>
          <p:nvPr/>
        </p:nvGrpSpPr>
        <p:grpSpPr>
          <a:xfrm>
            <a:off x="3313379" y="2212923"/>
            <a:ext cx="930326" cy="2702253"/>
            <a:chOff x="2542869" y="1050784"/>
            <a:chExt cx="1285564" cy="5472533"/>
          </a:xfrm>
        </p:grpSpPr>
        <p:sp>
          <p:nvSpPr>
            <p:cNvPr id="39" name="椭圆 38">
              <a:extLst>
                <a:ext uri="{FF2B5EF4-FFF2-40B4-BE49-F238E27FC236}">
                  <a16:creationId xmlns:a16="http://schemas.microsoft.com/office/drawing/2014/main" id="{482DF5E8-C5B9-73E1-A659-CDE142D91D92}"/>
                </a:ext>
              </a:extLst>
            </p:cNvPr>
            <p:cNvSpPr/>
            <p:nvPr/>
          </p:nvSpPr>
          <p:spPr>
            <a:xfrm>
              <a:off x="2574592" y="1359409"/>
              <a:ext cx="1165257" cy="588723"/>
            </a:xfrm>
            <a:prstGeom prst="ellipse">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 Unit 1</a:t>
              </a:r>
              <a:endParaRPr lang="zh-CN" altLang="en-US"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0" name="椭圆 39">
              <a:extLst>
                <a:ext uri="{FF2B5EF4-FFF2-40B4-BE49-F238E27FC236}">
                  <a16:creationId xmlns:a16="http://schemas.microsoft.com/office/drawing/2014/main" id="{DF1BDB48-7337-0A30-385D-22DB4CCD31F6}"/>
                </a:ext>
              </a:extLst>
            </p:cNvPr>
            <p:cNvSpPr/>
            <p:nvPr/>
          </p:nvSpPr>
          <p:spPr>
            <a:xfrm>
              <a:off x="2633459" y="2377804"/>
              <a:ext cx="1060949" cy="588723"/>
            </a:xfrm>
            <a:prstGeom prst="ellipse">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Unit 2</a:t>
              </a:r>
              <a:endParaRPr lang="zh-CN" altLang="en-US"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1" name="椭圆 40">
              <a:extLst>
                <a:ext uri="{FF2B5EF4-FFF2-40B4-BE49-F238E27FC236}">
                  <a16:creationId xmlns:a16="http://schemas.microsoft.com/office/drawing/2014/main" id="{25DED9BE-A12B-2D7A-BFFD-03E21C5170B2}"/>
                </a:ext>
              </a:extLst>
            </p:cNvPr>
            <p:cNvSpPr/>
            <p:nvPr/>
          </p:nvSpPr>
          <p:spPr>
            <a:xfrm>
              <a:off x="2633459" y="3408216"/>
              <a:ext cx="1060949" cy="58872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Unit 3</a:t>
              </a:r>
              <a:endParaRPr lang="zh-CN" altLang="en-US"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2" name="椭圆 41">
              <a:extLst>
                <a:ext uri="{FF2B5EF4-FFF2-40B4-BE49-F238E27FC236}">
                  <a16:creationId xmlns:a16="http://schemas.microsoft.com/office/drawing/2014/main" id="{6DFD8088-6972-1823-ACE1-92633886AEB7}"/>
                </a:ext>
              </a:extLst>
            </p:cNvPr>
            <p:cNvSpPr/>
            <p:nvPr/>
          </p:nvSpPr>
          <p:spPr>
            <a:xfrm>
              <a:off x="2633458" y="4568514"/>
              <a:ext cx="1060949" cy="588723"/>
            </a:xfrm>
            <a:prstGeom prst="ellipse">
              <a:avLst/>
            </a:prstGeom>
            <a:solidFill>
              <a:srgbClr val="B279B6"/>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Unit 4</a:t>
              </a:r>
              <a:endParaRPr lang="zh-CN" altLang="en-US"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3" name="椭圆 42">
              <a:extLst>
                <a:ext uri="{FF2B5EF4-FFF2-40B4-BE49-F238E27FC236}">
                  <a16:creationId xmlns:a16="http://schemas.microsoft.com/office/drawing/2014/main" id="{2138323D-8889-02E1-1171-D294895E912D}"/>
                </a:ext>
              </a:extLst>
            </p:cNvPr>
            <p:cNvSpPr/>
            <p:nvPr/>
          </p:nvSpPr>
          <p:spPr>
            <a:xfrm>
              <a:off x="2633460" y="5628638"/>
              <a:ext cx="1060949" cy="588723"/>
            </a:xfrm>
            <a:prstGeom prst="ellipse">
              <a:avLst/>
            </a:prstGeom>
            <a:solidFill>
              <a:srgbClr val="F3B086"/>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Unit 5</a:t>
              </a:r>
              <a:endParaRPr lang="zh-CN" altLang="en-US" sz="11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4" name="矩形 43">
              <a:extLst>
                <a:ext uri="{FF2B5EF4-FFF2-40B4-BE49-F238E27FC236}">
                  <a16:creationId xmlns:a16="http://schemas.microsoft.com/office/drawing/2014/main" id="{44003BAE-72B3-AA89-F1A3-3514C3BD7CF2}"/>
                </a:ext>
              </a:extLst>
            </p:cNvPr>
            <p:cNvSpPr/>
            <p:nvPr/>
          </p:nvSpPr>
          <p:spPr>
            <a:xfrm>
              <a:off x="2542869" y="1050784"/>
              <a:ext cx="1285564" cy="547253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grpSp>
      <p:sp>
        <p:nvSpPr>
          <p:cNvPr id="14" name="椭圆 13">
            <a:extLst>
              <a:ext uri="{FF2B5EF4-FFF2-40B4-BE49-F238E27FC236}">
                <a16:creationId xmlns:a16="http://schemas.microsoft.com/office/drawing/2014/main" id="{8E43FE98-CA9A-2477-90EC-8460016DBBF8}"/>
              </a:ext>
            </a:extLst>
          </p:cNvPr>
          <p:cNvSpPr/>
          <p:nvPr/>
        </p:nvSpPr>
        <p:spPr>
          <a:xfrm>
            <a:off x="5194175" y="1495942"/>
            <a:ext cx="184984" cy="184984"/>
          </a:xfrm>
          <a:prstGeom prst="ellipse">
            <a:avLst/>
          </a:prstGeom>
          <a:solidFill>
            <a:srgbClr val="EE8A1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88238795-ADAF-1DF0-57A9-F58C9CDFA31A}"/>
              </a:ext>
            </a:extLst>
          </p:cNvPr>
          <p:cNvSpPr/>
          <p:nvPr/>
        </p:nvSpPr>
        <p:spPr>
          <a:xfrm>
            <a:off x="3526928" y="1460059"/>
            <a:ext cx="471791" cy="298784"/>
          </a:xfrm>
          <a:prstGeom prst="rect">
            <a:avLst/>
          </a:prstGeom>
          <a:solidFill>
            <a:schemeClr val="accent5">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[CLS]</a:t>
            </a:r>
            <a:endParaRPr lang="zh-CN" altLang="en-US" sz="1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4DD31A9E-99A3-47AA-064C-C50B69F04C3A}"/>
              </a:ext>
            </a:extLst>
          </p:cNvPr>
          <p:cNvCxnSpPr>
            <a:stCxn id="10" idx="3"/>
            <a:endCxn id="15" idx="1"/>
          </p:cNvCxnSpPr>
          <p:nvPr/>
        </p:nvCxnSpPr>
        <p:spPr>
          <a:xfrm flipV="1">
            <a:off x="2587066" y="1609452"/>
            <a:ext cx="939863" cy="1342359"/>
          </a:xfrm>
          <a:prstGeom prst="bentConnector3">
            <a:avLst>
              <a:gd name="adj1" fmla="val 44213"/>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a:extLst>
              <a:ext uri="{FF2B5EF4-FFF2-40B4-BE49-F238E27FC236}">
                <a16:creationId xmlns:a16="http://schemas.microsoft.com/office/drawing/2014/main" id="{F9BBA918-8C19-9B06-9D12-692281C0F5E4}"/>
              </a:ext>
            </a:extLst>
          </p:cNvPr>
          <p:cNvCxnSpPr>
            <a:cxnSpLocks/>
          </p:cNvCxnSpPr>
          <p:nvPr/>
        </p:nvCxnSpPr>
        <p:spPr>
          <a:xfrm>
            <a:off x="4025914" y="1609452"/>
            <a:ext cx="11135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流程图: 决策 17">
            <a:extLst>
              <a:ext uri="{FF2B5EF4-FFF2-40B4-BE49-F238E27FC236}">
                <a16:creationId xmlns:a16="http://schemas.microsoft.com/office/drawing/2014/main" id="{6877820E-2C13-0DC4-6BB0-46FA22049E36}"/>
              </a:ext>
            </a:extLst>
          </p:cNvPr>
          <p:cNvSpPr/>
          <p:nvPr/>
        </p:nvSpPr>
        <p:spPr>
          <a:xfrm>
            <a:off x="5193896" y="2417904"/>
            <a:ext cx="243529" cy="163165"/>
          </a:xfrm>
          <a:prstGeom prst="flowChartDecision">
            <a:avLst/>
          </a:prstGeom>
          <a:solidFill>
            <a:srgbClr val="F6B9BD"/>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9" name="流程图: 决策 18">
            <a:extLst>
              <a:ext uri="{FF2B5EF4-FFF2-40B4-BE49-F238E27FC236}">
                <a16:creationId xmlns:a16="http://schemas.microsoft.com/office/drawing/2014/main" id="{A021EE0B-B54B-A274-EA1F-7E35F46FF02F}"/>
              </a:ext>
            </a:extLst>
          </p:cNvPr>
          <p:cNvSpPr/>
          <p:nvPr/>
        </p:nvSpPr>
        <p:spPr>
          <a:xfrm>
            <a:off x="5197821" y="2928037"/>
            <a:ext cx="243529" cy="163165"/>
          </a:xfrm>
          <a:prstGeom prst="flowChartDecision">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0" name="流程图: 决策 19">
            <a:extLst>
              <a:ext uri="{FF2B5EF4-FFF2-40B4-BE49-F238E27FC236}">
                <a16:creationId xmlns:a16="http://schemas.microsoft.com/office/drawing/2014/main" id="{C40DE9C3-357C-91EC-0C83-701DE0405C5F}"/>
              </a:ext>
            </a:extLst>
          </p:cNvPr>
          <p:cNvSpPr/>
          <p:nvPr/>
        </p:nvSpPr>
        <p:spPr>
          <a:xfrm>
            <a:off x="5194174" y="3440756"/>
            <a:ext cx="243529" cy="163165"/>
          </a:xfrm>
          <a:prstGeom prst="flowChartDecision">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1" name="流程图: 决策 20">
            <a:extLst>
              <a:ext uri="{FF2B5EF4-FFF2-40B4-BE49-F238E27FC236}">
                <a16:creationId xmlns:a16="http://schemas.microsoft.com/office/drawing/2014/main" id="{BB1BA584-67FA-37FC-BC61-7A6ECCDB05EE}"/>
              </a:ext>
            </a:extLst>
          </p:cNvPr>
          <p:cNvSpPr/>
          <p:nvPr/>
        </p:nvSpPr>
        <p:spPr>
          <a:xfrm>
            <a:off x="5197821" y="4013693"/>
            <a:ext cx="243529" cy="163165"/>
          </a:xfrm>
          <a:prstGeom prst="flowChartDecision">
            <a:avLst/>
          </a:prstGeom>
          <a:solidFill>
            <a:srgbClr val="B279B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2" name="流程图: 决策 21">
            <a:extLst>
              <a:ext uri="{FF2B5EF4-FFF2-40B4-BE49-F238E27FC236}">
                <a16:creationId xmlns:a16="http://schemas.microsoft.com/office/drawing/2014/main" id="{C95E2D81-4DFA-B1A6-9110-D1572CC4682C}"/>
              </a:ext>
            </a:extLst>
          </p:cNvPr>
          <p:cNvSpPr/>
          <p:nvPr/>
        </p:nvSpPr>
        <p:spPr>
          <a:xfrm>
            <a:off x="5204317" y="4549110"/>
            <a:ext cx="243529" cy="163165"/>
          </a:xfrm>
          <a:prstGeom prst="flowChartDecision">
            <a:avLst/>
          </a:prstGeom>
          <a:solidFill>
            <a:srgbClr val="F3B08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F3D64C52-EB54-6D67-D78B-66780E83D739}"/>
              </a:ext>
            </a:extLst>
          </p:cNvPr>
          <p:cNvCxnSpPr>
            <a:cxnSpLocks/>
          </p:cNvCxnSpPr>
          <p:nvPr/>
        </p:nvCxnSpPr>
        <p:spPr>
          <a:xfrm>
            <a:off x="4152586" y="2504531"/>
            <a:ext cx="1003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A245AB94-0482-7BC3-9BB9-F94C04D97DAB}"/>
              </a:ext>
            </a:extLst>
          </p:cNvPr>
          <p:cNvCxnSpPr>
            <a:cxnSpLocks/>
          </p:cNvCxnSpPr>
          <p:nvPr/>
        </p:nvCxnSpPr>
        <p:spPr>
          <a:xfrm>
            <a:off x="4152586" y="3014751"/>
            <a:ext cx="1003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a:extLst>
              <a:ext uri="{FF2B5EF4-FFF2-40B4-BE49-F238E27FC236}">
                <a16:creationId xmlns:a16="http://schemas.microsoft.com/office/drawing/2014/main" id="{C1636D99-FA70-F5F1-CFA9-332F8EB69F3B}"/>
              </a:ext>
            </a:extLst>
          </p:cNvPr>
          <p:cNvCxnSpPr>
            <a:cxnSpLocks/>
          </p:cNvCxnSpPr>
          <p:nvPr/>
        </p:nvCxnSpPr>
        <p:spPr>
          <a:xfrm>
            <a:off x="4146714" y="3522338"/>
            <a:ext cx="1003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a:extLst>
              <a:ext uri="{FF2B5EF4-FFF2-40B4-BE49-F238E27FC236}">
                <a16:creationId xmlns:a16="http://schemas.microsoft.com/office/drawing/2014/main" id="{A23A2D06-756A-3D45-B442-074C5DA5BB40}"/>
              </a:ext>
            </a:extLst>
          </p:cNvPr>
          <p:cNvCxnSpPr>
            <a:cxnSpLocks/>
          </p:cNvCxnSpPr>
          <p:nvPr/>
        </p:nvCxnSpPr>
        <p:spPr>
          <a:xfrm>
            <a:off x="4136201" y="4095276"/>
            <a:ext cx="1003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a:extLst>
              <a:ext uri="{FF2B5EF4-FFF2-40B4-BE49-F238E27FC236}">
                <a16:creationId xmlns:a16="http://schemas.microsoft.com/office/drawing/2014/main" id="{5BE1D764-0AF3-129C-6AFC-02492AA68F77}"/>
              </a:ext>
            </a:extLst>
          </p:cNvPr>
          <p:cNvCxnSpPr>
            <a:cxnSpLocks/>
          </p:cNvCxnSpPr>
          <p:nvPr/>
        </p:nvCxnSpPr>
        <p:spPr>
          <a:xfrm>
            <a:off x="4152586" y="4637477"/>
            <a:ext cx="1003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椭圆 27">
            <a:extLst>
              <a:ext uri="{FF2B5EF4-FFF2-40B4-BE49-F238E27FC236}">
                <a16:creationId xmlns:a16="http://schemas.microsoft.com/office/drawing/2014/main" id="{A4670FE0-7616-4D32-B899-B8DBD92122F0}"/>
              </a:ext>
            </a:extLst>
          </p:cNvPr>
          <p:cNvSpPr/>
          <p:nvPr/>
        </p:nvSpPr>
        <p:spPr>
          <a:xfrm>
            <a:off x="7306559" y="2603141"/>
            <a:ext cx="184984" cy="184984"/>
          </a:xfrm>
          <a:prstGeom prst="ellipse">
            <a:avLst/>
          </a:prstGeom>
          <a:solidFill>
            <a:srgbClr val="EE8A1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F08EB57D-5203-0B31-5826-11DED91E8CF9}"/>
              </a:ext>
            </a:extLst>
          </p:cNvPr>
          <p:cNvSpPr/>
          <p:nvPr/>
        </p:nvSpPr>
        <p:spPr>
          <a:xfrm>
            <a:off x="6727872" y="2156088"/>
            <a:ext cx="1342359" cy="1342359"/>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0" name="椭圆 29">
            <a:extLst>
              <a:ext uri="{FF2B5EF4-FFF2-40B4-BE49-F238E27FC236}">
                <a16:creationId xmlns:a16="http://schemas.microsoft.com/office/drawing/2014/main" id="{4711DD6E-2F91-C8B1-A900-80166532F82E}"/>
              </a:ext>
            </a:extLst>
          </p:cNvPr>
          <p:cNvSpPr/>
          <p:nvPr/>
        </p:nvSpPr>
        <p:spPr>
          <a:xfrm>
            <a:off x="6794202" y="2105740"/>
            <a:ext cx="1193720" cy="1193720"/>
          </a:xfrm>
          <a:prstGeom prst="ellipse">
            <a:avLst/>
          </a:prstGeom>
          <a:noFill/>
          <a:ln>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1" name="流程图: 决策 30">
            <a:extLst>
              <a:ext uri="{FF2B5EF4-FFF2-40B4-BE49-F238E27FC236}">
                <a16:creationId xmlns:a16="http://schemas.microsoft.com/office/drawing/2014/main" id="{727AF771-35F9-EFC9-A98E-9DF27723A136}"/>
              </a:ext>
            </a:extLst>
          </p:cNvPr>
          <p:cNvSpPr/>
          <p:nvPr/>
        </p:nvSpPr>
        <p:spPr>
          <a:xfrm>
            <a:off x="7277286" y="2024158"/>
            <a:ext cx="243529" cy="163165"/>
          </a:xfrm>
          <a:prstGeom prst="flowChartDecision">
            <a:avLst/>
          </a:prstGeom>
          <a:solidFill>
            <a:srgbClr val="F6B9BD"/>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2" name="流程图: 决策 31">
            <a:extLst>
              <a:ext uri="{FF2B5EF4-FFF2-40B4-BE49-F238E27FC236}">
                <a16:creationId xmlns:a16="http://schemas.microsoft.com/office/drawing/2014/main" id="{4FF8700E-9BCD-5736-7675-ABFDA089A542}"/>
              </a:ext>
            </a:extLst>
          </p:cNvPr>
          <p:cNvSpPr/>
          <p:nvPr/>
        </p:nvSpPr>
        <p:spPr>
          <a:xfrm>
            <a:off x="6685087" y="2498062"/>
            <a:ext cx="243529" cy="163165"/>
          </a:xfrm>
          <a:prstGeom prst="flowChartDecision">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3" name="流程图: 决策 32">
            <a:extLst>
              <a:ext uri="{FF2B5EF4-FFF2-40B4-BE49-F238E27FC236}">
                <a16:creationId xmlns:a16="http://schemas.microsoft.com/office/drawing/2014/main" id="{033C0F0C-340A-D1A7-7743-DD6007F0F05B}"/>
              </a:ext>
            </a:extLst>
          </p:cNvPr>
          <p:cNvSpPr/>
          <p:nvPr/>
        </p:nvSpPr>
        <p:spPr>
          <a:xfrm>
            <a:off x="6851093" y="3021459"/>
            <a:ext cx="243529" cy="163165"/>
          </a:xfrm>
          <a:prstGeom prst="flowChartDecision">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4" name="流程图: 决策 33">
            <a:extLst>
              <a:ext uri="{FF2B5EF4-FFF2-40B4-BE49-F238E27FC236}">
                <a16:creationId xmlns:a16="http://schemas.microsoft.com/office/drawing/2014/main" id="{07566D66-15C4-F691-C69E-451263D44C0C}"/>
              </a:ext>
            </a:extLst>
          </p:cNvPr>
          <p:cNvSpPr/>
          <p:nvPr/>
        </p:nvSpPr>
        <p:spPr>
          <a:xfrm>
            <a:off x="7705761" y="3021459"/>
            <a:ext cx="243529" cy="163165"/>
          </a:xfrm>
          <a:prstGeom prst="flowChartDecision">
            <a:avLst/>
          </a:prstGeom>
          <a:solidFill>
            <a:srgbClr val="B279B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5" name="流程图: 决策 34">
            <a:extLst>
              <a:ext uri="{FF2B5EF4-FFF2-40B4-BE49-F238E27FC236}">
                <a16:creationId xmlns:a16="http://schemas.microsoft.com/office/drawing/2014/main" id="{E38FF752-319B-5DC2-CBD7-D11E486FF7B8}"/>
              </a:ext>
            </a:extLst>
          </p:cNvPr>
          <p:cNvSpPr/>
          <p:nvPr/>
        </p:nvSpPr>
        <p:spPr>
          <a:xfrm>
            <a:off x="7866157" y="2570253"/>
            <a:ext cx="243529" cy="163165"/>
          </a:xfrm>
          <a:prstGeom prst="flowChartDecision">
            <a:avLst/>
          </a:prstGeom>
          <a:solidFill>
            <a:srgbClr val="F3B08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0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A76B6C84-4B36-00E2-EC23-6DA87472D06C}"/>
              </a:ext>
            </a:extLst>
          </p:cNvPr>
          <p:cNvCxnSpPr>
            <a:cxnSpLocks/>
          </p:cNvCxnSpPr>
          <p:nvPr/>
        </p:nvCxnSpPr>
        <p:spPr>
          <a:xfrm>
            <a:off x="5681835" y="2665913"/>
            <a:ext cx="83092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7" name="图片 36">
            <a:extLst>
              <a:ext uri="{FF2B5EF4-FFF2-40B4-BE49-F238E27FC236}">
                <a16:creationId xmlns:a16="http://schemas.microsoft.com/office/drawing/2014/main" id="{C30DB553-98D6-DC20-E1A8-624536986CAF}"/>
              </a:ext>
            </a:extLst>
          </p:cNvPr>
          <p:cNvPicPr>
            <a:picLocks noChangeAspect="1"/>
          </p:cNvPicPr>
          <p:nvPr/>
        </p:nvPicPr>
        <p:blipFill>
          <a:blip r:embed="rId3"/>
          <a:stretch>
            <a:fillRect/>
          </a:stretch>
        </p:blipFill>
        <p:spPr>
          <a:xfrm>
            <a:off x="6069903" y="3901334"/>
            <a:ext cx="2414764" cy="303223"/>
          </a:xfrm>
          <a:prstGeom prst="rect">
            <a:avLst/>
          </a:prstGeom>
        </p:spPr>
      </p:pic>
      <p:sp>
        <p:nvSpPr>
          <p:cNvPr id="38" name="文本框 37">
            <a:extLst>
              <a:ext uri="{FF2B5EF4-FFF2-40B4-BE49-F238E27FC236}">
                <a16:creationId xmlns:a16="http://schemas.microsoft.com/office/drawing/2014/main" id="{59513D99-321F-B873-D147-4CB1EAC7778B}"/>
              </a:ext>
            </a:extLst>
          </p:cNvPr>
          <p:cNvSpPr txBox="1"/>
          <p:nvPr/>
        </p:nvSpPr>
        <p:spPr>
          <a:xfrm>
            <a:off x="6878664" y="1754314"/>
            <a:ext cx="2049435" cy="276999"/>
          </a:xfrm>
          <a:prstGeom prst="rect">
            <a:avLst/>
          </a:prstGeom>
          <a:noFill/>
        </p:spPr>
        <p:txBody>
          <a:bodyPr wrap="square" rtlCol="0">
            <a:spAutoFit/>
          </a:bodyPr>
          <a:lstStyle/>
          <a:p>
            <a:r>
              <a:rPr lang="zh-CN" altLang="en-US" sz="1200" b="1" dirty="0">
                <a:solidFill>
                  <a:schemeClr val="tx1"/>
                </a:solidFill>
                <a:latin typeface="+mj-ea"/>
                <a:ea typeface="+mj-ea"/>
                <a:cs typeface="Times New Roman" panose="02020603050405020304" pitchFamily="18" charset="0"/>
              </a:rPr>
              <a:t>语义距离均等</a:t>
            </a:r>
          </a:p>
        </p:txBody>
      </p:sp>
      <p:sp>
        <p:nvSpPr>
          <p:cNvPr id="45" name="文本框 44">
            <a:extLst>
              <a:ext uri="{FF2B5EF4-FFF2-40B4-BE49-F238E27FC236}">
                <a16:creationId xmlns:a16="http://schemas.microsoft.com/office/drawing/2014/main" id="{1B53028E-2270-420E-8755-099535E54871}"/>
              </a:ext>
            </a:extLst>
          </p:cNvPr>
          <p:cNvSpPr txBox="1"/>
          <p:nvPr/>
        </p:nvSpPr>
        <p:spPr>
          <a:xfrm>
            <a:off x="4310035" y="2193229"/>
            <a:ext cx="1993084" cy="276999"/>
          </a:xfrm>
          <a:prstGeom prst="rect">
            <a:avLst/>
          </a:prstGeom>
          <a:noFill/>
        </p:spPr>
        <p:txBody>
          <a:bodyPr wrap="square" rtlCol="0">
            <a:spAutoFit/>
          </a:bodyPr>
          <a:lstStyle/>
          <a:p>
            <a:r>
              <a:rPr lang="zh-CN" altLang="en-US" sz="1200" dirty="0">
                <a:solidFill>
                  <a:schemeClr val="tx1"/>
                </a:solidFill>
                <a:latin typeface="+mj-ea"/>
                <a:ea typeface="+mj-ea"/>
                <a:cs typeface="Times New Roman" panose="02020603050405020304" pitchFamily="18" charset="0"/>
              </a:rPr>
              <a:t>单元表示</a:t>
            </a:r>
          </a:p>
        </p:txBody>
      </p:sp>
      <p:sp>
        <p:nvSpPr>
          <p:cNvPr id="46" name="文本框 45">
            <a:extLst>
              <a:ext uri="{FF2B5EF4-FFF2-40B4-BE49-F238E27FC236}">
                <a16:creationId xmlns:a16="http://schemas.microsoft.com/office/drawing/2014/main" id="{B8E6FE5B-29A1-A529-A573-45CBD9557256}"/>
              </a:ext>
            </a:extLst>
          </p:cNvPr>
          <p:cNvSpPr txBox="1"/>
          <p:nvPr/>
        </p:nvSpPr>
        <p:spPr>
          <a:xfrm>
            <a:off x="4243705" y="1281944"/>
            <a:ext cx="1993085" cy="276999"/>
          </a:xfrm>
          <a:prstGeom prst="rect">
            <a:avLst/>
          </a:prstGeom>
          <a:noFill/>
        </p:spPr>
        <p:txBody>
          <a:bodyPr wrap="square" rtlCol="0">
            <a:spAutoFit/>
          </a:bodyPr>
          <a:lstStyle/>
          <a:p>
            <a:r>
              <a:rPr lang="zh-CN" altLang="en-US" sz="1200" dirty="0">
                <a:solidFill>
                  <a:schemeClr val="tx1"/>
                </a:solidFill>
                <a:latin typeface="+mj-ea"/>
                <a:ea typeface="+mj-ea"/>
                <a:cs typeface="Times New Roman" panose="02020603050405020304" pitchFamily="18" charset="0"/>
              </a:rPr>
              <a:t>文本表示</a:t>
            </a:r>
          </a:p>
        </p:txBody>
      </p:sp>
    </p:spTree>
    <p:extLst>
      <p:ext uri="{BB962C8B-B14F-4D97-AF65-F5344CB8AC3E}">
        <p14:creationId xmlns:p14="http://schemas.microsoft.com/office/powerpoint/2010/main" val="3813838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US" altLang="zh-CN" dirty="0"/>
              <a:t>BERM-</a:t>
            </a:r>
            <a:r>
              <a:rPr lang="zh-CN" altLang="en-US" dirty="0"/>
              <a:t>方法</a:t>
            </a:r>
            <a:endParaRPr lang="en-CN" dirty="0"/>
          </a:p>
        </p:txBody>
      </p:sp>
      <p:sp>
        <p:nvSpPr>
          <p:cNvPr id="6" name="Title 1">
            <a:extLst>
              <a:ext uri="{FF2B5EF4-FFF2-40B4-BE49-F238E27FC236}">
                <a16:creationId xmlns:a16="http://schemas.microsoft.com/office/drawing/2014/main" id="{F5E7E570-4BD4-22D7-EA5D-34E028D44906}"/>
              </a:ext>
            </a:extLst>
          </p:cNvPr>
          <p:cNvSpPr txBox="1">
            <a:spLocks/>
          </p:cNvSpPr>
          <p:nvPr/>
        </p:nvSpPr>
        <p:spPr>
          <a:xfrm>
            <a:off x="192319" y="1021289"/>
            <a:ext cx="4001954" cy="371961"/>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a:lstStyle>
          <a:p>
            <a:pPr>
              <a:lnSpc>
                <a:spcPct val="125000"/>
              </a:lnSpc>
            </a:pPr>
            <a:r>
              <a:rPr kumimoji="1" lang="en-US" altLang="zh-CN" sz="1600" dirty="0">
                <a:solidFill>
                  <a:srgbClr val="C00000"/>
                </a:solidFill>
              </a:rPr>
              <a:t>R2:</a:t>
            </a:r>
            <a:r>
              <a:rPr kumimoji="1" lang="zh-CN" altLang="en-US" sz="1600" dirty="0">
                <a:solidFill>
                  <a:srgbClr val="C00000"/>
                </a:solidFill>
              </a:rPr>
              <a:t>匹配表示的关键匹配单元可抽取性</a:t>
            </a:r>
            <a:endParaRPr lang="en-CN" sz="1600" dirty="0">
              <a:solidFill>
                <a:srgbClr val="C00000"/>
              </a:solidFill>
            </a:endParaRPr>
          </a:p>
        </p:txBody>
      </p:sp>
      <p:sp>
        <p:nvSpPr>
          <p:cNvPr id="7" name="内容占位符 2">
            <a:extLst>
              <a:ext uri="{FF2B5EF4-FFF2-40B4-BE49-F238E27FC236}">
                <a16:creationId xmlns:a16="http://schemas.microsoft.com/office/drawing/2014/main" id="{56C36BCA-1E8B-8083-AB86-24425F3CF460}"/>
              </a:ext>
            </a:extLst>
          </p:cNvPr>
          <p:cNvSpPr txBox="1">
            <a:spLocks/>
          </p:cNvSpPr>
          <p:nvPr/>
        </p:nvSpPr>
        <p:spPr>
          <a:xfrm>
            <a:off x="305311" y="1202626"/>
            <a:ext cx="8751963" cy="4008342"/>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icrosoft YaHei"/>
                <a:ea typeface="Microsoft YaHei"/>
              </a:defRPr>
            </a:lvl1pPr>
            <a:lvl2pPr marL="685800" lvl="1" indent="-228600" algn="l" defTabSz="914400">
              <a:lnSpc>
                <a:spcPct val="90000"/>
              </a:lnSpc>
              <a:spcBef>
                <a:spcPts val="500"/>
              </a:spcBef>
              <a:buFont typeface="Arial" charset="0"/>
              <a:buChar char="•"/>
              <a:defRPr sz="2400" kern="1200">
                <a:solidFill>
                  <a:schemeClr val="tx1"/>
                </a:solidFill>
                <a:latin typeface="Microsoft YaHei"/>
                <a:ea typeface="Microsoft YaHei"/>
              </a:defRPr>
            </a:lvl2pPr>
            <a:lvl3pPr marL="1143000" lvl="2" indent="-228600" algn="l" defTabSz="914400">
              <a:lnSpc>
                <a:spcPct val="90000"/>
              </a:lnSpc>
              <a:spcBef>
                <a:spcPts val="500"/>
              </a:spcBef>
              <a:buFont typeface="Arial" charset="0"/>
              <a:buChar char="•"/>
              <a:defRPr sz="2000" kern="1200">
                <a:solidFill>
                  <a:schemeClr val="tx1"/>
                </a:solidFill>
                <a:latin typeface="Microsoft YaHei"/>
                <a:ea typeface="Microsoft YaHei"/>
              </a:defRPr>
            </a:lvl3pPr>
            <a:lvl4pPr marL="1600200" lvl="3" indent="-228600" algn="l" defTabSz="914400">
              <a:lnSpc>
                <a:spcPct val="90000"/>
              </a:lnSpc>
              <a:spcBef>
                <a:spcPts val="500"/>
              </a:spcBef>
              <a:buFont typeface="Arial" charset="0"/>
              <a:buChar char="•"/>
              <a:defRPr sz="1800" kern="1200">
                <a:solidFill>
                  <a:schemeClr val="tx1"/>
                </a:solidFill>
                <a:latin typeface="Microsoft YaHei"/>
                <a:ea typeface="Microsoft YaHei"/>
              </a:defRPr>
            </a:lvl4pPr>
            <a:lvl5pPr marL="2057400" lvl="4" indent="-228600" algn="l" defTabSz="914400">
              <a:lnSpc>
                <a:spcPct val="90000"/>
              </a:lnSpc>
              <a:spcBef>
                <a:spcPts val="500"/>
              </a:spcBef>
              <a:buFont typeface="Arial" charset="0"/>
              <a:buChar char="•"/>
              <a:defRPr sz="1800" kern="1200">
                <a:solidFill>
                  <a:schemeClr val="tx1"/>
                </a:solidFill>
                <a:latin typeface="Microsoft YaHei"/>
                <a:ea typeface="Microsoft YaHei"/>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等线"/>
              </a:defRPr>
            </a:lvl9pPr>
          </a:lstStyle>
          <a:p>
            <a:pPr marL="0" indent="0">
              <a:lnSpc>
                <a:spcPct val="110000"/>
              </a:lnSpc>
              <a:buNone/>
            </a:pPr>
            <a:endParaRPr kumimoji="1" lang="en-US" altLang="zh-CN" sz="1050" b="1" dirty="0">
              <a:latin typeface="Times New Roman" panose="02020603050405020304" pitchFamily="18" charset="0"/>
              <a:ea typeface="+mj-ea"/>
              <a:cs typeface="Times New Roman" panose="02020603050405020304" pitchFamily="18" charset="0"/>
            </a:endParaRPr>
          </a:p>
        </p:txBody>
      </p:sp>
      <p:sp>
        <p:nvSpPr>
          <p:cNvPr id="73" name="矩形 72">
            <a:extLst>
              <a:ext uri="{FF2B5EF4-FFF2-40B4-BE49-F238E27FC236}">
                <a16:creationId xmlns:a16="http://schemas.microsoft.com/office/drawing/2014/main" id="{BA47A254-EDB3-B906-8185-A02B6EACFD8F}"/>
              </a:ext>
            </a:extLst>
          </p:cNvPr>
          <p:cNvSpPr/>
          <p:nvPr/>
        </p:nvSpPr>
        <p:spPr>
          <a:xfrm>
            <a:off x="175761" y="3688112"/>
            <a:ext cx="915911" cy="345577"/>
          </a:xfrm>
          <a:prstGeom prst="rect">
            <a:avLst/>
          </a:prstGeom>
          <a:solidFill>
            <a:srgbClr val="DDDDF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mj-ea"/>
                <a:cs typeface="Times New Roman" panose="02020603050405020304" pitchFamily="18" charset="0"/>
              </a:rPr>
              <a:t>Passage</a:t>
            </a:r>
            <a:endParaRPr lang="zh-CN" altLang="en-US" sz="1200" dirty="0">
              <a:solidFill>
                <a:schemeClr val="tx1"/>
              </a:solidFill>
              <a:latin typeface="Times New Roman" panose="02020603050405020304" pitchFamily="18" charset="0"/>
              <a:ea typeface="+mj-ea"/>
              <a:cs typeface="Times New Roman" panose="02020603050405020304" pitchFamily="18" charset="0"/>
            </a:endParaRPr>
          </a:p>
        </p:txBody>
      </p:sp>
      <p:sp>
        <p:nvSpPr>
          <p:cNvPr id="74" name="矩形: 圆角 73">
            <a:extLst>
              <a:ext uri="{FF2B5EF4-FFF2-40B4-BE49-F238E27FC236}">
                <a16:creationId xmlns:a16="http://schemas.microsoft.com/office/drawing/2014/main" id="{9F4197FD-7FBE-3F27-B1B4-88DE577FC360}"/>
              </a:ext>
            </a:extLst>
          </p:cNvPr>
          <p:cNvSpPr/>
          <p:nvPr/>
        </p:nvSpPr>
        <p:spPr>
          <a:xfrm>
            <a:off x="1881596" y="3666426"/>
            <a:ext cx="789963" cy="383996"/>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solidFill>
                  <a:schemeClr val="tx1"/>
                </a:solidFill>
                <a:latin typeface="Times New Roman" panose="02020603050405020304" pitchFamily="18" charset="0"/>
                <a:ea typeface="+mj-ea"/>
                <a:cs typeface="Times New Roman" panose="02020603050405020304" pitchFamily="18" charset="0"/>
              </a:rPr>
              <a:t>Encoder</a:t>
            </a:r>
            <a:endParaRPr lang="zh-CN" altLang="en-US" sz="1200" dirty="0">
              <a:solidFill>
                <a:schemeClr val="tx1"/>
              </a:solidFill>
              <a:latin typeface="Times New Roman" panose="02020603050405020304" pitchFamily="18" charset="0"/>
              <a:ea typeface="+mj-ea"/>
              <a:cs typeface="Times New Roman" panose="02020603050405020304" pitchFamily="18" charset="0"/>
            </a:endParaRPr>
          </a:p>
        </p:txBody>
      </p:sp>
      <p:cxnSp>
        <p:nvCxnSpPr>
          <p:cNvPr id="75" name="直接箭头连接符 74">
            <a:extLst>
              <a:ext uri="{FF2B5EF4-FFF2-40B4-BE49-F238E27FC236}">
                <a16:creationId xmlns:a16="http://schemas.microsoft.com/office/drawing/2014/main" id="{3F7A47AA-D35F-CA6F-92B3-819A76260140}"/>
              </a:ext>
            </a:extLst>
          </p:cNvPr>
          <p:cNvCxnSpPr>
            <a:cxnSpLocks/>
          </p:cNvCxnSpPr>
          <p:nvPr/>
        </p:nvCxnSpPr>
        <p:spPr>
          <a:xfrm>
            <a:off x="2685948" y="3858831"/>
            <a:ext cx="7271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接箭头连接符 75">
            <a:extLst>
              <a:ext uri="{FF2B5EF4-FFF2-40B4-BE49-F238E27FC236}">
                <a16:creationId xmlns:a16="http://schemas.microsoft.com/office/drawing/2014/main" id="{CD4776AB-B7DD-160B-311F-3481432BF3AB}"/>
              </a:ext>
            </a:extLst>
          </p:cNvPr>
          <p:cNvCxnSpPr>
            <a:cxnSpLocks/>
          </p:cNvCxnSpPr>
          <p:nvPr/>
        </p:nvCxnSpPr>
        <p:spPr>
          <a:xfrm>
            <a:off x="1119078" y="3871949"/>
            <a:ext cx="7271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77" name="组合 76">
            <a:extLst>
              <a:ext uri="{FF2B5EF4-FFF2-40B4-BE49-F238E27FC236}">
                <a16:creationId xmlns:a16="http://schemas.microsoft.com/office/drawing/2014/main" id="{0A286A12-5049-4E7D-BF30-DA4EFD082A31}"/>
              </a:ext>
            </a:extLst>
          </p:cNvPr>
          <p:cNvGrpSpPr/>
          <p:nvPr/>
        </p:nvGrpSpPr>
        <p:grpSpPr>
          <a:xfrm>
            <a:off x="3479941" y="2935462"/>
            <a:ext cx="984552" cy="2153356"/>
            <a:chOff x="2542869" y="1140514"/>
            <a:chExt cx="1285564" cy="5164616"/>
          </a:xfrm>
        </p:grpSpPr>
        <p:sp>
          <p:nvSpPr>
            <p:cNvPr id="93" name="椭圆 92">
              <a:extLst>
                <a:ext uri="{FF2B5EF4-FFF2-40B4-BE49-F238E27FC236}">
                  <a16:creationId xmlns:a16="http://schemas.microsoft.com/office/drawing/2014/main" id="{D2D91412-EDD4-74E3-129C-8A9C9A223E01}"/>
                </a:ext>
              </a:extLst>
            </p:cNvPr>
            <p:cNvSpPr/>
            <p:nvPr/>
          </p:nvSpPr>
          <p:spPr>
            <a:xfrm>
              <a:off x="2574592" y="1359409"/>
              <a:ext cx="1119817" cy="588723"/>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 Unit 1</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sp>
          <p:nvSpPr>
            <p:cNvPr id="94" name="椭圆 93">
              <a:extLst>
                <a:ext uri="{FF2B5EF4-FFF2-40B4-BE49-F238E27FC236}">
                  <a16:creationId xmlns:a16="http://schemas.microsoft.com/office/drawing/2014/main" id="{8AA26A78-68E8-FF62-5B79-1DB467F1D14A}"/>
                </a:ext>
              </a:extLst>
            </p:cNvPr>
            <p:cNvSpPr/>
            <p:nvPr/>
          </p:nvSpPr>
          <p:spPr>
            <a:xfrm>
              <a:off x="2633459" y="2377804"/>
              <a:ext cx="1060949" cy="588723"/>
            </a:xfrm>
            <a:prstGeom prst="ellipse">
              <a:avLst/>
            </a:prstGeom>
            <a:solidFill>
              <a:srgbClr val="8BAFE8"/>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Unit 2</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sp>
          <p:nvSpPr>
            <p:cNvPr id="95" name="椭圆 94">
              <a:extLst>
                <a:ext uri="{FF2B5EF4-FFF2-40B4-BE49-F238E27FC236}">
                  <a16:creationId xmlns:a16="http://schemas.microsoft.com/office/drawing/2014/main" id="{B051F2BB-0968-E9AD-0F1C-A41E75FCEB34}"/>
                </a:ext>
              </a:extLst>
            </p:cNvPr>
            <p:cNvSpPr/>
            <p:nvPr/>
          </p:nvSpPr>
          <p:spPr>
            <a:xfrm>
              <a:off x="2633459" y="3408216"/>
              <a:ext cx="1060949" cy="588723"/>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Unit 3</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sp>
          <p:nvSpPr>
            <p:cNvPr id="96" name="椭圆 95">
              <a:extLst>
                <a:ext uri="{FF2B5EF4-FFF2-40B4-BE49-F238E27FC236}">
                  <a16:creationId xmlns:a16="http://schemas.microsoft.com/office/drawing/2014/main" id="{75CFD3D2-90DF-B24D-95DC-9E40674C2A17}"/>
                </a:ext>
              </a:extLst>
            </p:cNvPr>
            <p:cNvSpPr/>
            <p:nvPr/>
          </p:nvSpPr>
          <p:spPr>
            <a:xfrm>
              <a:off x="2633458" y="4568514"/>
              <a:ext cx="1060949" cy="588723"/>
            </a:xfrm>
            <a:prstGeom prst="ellipse">
              <a:avLst/>
            </a:prstGeom>
            <a:solidFill>
              <a:srgbClr val="B279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Unit 4</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sp>
          <p:nvSpPr>
            <p:cNvPr id="97" name="椭圆 96">
              <a:extLst>
                <a:ext uri="{FF2B5EF4-FFF2-40B4-BE49-F238E27FC236}">
                  <a16:creationId xmlns:a16="http://schemas.microsoft.com/office/drawing/2014/main" id="{7F8B9E22-EA52-B944-1F89-D6E5065888D4}"/>
                </a:ext>
              </a:extLst>
            </p:cNvPr>
            <p:cNvSpPr/>
            <p:nvPr/>
          </p:nvSpPr>
          <p:spPr>
            <a:xfrm>
              <a:off x="2633460" y="5628638"/>
              <a:ext cx="1060949" cy="588723"/>
            </a:xfrm>
            <a:prstGeom prst="ellipse">
              <a:avLst/>
            </a:prstGeom>
            <a:solidFill>
              <a:srgbClr val="F3B08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Unit 5</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sp>
          <p:nvSpPr>
            <p:cNvPr id="98" name="矩形 97">
              <a:extLst>
                <a:ext uri="{FF2B5EF4-FFF2-40B4-BE49-F238E27FC236}">
                  <a16:creationId xmlns:a16="http://schemas.microsoft.com/office/drawing/2014/main" id="{0000933A-08D8-9D08-9516-341724BB564E}"/>
                </a:ext>
              </a:extLst>
            </p:cNvPr>
            <p:cNvSpPr/>
            <p:nvPr/>
          </p:nvSpPr>
          <p:spPr>
            <a:xfrm>
              <a:off x="2542869" y="1140514"/>
              <a:ext cx="1285564" cy="51646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grpSp>
      <p:sp>
        <p:nvSpPr>
          <p:cNvPr id="78" name="椭圆 77">
            <a:extLst>
              <a:ext uri="{FF2B5EF4-FFF2-40B4-BE49-F238E27FC236}">
                <a16:creationId xmlns:a16="http://schemas.microsoft.com/office/drawing/2014/main" id="{B5F3349D-18B2-8C20-5279-C84B424BA3FB}"/>
              </a:ext>
            </a:extLst>
          </p:cNvPr>
          <p:cNvSpPr/>
          <p:nvPr/>
        </p:nvSpPr>
        <p:spPr>
          <a:xfrm>
            <a:off x="5430629" y="2629111"/>
            <a:ext cx="195766" cy="156198"/>
          </a:xfrm>
          <a:prstGeom prst="ellipse">
            <a:avLst/>
          </a:prstGeom>
          <a:solidFill>
            <a:srgbClr val="EE8A1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79" name="矩形 78">
            <a:extLst>
              <a:ext uri="{FF2B5EF4-FFF2-40B4-BE49-F238E27FC236}">
                <a16:creationId xmlns:a16="http://schemas.microsoft.com/office/drawing/2014/main" id="{6EC9BE14-9187-3AFA-16CE-DA3ED83F5842}"/>
              </a:ext>
            </a:extLst>
          </p:cNvPr>
          <p:cNvSpPr/>
          <p:nvPr/>
        </p:nvSpPr>
        <p:spPr>
          <a:xfrm>
            <a:off x="3666203" y="2598812"/>
            <a:ext cx="499291" cy="252289"/>
          </a:xfrm>
          <a:prstGeom prst="rect">
            <a:avLst/>
          </a:prstGeom>
          <a:solidFill>
            <a:schemeClr val="accent5">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[CLS]</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cxnSp>
        <p:nvCxnSpPr>
          <p:cNvPr id="80" name="连接符: 肘形 79">
            <a:extLst>
              <a:ext uri="{FF2B5EF4-FFF2-40B4-BE49-F238E27FC236}">
                <a16:creationId xmlns:a16="http://schemas.microsoft.com/office/drawing/2014/main" id="{516B92C6-A9BB-383B-2463-2671DF6BFEB1}"/>
              </a:ext>
            </a:extLst>
          </p:cNvPr>
          <p:cNvCxnSpPr>
            <a:stCxn id="74" idx="3"/>
            <a:endCxn id="79" idx="1"/>
          </p:cNvCxnSpPr>
          <p:nvPr/>
        </p:nvCxnSpPr>
        <p:spPr>
          <a:xfrm flipV="1">
            <a:off x="2671559" y="2724957"/>
            <a:ext cx="994645" cy="1133467"/>
          </a:xfrm>
          <a:prstGeom prst="bentConnector3">
            <a:avLst>
              <a:gd name="adj1" fmla="val 44213"/>
            </a:avLst>
          </a:prstGeom>
          <a:ln>
            <a:tailEnd type="triangle"/>
          </a:ln>
        </p:spPr>
        <p:style>
          <a:lnRef idx="2">
            <a:schemeClr val="dk1"/>
          </a:lnRef>
          <a:fillRef idx="0">
            <a:schemeClr val="dk1"/>
          </a:fillRef>
          <a:effectRef idx="1">
            <a:schemeClr val="dk1"/>
          </a:effectRef>
          <a:fontRef idx="minor">
            <a:schemeClr val="tx1"/>
          </a:fontRef>
        </p:style>
      </p:cxnSp>
      <p:cxnSp>
        <p:nvCxnSpPr>
          <p:cNvPr id="81" name="直接箭头连接符 80">
            <a:extLst>
              <a:ext uri="{FF2B5EF4-FFF2-40B4-BE49-F238E27FC236}">
                <a16:creationId xmlns:a16="http://schemas.microsoft.com/office/drawing/2014/main" id="{BE24BFA6-C379-9D3B-DCA2-0FB5ADEE3125}"/>
              </a:ext>
            </a:extLst>
          </p:cNvPr>
          <p:cNvCxnSpPr>
            <a:cxnSpLocks/>
          </p:cNvCxnSpPr>
          <p:nvPr/>
        </p:nvCxnSpPr>
        <p:spPr>
          <a:xfrm>
            <a:off x="4194273" y="2724957"/>
            <a:ext cx="117844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流程图: 决策 81">
            <a:extLst>
              <a:ext uri="{FF2B5EF4-FFF2-40B4-BE49-F238E27FC236}">
                <a16:creationId xmlns:a16="http://schemas.microsoft.com/office/drawing/2014/main" id="{DB7EA7CC-8178-83F0-D3D6-7F9F958D46B0}"/>
              </a:ext>
            </a:extLst>
          </p:cNvPr>
          <p:cNvSpPr/>
          <p:nvPr/>
        </p:nvSpPr>
        <p:spPr>
          <a:xfrm>
            <a:off x="5460493" y="3060110"/>
            <a:ext cx="257724" cy="137774"/>
          </a:xfrm>
          <a:prstGeom prst="flowChartDecision">
            <a:avLst/>
          </a:prstGeom>
          <a:solidFill>
            <a:srgbClr val="FF325D"/>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83" name="流程图: 决策 82">
            <a:extLst>
              <a:ext uri="{FF2B5EF4-FFF2-40B4-BE49-F238E27FC236}">
                <a16:creationId xmlns:a16="http://schemas.microsoft.com/office/drawing/2014/main" id="{B771AACE-6EBF-B543-197F-15DB9C543AA5}"/>
              </a:ext>
            </a:extLst>
          </p:cNvPr>
          <p:cNvSpPr/>
          <p:nvPr/>
        </p:nvSpPr>
        <p:spPr>
          <a:xfrm>
            <a:off x="5464647" y="3490858"/>
            <a:ext cx="257724" cy="137774"/>
          </a:xfrm>
          <a:prstGeom prst="flowChartDecision">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84" name="流程图: 决策 83">
            <a:extLst>
              <a:ext uri="{FF2B5EF4-FFF2-40B4-BE49-F238E27FC236}">
                <a16:creationId xmlns:a16="http://schemas.microsoft.com/office/drawing/2014/main" id="{CF5529B3-337B-EC31-1859-C2DBC216345D}"/>
              </a:ext>
            </a:extLst>
          </p:cNvPr>
          <p:cNvSpPr/>
          <p:nvPr/>
        </p:nvSpPr>
        <p:spPr>
          <a:xfrm>
            <a:off x="5460787" y="3923790"/>
            <a:ext cx="257724" cy="137774"/>
          </a:xfrm>
          <a:prstGeom prst="flowChartDecision">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85" name="流程图: 决策 84">
            <a:extLst>
              <a:ext uri="{FF2B5EF4-FFF2-40B4-BE49-F238E27FC236}">
                <a16:creationId xmlns:a16="http://schemas.microsoft.com/office/drawing/2014/main" id="{3B5BD4B1-4266-AC89-69A9-18F551087ADF}"/>
              </a:ext>
            </a:extLst>
          </p:cNvPr>
          <p:cNvSpPr/>
          <p:nvPr/>
        </p:nvSpPr>
        <p:spPr>
          <a:xfrm>
            <a:off x="5464647" y="4407569"/>
            <a:ext cx="257724" cy="137774"/>
          </a:xfrm>
          <a:prstGeom prst="flowChartDecision">
            <a:avLst/>
          </a:prstGeom>
          <a:solidFill>
            <a:srgbClr val="B279B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400">
              <a:solidFill>
                <a:schemeClr val="tx1"/>
              </a:solidFill>
              <a:latin typeface="Times New Roman" panose="02020603050405020304" pitchFamily="18" charset="0"/>
              <a:ea typeface="+mj-ea"/>
              <a:cs typeface="Times New Roman" panose="02020603050405020304" pitchFamily="18" charset="0"/>
            </a:endParaRPr>
          </a:p>
        </p:txBody>
      </p:sp>
      <p:sp>
        <p:nvSpPr>
          <p:cNvPr id="86" name="流程图: 决策 85">
            <a:extLst>
              <a:ext uri="{FF2B5EF4-FFF2-40B4-BE49-F238E27FC236}">
                <a16:creationId xmlns:a16="http://schemas.microsoft.com/office/drawing/2014/main" id="{5DDF348A-3B7D-F6AF-55F1-40A5F4A1DAD5}"/>
              </a:ext>
            </a:extLst>
          </p:cNvPr>
          <p:cNvSpPr/>
          <p:nvPr/>
        </p:nvSpPr>
        <p:spPr>
          <a:xfrm>
            <a:off x="5471521" y="4859667"/>
            <a:ext cx="257724" cy="137774"/>
          </a:xfrm>
          <a:prstGeom prst="flowChartDecision">
            <a:avLst/>
          </a:prstGeom>
          <a:solidFill>
            <a:srgbClr val="F3B08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400">
              <a:solidFill>
                <a:schemeClr val="tx1"/>
              </a:solidFill>
              <a:latin typeface="Times New Roman" panose="02020603050405020304" pitchFamily="18" charset="0"/>
              <a:ea typeface="+mj-ea"/>
              <a:cs typeface="Times New Roman" panose="02020603050405020304" pitchFamily="18" charset="0"/>
            </a:endParaRPr>
          </a:p>
        </p:txBody>
      </p:sp>
      <p:cxnSp>
        <p:nvCxnSpPr>
          <p:cNvPr id="87" name="直接箭头连接符 86">
            <a:extLst>
              <a:ext uri="{FF2B5EF4-FFF2-40B4-BE49-F238E27FC236}">
                <a16:creationId xmlns:a16="http://schemas.microsoft.com/office/drawing/2014/main" id="{5F6F734B-6C5B-0BD4-8F82-03D7C9F98CB6}"/>
              </a:ext>
            </a:extLst>
          </p:cNvPr>
          <p:cNvCxnSpPr>
            <a:cxnSpLocks/>
          </p:cNvCxnSpPr>
          <p:nvPr/>
        </p:nvCxnSpPr>
        <p:spPr>
          <a:xfrm>
            <a:off x="4358488" y="3133256"/>
            <a:ext cx="1061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直接箭头连接符 87">
            <a:extLst>
              <a:ext uri="{FF2B5EF4-FFF2-40B4-BE49-F238E27FC236}">
                <a16:creationId xmlns:a16="http://schemas.microsoft.com/office/drawing/2014/main" id="{9FB61874-C93E-6CE9-5CB4-56D609935F55}"/>
              </a:ext>
            </a:extLst>
          </p:cNvPr>
          <p:cNvCxnSpPr>
            <a:cxnSpLocks/>
          </p:cNvCxnSpPr>
          <p:nvPr/>
        </p:nvCxnSpPr>
        <p:spPr>
          <a:xfrm>
            <a:off x="4358488" y="3564078"/>
            <a:ext cx="1061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直接箭头连接符 88">
            <a:extLst>
              <a:ext uri="{FF2B5EF4-FFF2-40B4-BE49-F238E27FC236}">
                <a16:creationId xmlns:a16="http://schemas.microsoft.com/office/drawing/2014/main" id="{CDE1AFA1-AECC-D566-9E07-BA6D7834379D}"/>
              </a:ext>
            </a:extLst>
          </p:cNvPr>
          <p:cNvCxnSpPr>
            <a:cxnSpLocks/>
          </p:cNvCxnSpPr>
          <p:nvPr/>
        </p:nvCxnSpPr>
        <p:spPr>
          <a:xfrm>
            <a:off x="4352274" y="3992677"/>
            <a:ext cx="1061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0" name="直接箭头连接符 89">
            <a:extLst>
              <a:ext uri="{FF2B5EF4-FFF2-40B4-BE49-F238E27FC236}">
                <a16:creationId xmlns:a16="http://schemas.microsoft.com/office/drawing/2014/main" id="{91B8CD0B-8172-41A1-655F-83966098FE10}"/>
              </a:ext>
            </a:extLst>
          </p:cNvPr>
          <p:cNvCxnSpPr>
            <a:cxnSpLocks/>
          </p:cNvCxnSpPr>
          <p:nvPr/>
        </p:nvCxnSpPr>
        <p:spPr>
          <a:xfrm>
            <a:off x="4341148" y="4476456"/>
            <a:ext cx="1061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接箭头连接符 90">
            <a:extLst>
              <a:ext uri="{FF2B5EF4-FFF2-40B4-BE49-F238E27FC236}">
                <a16:creationId xmlns:a16="http://schemas.microsoft.com/office/drawing/2014/main" id="{730FD8E6-41CE-3597-AB74-9A376137F0FF}"/>
              </a:ext>
            </a:extLst>
          </p:cNvPr>
          <p:cNvCxnSpPr>
            <a:cxnSpLocks/>
          </p:cNvCxnSpPr>
          <p:nvPr/>
        </p:nvCxnSpPr>
        <p:spPr>
          <a:xfrm>
            <a:off x="4358488" y="4934283"/>
            <a:ext cx="10617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文本框 91">
            <a:extLst>
              <a:ext uri="{FF2B5EF4-FFF2-40B4-BE49-F238E27FC236}">
                <a16:creationId xmlns:a16="http://schemas.microsoft.com/office/drawing/2014/main" id="{68F836B3-2124-4D1A-ADFB-0C5956CEDF5D}"/>
              </a:ext>
            </a:extLst>
          </p:cNvPr>
          <p:cNvSpPr txBox="1"/>
          <p:nvPr/>
        </p:nvSpPr>
        <p:spPr>
          <a:xfrm>
            <a:off x="4497195" y="2839855"/>
            <a:ext cx="860655" cy="276999"/>
          </a:xfrm>
          <a:prstGeom prst="rect">
            <a:avLst/>
          </a:prstGeom>
          <a:noFill/>
        </p:spPr>
        <p:txBody>
          <a:bodyPr wrap="square" rtlCol="0">
            <a:spAutoFit/>
          </a:bodyPr>
          <a:lstStyle/>
          <a:p>
            <a:r>
              <a:rPr lang="zh-CN" altLang="en-US" sz="1200" dirty="0">
                <a:solidFill>
                  <a:schemeClr val="tx1"/>
                </a:solidFill>
                <a:latin typeface="Times New Roman" panose="02020603050405020304" pitchFamily="18" charset="0"/>
                <a:ea typeface="+mj-ea"/>
                <a:cs typeface="Times New Roman" panose="02020603050405020304" pitchFamily="18" charset="0"/>
              </a:rPr>
              <a:t>单元表示</a:t>
            </a:r>
          </a:p>
        </p:txBody>
      </p:sp>
      <p:sp>
        <p:nvSpPr>
          <p:cNvPr id="48" name="流程图: 资料带 47">
            <a:extLst>
              <a:ext uri="{FF2B5EF4-FFF2-40B4-BE49-F238E27FC236}">
                <a16:creationId xmlns:a16="http://schemas.microsoft.com/office/drawing/2014/main" id="{9EBD0FEF-9BAC-C6A7-1527-878445CF42AB}"/>
              </a:ext>
            </a:extLst>
          </p:cNvPr>
          <p:cNvSpPr/>
          <p:nvPr/>
        </p:nvSpPr>
        <p:spPr>
          <a:xfrm>
            <a:off x="305312" y="1646620"/>
            <a:ext cx="766822" cy="485427"/>
          </a:xfrm>
          <a:prstGeom prst="flowChartPunchedTape">
            <a:avLst/>
          </a:prstGeom>
          <a:solidFill>
            <a:srgbClr val="D1E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mj-ea"/>
                <a:cs typeface="Times New Roman" panose="02020603050405020304" pitchFamily="18" charset="0"/>
              </a:rPr>
              <a:t>Query</a:t>
            </a:r>
            <a:endParaRPr lang="zh-CN" altLang="en-US" sz="1200" dirty="0">
              <a:solidFill>
                <a:schemeClr val="tx1"/>
              </a:solidFill>
              <a:latin typeface="Times New Roman" panose="02020603050405020304" pitchFamily="18" charset="0"/>
              <a:ea typeface="+mj-ea"/>
              <a:cs typeface="Times New Roman" panose="02020603050405020304" pitchFamily="18" charset="0"/>
            </a:endParaRPr>
          </a:p>
        </p:txBody>
      </p:sp>
      <p:sp>
        <p:nvSpPr>
          <p:cNvPr id="49" name="矩形: 圆角 48">
            <a:extLst>
              <a:ext uri="{FF2B5EF4-FFF2-40B4-BE49-F238E27FC236}">
                <a16:creationId xmlns:a16="http://schemas.microsoft.com/office/drawing/2014/main" id="{F238CA3D-395F-1E5B-2FF4-B1DD5B5CF1CB}"/>
              </a:ext>
            </a:extLst>
          </p:cNvPr>
          <p:cNvSpPr/>
          <p:nvPr/>
        </p:nvSpPr>
        <p:spPr>
          <a:xfrm>
            <a:off x="1846338" y="1730607"/>
            <a:ext cx="789963" cy="383995"/>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solidFill>
                  <a:schemeClr val="tx1"/>
                </a:solidFill>
                <a:latin typeface="Times New Roman" panose="02020603050405020304" pitchFamily="18" charset="0"/>
                <a:ea typeface="+mj-ea"/>
                <a:cs typeface="Times New Roman" panose="02020603050405020304" pitchFamily="18" charset="0"/>
              </a:rPr>
              <a:t>Encoder</a:t>
            </a:r>
            <a:endParaRPr lang="zh-CN" altLang="en-US" sz="1200" dirty="0">
              <a:solidFill>
                <a:schemeClr val="tx1"/>
              </a:solidFill>
              <a:latin typeface="Times New Roman" panose="02020603050405020304" pitchFamily="18" charset="0"/>
              <a:ea typeface="+mj-ea"/>
              <a:cs typeface="Times New Roman" panose="02020603050405020304" pitchFamily="18" charset="0"/>
            </a:endParaRPr>
          </a:p>
        </p:txBody>
      </p:sp>
      <p:cxnSp>
        <p:nvCxnSpPr>
          <p:cNvPr id="50" name="直接箭头连接符 49">
            <a:extLst>
              <a:ext uri="{FF2B5EF4-FFF2-40B4-BE49-F238E27FC236}">
                <a16:creationId xmlns:a16="http://schemas.microsoft.com/office/drawing/2014/main" id="{3A95D017-52FB-E73A-E5E7-3B1C3AD851F8}"/>
              </a:ext>
            </a:extLst>
          </p:cNvPr>
          <p:cNvCxnSpPr>
            <a:cxnSpLocks/>
          </p:cNvCxnSpPr>
          <p:nvPr/>
        </p:nvCxnSpPr>
        <p:spPr>
          <a:xfrm>
            <a:off x="1091672" y="1894211"/>
            <a:ext cx="727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a:extLst>
              <a:ext uri="{FF2B5EF4-FFF2-40B4-BE49-F238E27FC236}">
                <a16:creationId xmlns:a16="http://schemas.microsoft.com/office/drawing/2014/main" id="{EA6707D2-CD03-7356-69F1-135DD7B98BDB}"/>
              </a:ext>
            </a:extLst>
          </p:cNvPr>
          <p:cNvCxnSpPr>
            <a:cxnSpLocks/>
          </p:cNvCxnSpPr>
          <p:nvPr/>
        </p:nvCxnSpPr>
        <p:spPr>
          <a:xfrm>
            <a:off x="2671558" y="1922605"/>
            <a:ext cx="91468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52A2045C-A614-EA72-4653-59ECC76136CD}"/>
              </a:ext>
            </a:extLst>
          </p:cNvPr>
          <p:cNvSpPr/>
          <p:nvPr/>
        </p:nvSpPr>
        <p:spPr>
          <a:xfrm>
            <a:off x="3666203" y="1788098"/>
            <a:ext cx="499291" cy="252289"/>
          </a:xfrm>
          <a:prstGeom prst="rect">
            <a:avLst/>
          </a:prstGeom>
          <a:solidFill>
            <a:schemeClr val="accent5">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mj-ea"/>
                <a:cs typeface="Times New Roman" panose="02020603050405020304" pitchFamily="18" charset="0"/>
              </a:rPr>
              <a:t>[CLS]</a:t>
            </a:r>
            <a:endParaRPr lang="zh-CN" altLang="en-US" sz="1000" dirty="0">
              <a:solidFill>
                <a:schemeClr val="tx1"/>
              </a:solidFill>
              <a:latin typeface="Times New Roman" panose="02020603050405020304" pitchFamily="18" charset="0"/>
              <a:ea typeface="+mj-ea"/>
              <a:cs typeface="Times New Roman" panose="02020603050405020304" pitchFamily="18" charset="0"/>
            </a:endParaRPr>
          </a:p>
        </p:txBody>
      </p:sp>
      <p:cxnSp>
        <p:nvCxnSpPr>
          <p:cNvPr id="53" name="直接箭头连接符 52">
            <a:extLst>
              <a:ext uri="{FF2B5EF4-FFF2-40B4-BE49-F238E27FC236}">
                <a16:creationId xmlns:a16="http://schemas.microsoft.com/office/drawing/2014/main" id="{9AF06A08-494C-513F-1D8C-C5D7348D9FC3}"/>
              </a:ext>
            </a:extLst>
          </p:cNvPr>
          <p:cNvCxnSpPr>
            <a:cxnSpLocks/>
          </p:cNvCxnSpPr>
          <p:nvPr/>
        </p:nvCxnSpPr>
        <p:spPr>
          <a:xfrm>
            <a:off x="4194273" y="1922605"/>
            <a:ext cx="117844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椭圆 53">
            <a:extLst>
              <a:ext uri="{FF2B5EF4-FFF2-40B4-BE49-F238E27FC236}">
                <a16:creationId xmlns:a16="http://schemas.microsoft.com/office/drawing/2014/main" id="{DC1BA3F8-B0A4-A05C-26FD-2F2DBB5E0FCF}"/>
              </a:ext>
            </a:extLst>
          </p:cNvPr>
          <p:cNvSpPr/>
          <p:nvPr/>
        </p:nvSpPr>
        <p:spPr>
          <a:xfrm>
            <a:off x="5434488" y="1834641"/>
            <a:ext cx="195767" cy="156198"/>
          </a:xfrm>
          <a:prstGeom prst="ellipse">
            <a:avLst/>
          </a:prstGeom>
          <a:solidFill>
            <a:srgbClr val="FFFF00"/>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55" name="文本框 54">
            <a:extLst>
              <a:ext uri="{FF2B5EF4-FFF2-40B4-BE49-F238E27FC236}">
                <a16:creationId xmlns:a16="http://schemas.microsoft.com/office/drawing/2014/main" id="{08473BC7-70D1-9FDA-9E17-ADB455A3D2C2}"/>
              </a:ext>
            </a:extLst>
          </p:cNvPr>
          <p:cNvSpPr txBox="1"/>
          <p:nvPr/>
        </p:nvSpPr>
        <p:spPr>
          <a:xfrm>
            <a:off x="4415453" y="1599994"/>
            <a:ext cx="2168890" cy="261610"/>
          </a:xfrm>
          <a:prstGeom prst="rect">
            <a:avLst/>
          </a:prstGeom>
          <a:noFill/>
        </p:spPr>
        <p:txBody>
          <a:bodyPr wrap="square" rtlCol="0">
            <a:spAutoFit/>
          </a:bodyPr>
          <a:lstStyle/>
          <a:p>
            <a:r>
              <a:rPr lang="zh-CN" altLang="en-US" sz="1100" dirty="0">
                <a:solidFill>
                  <a:schemeClr val="tx1"/>
                </a:solidFill>
                <a:latin typeface="Times New Roman" panose="02020603050405020304" pitchFamily="18" charset="0"/>
                <a:ea typeface="+mj-ea"/>
                <a:cs typeface="Times New Roman" panose="02020603050405020304" pitchFamily="18" charset="0"/>
              </a:rPr>
              <a:t>文本表示</a:t>
            </a:r>
          </a:p>
        </p:txBody>
      </p:sp>
      <p:sp>
        <p:nvSpPr>
          <p:cNvPr id="56" name="矩形 55">
            <a:extLst>
              <a:ext uri="{FF2B5EF4-FFF2-40B4-BE49-F238E27FC236}">
                <a16:creationId xmlns:a16="http://schemas.microsoft.com/office/drawing/2014/main" id="{A74D9B13-A501-A83E-0960-F2ED6E15D139}"/>
              </a:ext>
            </a:extLst>
          </p:cNvPr>
          <p:cNvSpPr/>
          <p:nvPr/>
        </p:nvSpPr>
        <p:spPr>
          <a:xfrm>
            <a:off x="6857588" y="2089619"/>
            <a:ext cx="197286" cy="197286"/>
          </a:xfrm>
          <a:prstGeom prst="rect">
            <a:avLst/>
          </a:prstGeom>
          <a:solidFill>
            <a:srgbClr val="C0B704"/>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cxnSp>
        <p:nvCxnSpPr>
          <p:cNvPr id="57" name="直接箭头连接符 56">
            <a:extLst>
              <a:ext uri="{FF2B5EF4-FFF2-40B4-BE49-F238E27FC236}">
                <a16:creationId xmlns:a16="http://schemas.microsoft.com/office/drawing/2014/main" id="{10F388D1-669C-5707-EDE9-F8540793891B}"/>
              </a:ext>
            </a:extLst>
          </p:cNvPr>
          <p:cNvCxnSpPr>
            <a:cxnSpLocks/>
            <a:stCxn id="54" idx="6"/>
          </p:cNvCxnSpPr>
          <p:nvPr/>
        </p:nvCxnSpPr>
        <p:spPr>
          <a:xfrm>
            <a:off x="5630254" y="1912740"/>
            <a:ext cx="1227334" cy="176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直接箭头连接符 57">
            <a:extLst>
              <a:ext uri="{FF2B5EF4-FFF2-40B4-BE49-F238E27FC236}">
                <a16:creationId xmlns:a16="http://schemas.microsoft.com/office/drawing/2014/main" id="{6EC69053-FE1E-8FA0-C0AB-90FC26C652A6}"/>
              </a:ext>
            </a:extLst>
          </p:cNvPr>
          <p:cNvCxnSpPr>
            <a:cxnSpLocks/>
            <a:stCxn id="78" idx="6"/>
          </p:cNvCxnSpPr>
          <p:nvPr/>
        </p:nvCxnSpPr>
        <p:spPr>
          <a:xfrm flipV="1">
            <a:off x="5626395" y="2307877"/>
            <a:ext cx="1227334" cy="399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流程图: 决策 58">
            <a:extLst>
              <a:ext uri="{FF2B5EF4-FFF2-40B4-BE49-F238E27FC236}">
                <a16:creationId xmlns:a16="http://schemas.microsoft.com/office/drawing/2014/main" id="{2708C354-5E6E-0834-F0CE-3B115D55D473}"/>
              </a:ext>
            </a:extLst>
          </p:cNvPr>
          <p:cNvSpPr/>
          <p:nvPr/>
        </p:nvSpPr>
        <p:spPr>
          <a:xfrm>
            <a:off x="8174255" y="1472637"/>
            <a:ext cx="257724" cy="137774"/>
          </a:xfrm>
          <a:prstGeom prst="flowChartDecision">
            <a:avLst/>
          </a:prstGeom>
          <a:solidFill>
            <a:srgbClr val="F6B9BD"/>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60" name="流程图: 决策 59">
            <a:extLst>
              <a:ext uri="{FF2B5EF4-FFF2-40B4-BE49-F238E27FC236}">
                <a16:creationId xmlns:a16="http://schemas.microsoft.com/office/drawing/2014/main" id="{78CA406F-C0E4-871F-A4A6-230C0AA3599F}"/>
              </a:ext>
            </a:extLst>
          </p:cNvPr>
          <p:cNvSpPr/>
          <p:nvPr/>
        </p:nvSpPr>
        <p:spPr>
          <a:xfrm>
            <a:off x="8193487" y="1900737"/>
            <a:ext cx="257724" cy="137774"/>
          </a:xfrm>
          <a:prstGeom prst="flowChartDecision">
            <a:avLst/>
          </a:prstGeom>
          <a:solidFill>
            <a:srgbClr val="8BAFE8"/>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61" name="流程图: 决策 60">
            <a:extLst>
              <a:ext uri="{FF2B5EF4-FFF2-40B4-BE49-F238E27FC236}">
                <a16:creationId xmlns:a16="http://schemas.microsoft.com/office/drawing/2014/main" id="{0D8664F2-DE5C-F74B-A8AE-6B24251B6D61}"/>
              </a:ext>
            </a:extLst>
          </p:cNvPr>
          <p:cNvSpPr/>
          <p:nvPr/>
        </p:nvSpPr>
        <p:spPr>
          <a:xfrm>
            <a:off x="8187525" y="2288182"/>
            <a:ext cx="257724" cy="137774"/>
          </a:xfrm>
          <a:prstGeom prst="flowChartDecision">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solidFill>
                <a:schemeClr val="tx1"/>
              </a:solidFill>
              <a:latin typeface="Times New Roman" panose="02020603050405020304" pitchFamily="18" charset="0"/>
              <a:ea typeface="+mj-ea"/>
              <a:cs typeface="Times New Roman" panose="02020603050405020304" pitchFamily="18" charset="0"/>
            </a:endParaRPr>
          </a:p>
        </p:txBody>
      </p:sp>
      <p:sp>
        <p:nvSpPr>
          <p:cNvPr id="62" name="流程图: 决策 61">
            <a:extLst>
              <a:ext uri="{FF2B5EF4-FFF2-40B4-BE49-F238E27FC236}">
                <a16:creationId xmlns:a16="http://schemas.microsoft.com/office/drawing/2014/main" id="{0F5BD62D-8D60-B69D-EC79-5217D548EE05}"/>
              </a:ext>
            </a:extLst>
          </p:cNvPr>
          <p:cNvSpPr/>
          <p:nvPr/>
        </p:nvSpPr>
        <p:spPr>
          <a:xfrm>
            <a:off x="8193487" y="2724957"/>
            <a:ext cx="257724" cy="137774"/>
          </a:xfrm>
          <a:prstGeom prst="flowChartDecision">
            <a:avLst/>
          </a:prstGeom>
          <a:solidFill>
            <a:srgbClr val="B279B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400">
              <a:solidFill>
                <a:schemeClr val="tx1"/>
              </a:solidFill>
              <a:latin typeface="Times New Roman" panose="02020603050405020304" pitchFamily="18" charset="0"/>
              <a:ea typeface="+mj-ea"/>
              <a:cs typeface="Times New Roman" panose="02020603050405020304" pitchFamily="18" charset="0"/>
            </a:endParaRPr>
          </a:p>
        </p:txBody>
      </p:sp>
      <p:sp>
        <p:nvSpPr>
          <p:cNvPr id="63" name="流程图: 决策 62">
            <a:extLst>
              <a:ext uri="{FF2B5EF4-FFF2-40B4-BE49-F238E27FC236}">
                <a16:creationId xmlns:a16="http://schemas.microsoft.com/office/drawing/2014/main" id="{B0FC58C2-A49B-F6EF-940A-973FEF337052}"/>
              </a:ext>
            </a:extLst>
          </p:cNvPr>
          <p:cNvSpPr/>
          <p:nvPr/>
        </p:nvSpPr>
        <p:spPr>
          <a:xfrm>
            <a:off x="8187525" y="3132445"/>
            <a:ext cx="257724" cy="137774"/>
          </a:xfrm>
          <a:prstGeom prst="flowChartDecision">
            <a:avLst/>
          </a:prstGeom>
          <a:solidFill>
            <a:srgbClr val="F3B086"/>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l" defTabSz="1087120" rtl="0" fontAlgn="base">
              <a:spcBef>
                <a:spcPct val="0"/>
              </a:spcBef>
              <a:spcAft>
                <a:spcPct val="0"/>
              </a:spcAft>
              <a:defRPr sz="4300" kern="1200">
                <a:solidFill>
                  <a:schemeClr val="lt1"/>
                </a:solidFill>
                <a:latin typeface="+mn-lt"/>
                <a:ea typeface="+mn-ea"/>
                <a:cs typeface="+mn-cs"/>
              </a:defRPr>
            </a:lvl1pPr>
            <a:lvl2pPr marL="1087755" indent="-630555" algn="l" defTabSz="1087120" rtl="0" fontAlgn="base">
              <a:spcBef>
                <a:spcPct val="0"/>
              </a:spcBef>
              <a:spcAft>
                <a:spcPct val="0"/>
              </a:spcAft>
              <a:defRPr sz="4300" kern="1200">
                <a:solidFill>
                  <a:schemeClr val="lt1"/>
                </a:solidFill>
                <a:latin typeface="+mn-lt"/>
                <a:ea typeface="+mn-ea"/>
                <a:cs typeface="+mn-cs"/>
              </a:defRPr>
            </a:lvl2pPr>
            <a:lvl3pPr marL="2176780" indent="-1262380" algn="l" defTabSz="1087120" rtl="0" fontAlgn="base">
              <a:spcBef>
                <a:spcPct val="0"/>
              </a:spcBef>
              <a:spcAft>
                <a:spcPct val="0"/>
              </a:spcAft>
              <a:defRPr sz="4300" kern="1200">
                <a:solidFill>
                  <a:schemeClr val="lt1"/>
                </a:solidFill>
                <a:latin typeface="+mn-lt"/>
                <a:ea typeface="+mn-ea"/>
                <a:cs typeface="+mn-cs"/>
              </a:defRPr>
            </a:lvl3pPr>
            <a:lvl4pPr marL="3265805" indent="-1894205" algn="l" defTabSz="1087120" rtl="0" fontAlgn="base">
              <a:spcBef>
                <a:spcPct val="0"/>
              </a:spcBef>
              <a:spcAft>
                <a:spcPct val="0"/>
              </a:spcAft>
              <a:defRPr sz="4300" kern="1200">
                <a:solidFill>
                  <a:schemeClr val="lt1"/>
                </a:solidFill>
                <a:latin typeface="+mn-lt"/>
                <a:ea typeface="+mn-ea"/>
                <a:cs typeface="+mn-cs"/>
              </a:defRPr>
            </a:lvl4pPr>
            <a:lvl5pPr marL="4354830" indent="-2526030" algn="l" defTabSz="1087120" rtl="0" fontAlgn="base">
              <a:spcBef>
                <a:spcPct val="0"/>
              </a:spcBef>
              <a:spcAft>
                <a:spcPct val="0"/>
              </a:spcAft>
              <a:defRPr sz="4300" kern="1200">
                <a:solidFill>
                  <a:schemeClr val="lt1"/>
                </a:solidFill>
                <a:latin typeface="+mn-lt"/>
                <a:ea typeface="+mn-ea"/>
                <a:cs typeface="+mn-cs"/>
              </a:defRPr>
            </a:lvl5pPr>
            <a:lvl6pPr marL="2286000" algn="l" defTabSz="457200" rtl="0" eaLnBrk="1" latinLnBrk="0" hangingPunct="1">
              <a:defRPr sz="4300" kern="1200">
                <a:solidFill>
                  <a:schemeClr val="lt1"/>
                </a:solidFill>
                <a:latin typeface="+mn-lt"/>
                <a:ea typeface="+mn-ea"/>
                <a:cs typeface="+mn-cs"/>
              </a:defRPr>
            </a:lvl6pPr>
            <a:lvl7pPr marL="2743200" algn="l" defTabSz="457200" rtl="0" eaLnBrk="1" latinLnBrk="0" hangingPunct="1">
              <a:defRPr sz="4300" kern="1200">
                <a:solidFill>
                  <a:schemeClr val="lt1"/>
                </a:solidFill>
                <a:latin typeface="+mn-lt"/>
                <a:ea typeface="+mn-ea"/>
                <a:cs typeface="+mn-cs"/>
              </a:defRPr>
            </a:lvl7pPr>
            <a:lvl8pPr marL="3200400" algn="l" defTabSz="457200" rtl="0" eaLnBrk="1" latinLnBrk="0" hangingPunct="1">
              <a:defRPr sz="4300" kern="1200">
                <a:solidFill>
                  <a:schemeClr val="lt1"/>
                </a:solidFill>
                <a:latin typeface="+mn-lt"/>
                <a:ea typeface="+mn-ea"/>
                <a:cs typeface="+mn-cs"/>
              </a:defRPr>
            </a:lvl8pPr>
            <a:lvl9pPr marL="3657600" algn="l" defTabSz="457200" rtl="0" eaLnBrk="1" latinLnBrk="0" hangingPunct="1">
              <a:defRPr sz="4300" kern="1200">
                <a:solidFill>
                  <a:schemeClr val="lt1"/>
                </a:solidFill>
                <a:latin typeface="+mn-lt"/>
                <a:ea typeface="+mn-ea"/>
                <a:cs typeface="+mn-cs"/>
              </a:defRPr>
            </a:lvl9pPr>
          </a:lstStyle>
          <a:p>
            <a:pPr algn="ctr"/>
            <a:endParaRPr lang="zh-CN" altLang="en-US" sz="2400">
              <a:solidFill>
                <a:schemeClr val="tx1"/>
              </a:solidFill>
              <a:latin typeface="Times New Roman" panose="02020603050405020304" pitchFamily="18" charset="0"/>
              <a:ea typeface="+mj-ea"/>
              <a:cs typeface="Times New Roman" panose="02020603050405020304" pitchFamily="18" charset="0"/>
            </a:endParaRPr>
          </a:p>
        </p:txBody>
      </p:sp>
      <p:cxnSp>
        <p:nvCxnSpPr>
          <p:cNvPr id="64" name="直接箭头连接符 63">
            <a:extLst>
              <a:ext uri="{FF2B5EF4-FFF2-40B4-BE49-F238E27FC236}">
                <a16:creationId xmlns:a16="http://schemas.microsoft.com/office/drawing/2014/main" id="{0B485118-473C-9891-AF58-85BB43A7592F}"/>
              </a:ext>
            </a:extLst>
          </p:cNvPr>
          <p:cNvCxnSpPr>
            <a:cxnSpLocks/>
            <a:stCxn id="59" idx="1"/>
          </p:cNvCxnSpPr>
          <p:nvPr/>
        </p:nvCxnSpPr>
        <p:spPr>
          <a:xfrm flipH="1">
            <a:off x="7107802" y="1541524"/>
            <a:ext cx="1066453" cy="548095"/>
          </a:xfrm>
          <a:prstGeom prst="straightConnector1">
            <a:avLst/>
          </a:prstGeom>
          <a:ln>
            <a:solidFill>
              <a:srgbClr val="FF0000"/>
            </a:solidFill>
            <a:prstDash val="dash"/>
            <a:headEnd type="triangle"/>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a:extLst>
              <a:ext uri="{FF2B5EF4-FFF2-40B4-BE49-F238E27FC236}">
                <a16:creationId xmlns:a16="http://schemas.microsoft.com/office/drawing/2014/main" id="{87BE2A74-A83B-B916-2253-71E201380CF6}"/>
              </a:ext>
            </a:extLst>
          </p:cNvPr>
          <p:cNvCxnSpPr>
            <a:cxnSpLocks/>
            <a:stCxn id="60" idx="1"/>
          </p:cNvCxnSpPr>
          <p:nvPr/>
        </p:nvCxnSpPr>
        <p:spPr>
          <a:xfrm flipH="1">
            <a:off x="7152147" y="1969624"/>
            <a:ext cx="1041340" cy="256286"/>
          </a:xfrm>
          <a:prstGeom prst="straightConnector1">
            <a:avLst/>
          </a:prstGeom>
          <a:ln>
            <a:solidFill>
              <a:srgbClr val="FF0000"/>
            </a:solidFill>
            <a:prstDash val="dash"/>
            <a:headEnd type="triangle"/>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a:extLst>
              <a:ext uri="{FF2B5EF4-FFF2-40B4-BE49-F238E27FC236}">
                <a16:creationId xmlns:a16="http://schemas.microsoft.com/office/drawing/2014/main" id="{CB41C7CA-AEC9-B2A8-E6C0-04161F9F3404}"/>
              </a:ext>
            </a:extLst>
          </p:cNvPr>
          <p:cNvCxnSpPr>
            <a:cxnSpLocks/>
            <a:stCxn id="62" idx="1"/>
          </p:cNvCxnSpPr>
          <p:nvPr/>
        </p:nvCxnSpPr>
        <p:spPr>
          <a:xfrm flipH="1" flipV="1">
            <a:off x="7191764" y="2395463"/>
            <a:ext cx="1001723" cy="398381"/>
          </a:xfrm>
          <a:prstGeom prst="straightConnector1">
            <a:avLst/>
          </a:prstGeom>
          <a:ln>
            <a:solidFill>
              <a:srgbClr val="FF0000"/>
            </a:solidFill>
            <a:prstDash val="dash"/>
            <a:headEnd type="triangle"/>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a:extLst>
              <a:ext uri="{FF2B5EF4-FFF2-40B4-BE49-F238E27FC236}">
                <a16:creationId xmlns:a16="http://schemas.microsoft.com/office/drawing/2014/main" id="{ECB04D5E-9980-3B5E-366B-66129A7712D1}"/>
              </a:ext>
            </a:extLst>
          </p:cNvPr>
          <p:cNvCxnSpPr>
            <a:cxnSpLocks/>
            <a:stCxn id="63" idx="1"/>
          </p:cNvCxnSpPr>
          <p:nvPr/>
        </p:nvCxnSpPr>
        <p:spPr>
          <a:xfrm flipH="1" flipV="1">
            <a:off x="7085262" y="2536201"/>
            <a:ext cx="1102263" cy="665131"/>
          </a:xfrm>
          <a:prstGeom prst="straightConnector1">
            <a:avLst/>
          </a:prstGeom>
          <a:ln>
            <a:solidFill>
              <a:srgbClr val="FF0000"/>
            </a:solidFill>
            <a:prstDash val="dash"/>
            <a:headEnd type="triangle"/>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5759C1BA-4D8A-33FD-6AF7-7E85B6B7FE6D}"/>
              </a:ext>
            </a:extLst>
          </p:cNvPr>
          <p:cNvCxnSpPr>
            <a:cxnSpLocks/>
          </p:cNvCxnSpPr>
          <p:nvPr/>
        </p:nvCxnSpPr>
        <p:spPr>
          <a:xfrm>
            <a:off x="7148405" y="2284802"/>
            <a:ext cx="889300" cy="60131"/>
          </a:xfrm>
          <a:prstGeom prst="straightConnector1">
            <a:avLst/>
          </a:prstGeom>
          <a:ln>
            <a:solidFill>
              <a:srgbClr val="00B050"/>
            </a:solidFill>
            <a:prstDash val="dash"/>
            <a:tailEnd type="triangle"/>
          </a:ln>
        </p:spPr>
        <p:style>
          <a:lnRef idx="2">
            <a:schemeClr val="dk1"/>
          </a:lnRef>
          <a:fillRef idx="0">
            <a:schemeClr val="dk1"/>
          </a:fillRef>
          <a:effectRef idx="1">
            <a:schemeClr val="dk1"/>
          </a:effectRef>
          <a:fontRef idx="minor">
            <a:schemeClr val="tx1"/>
          </a:fontRef>
        </p:style>
      </p:cxnSp>
      <p:cxnSp>
        <p:nvCxnSpPr>
          <p:cNvPr id="69" name="直接箭头连接符 68">
            <a:extLst>
              <a:ext uri="{FF2B5EF4-FFF2-40B4-BE49-F238E27FC236}">
                <a16:creationId xmlns:a16="http://schemas.microsoft.com/office/drawing/2014/main" id="{85AE5586-4913-14E4-DD75-6DDB3E4142C9}"/>
              </a:ext>
            </a:extLst>
          </p:cNvPr>
          <p:cNvCxnSpPr>
            <a:cxnSpLocks/>
          </p:cNvCxnSpPr>
          <p:nvPr/>
        </p:nvCxnSpPr>
        <p:spPr>
          <a:xfrm flipH="1" flipV="1">
            <a:off x="7376994" y="2296954"/>
            <a:ext cx="825494" cy="62789"/>
          </a:xfrm>
          <a:prstGeom prst="straightConnector1">
            <a:avLst/>
          </a:prstGeom>
          <a:ln>
            <a:solidFill>
              <a:srgbClr val="00B050"/>
            </a:solidFill>
            <a:prstDash val="dash"/>
            <a:tailEnd type="triangle"/>
          </a:ln>
        </p:spPr>
        <p:style>
          <a:lnRef idx="2">
            <a:schemeClr val="dk1"/>
          </a:lnRef>
          <a:fillRef idx="0">
            <a:schemeClr val="dk1"/>
          </a:fillRef>
          <a:effectRef idx="1">
            <a:schemeClr val="dk1"/>
          </a:effectRef>
          <a:fontRef idx="minor">
            <a:schemeClr val="tx1"/>
          </a:fontRef>
        </p:style>
      </p:cxnSp>
      <p:sp>
        <p:nvSpPr>
          <p:cNvPr id="70" name="文本框 69">
            <a:extLst>
              <a:ext uri="{FF2B5EF4-FFF2-40B4-BE49-F238E27FC236}">
                <a16:creationId xmlns:a16="http://schemas.microsoft.com/office/drawing/2014/main" id="{2D4AE6CF-0148-5161-87C0-55D4C0FF7847}"/>
              </a:ext>
            </a:extLst>
          </p:cNvPr>
          <p:cNvSpPr txBox="1"/>
          <p:nvPr/>
        </p:nvSpPr>
        <p:spPr>
          <a:xfrm rot="293603">
            <a:off x="7630422" y="2188776"/>
            <a:ext cx="2168890" cy="230832"/>
          </a:xfrm>
          <a:prstGeom prst="rect">
            <a:avLst/>
          </a:prstGeom>
          <a:noFill/>
        </p:spPr>
        <p:txBody>
          <a:bodyPr wrap="square" rtlCol="0">
            <a:spAutoFit/>
          </a:bodyPr>
          <a:lstStyle/>
          <a:p>
            <a:r>
              <a:rPr lang="zh-CN" altLang="en-US" sz="900" b="1" dirty="0">
                <a:solidFill>
                  <a:schemeClr val="tx1"/>
                </a:solidFill>
                <a:latin typeface="Times New Roman" panose="02020603050405020304" pitchFamily="18" charset="0"/>
                <a:ea typeface="+mj-ea"/>
                <a:cs typeface="Times New Roman" panose="02020603050405020304" pitchFamily="18" charset="0"/>
              </a:rPr>
              <a:t>缩进</a:t>
            </a:r>
          </a:p>
        </p:txBody>
      </p:sp>
      <p:pic>
        <p:nvPicPr>
          <p:cNvPr id="71" name="图片 70">
            <a:extLst>
              <a:ext uri="{FF2B5EF4-FFF2-40B4-BE49-F238E27FC236}">
                <a16:creationId xmlns:a16="http://schemas.microsoft.com/office/drawing/2014/main" id="{B5B6175E-9ED3-258A-9ABE-4A9C3A5F3ED2}"/>
              </a:ext>
            </a:extLst>
          </p:cNvPr>
          <p:cNvPicPr>
            <a:picLocks noChangeAspect="1"/>
          </p:cNvPicPr>
          <p:nvPr/>
        </p:nvPicPr>
        <p:blipFill>
          <a:blip r:embed="rId3"/>
          <a:stretch>
            <a:fillRect/>
          </a:stretch>
        </p:blipFill>
        <p:spPr>
          <a:xfrm>
            <a:off x="6032948" y="3866384"/>
            <a:ext cx="2935291" cy="612269"/>
          </a:xfrm>
          <a:prstGeom prst="rect">
            <a:avLst/>
          </a:prstGeom>
        </p:spPr>
      </p:pic>
      <p:pic>
        <p:nvPicPr>
          <p:cNvPr id="72" name="图片 71">
            <a:extLst>
              <a:ext uri="{FF2B5EF4-FFF2-40B4-BE49-F238E27FC236}">
                <a16:creationId xmlns:a16="http://schemas.microsoft.com/office/drawing/2014/main" id="{E94CA007-B375-0B09-9A99-1F0FEF022EB7}"/>
              </a:ext>
            </a:extLst>
          </p:cNvPr>
          <p:cNvPicPr>
            <a:picLocks noChangeAspect="1"/>
          </p:cNvPicPr>
          <p:nvPr/>
        </p:nvPicPr>
        <p:blipFill>
          <a:blip r:embed="rId4"/>
          <a:stretch>
            <a:fillRect/>
          </a:stretch>
        </p:blipFill>
        <p:spPr>
          <a:xfrm>
            <a:off x="6413392" y="3534786"/>
            <a:ext cx="1905975" cy="338625"/>
          </a:xfrm>
          <a:prstGeom prst="rect">
            <a:avLst/>
          </a:prstGeom>
        </p:spPr>
      </p:pic>
      <p:sp>
        <p:nvSpPr>
          <p:cNvPr id="99" name="文本框 98">
            <a:extLst>
              <a:ext uri="{FF2B5EF4-FFF2-40B4-BE49-F238E27FC236}">
                <a16:creationId xmlns:a16="http://schemas.microsoft.com/office/drawing/2014/main" id="{3770E015-3BA0-B49A-7831-085AA3952DDD}"/>
              </a:ext>
            </a:extLst>
          </p:cNvPr>
          <p:cNvSpPr txBox="1"/>
          <p:nvPr/>
        </p:nvSpPr>
        <p:spPr>
          <a:xfrm>
            <a:off x="6511091" y="1693690"/>
            <a:ext cx="2168890" cy="276999"/>
          </a:xfrm>
          <a:prstGeom prst="rect">
            <a:avLst/>
          </a:prstGeom>
          <a:noFill/>
        </p:spPr>
        <p:txBody>
          <a:bodyPr wrap="square" rtlCol="0">
            <a:spAutoFit/>
          </a:bodyPr>
          <a:lstStyle/>
          <a:p>
            <a:r>
              <a:rPr lang="zh-CN" altLang="en-US" sz="1200" dirty="0">
                <a:solidFill>
                  <a:schemeClr val="tx1"/>
                </a:solidFill>
                <a:latin typeface="Times New Roman" panose="02020603050405020304" pitchFamily="18" charset="0"/>
                <a:ea typeface="+mj-ea"/>
                <a:cs typeface="Times New Roman" panose="02020603050405020304" pitchFamily="18" charset="0"/>
              </a:rPr>
              <a:t>匹配表示</a:t>
            </a:r>
          </a:p>
        </p:txBody>
      </p:sp>
      <p:sp>
        <p:nvSpPr>
          <p:cNvPr id="100" name="文本框 99">
            <a:extLst>
              <a:ext uri="{FF2B5EF4-FFF2-40B4-BE49-F238E27FC236}">
                <a16:creationId xmlns:a16="http://schemas.microsoft.com/office/drawing/2014/main" id="{76B1118F-3D95-C258-8126-028D4B0D97B5}"/>
              </a:ext>
            </a:extLst>
          </p:cNvPr>
          <p:cNvSpPr txBox="1"/>
          <p:nvPr/>
        </p:nvSpPr>
        <p:spPr>
          <a:xfrm>
            <a:off x="4438659" y="2363598"/>
            <a:ext cx="2168890" cy="276999"/>
          </a:xfrm>
          <a:prstGeom prst="rect">
            <a:avLst/>
          </a:prstGeom>
          <a:noFill/>
        </p:spPr>
        <p:txBody>
          <a:bodyPr wrap="square" rtlCol="0">
            <a:spAutoFit/>
          </a:bodyPr>
          <a:lstStyle/>
          <a:p>
            <a:r>
              <a:rPr lang="zh-CN" altLang="en-US" sz="1200" dirty="0">
                <a:solidFill>
                  <a:schemeClr val="tx1"/>
                </a:solidFill>
                <a:latin typeface="Times New Roman" panose="02020603050405020304" pitchFamily="18" charset="0"/>
                <a:ea typeface="+mj-ea"/>
                <a:cs typeface="Times New Roman" panose="02020603050405020304" pitchFamily="18" charset="0"/>
              </a:rPr>
              <a:t>文本表示</a:t>
            </a:r>
          </a:p>
        </p:txBody>
      </p:sp>
      <p:sp>
        <p:nvSpPr>
          <p:cNvPr id="102" name="文本框 101">
            <a:extLst>
              <a:ext uri="{FF2B5EF4-FFF2-40B4-BE49-F238E27FC236}">
                <a16:creationId xmlns:a16="http://schemas.microsoft.com/office/drawing/2014/main" id="{00665756-A6D0-603D-101A-4FCB3797F6BC}"/>
              </a:ext>
            </a:extLst>
          </p:cNvPr>
          <p:cNvSpPr txBox="1"/>
          <p:nvPr/>
        </p:nvSpPr>
        <p:spPr>
          <a:xfrm rot="19784246">
            <a:off x="7332123" y="1534847"/>
            <a:ext cx="589841" cy="230832"/>
          </a:xfrm>
          <a:prstGeom prst="rect">
            <a:avLst/>
          </a:prstGeom>
          <a:noFill/>
        </p:spPr>
        <p:txBody>
          <a:bodyPr wrap="square" rtlCol="0">
            <a:spAutoFit/>
          </a:bodyPr>
          <a:lstStyle/>
          <a:p>
            <a:r>
              <a:rPr lang="zh-CN" altLang="en-US" sz="900" b="1" dirty="0">
                <a:solidFill>
                  <a:schemeClr val="tx1"/>
                </a:solidFill>
                <a:latin typeface="Times New Roman" panose="02020603050405020304" pitchFamily="18" charset="0"/>
                <a:ea typeface="+mj-ea"/>
                <a:cs typeface="Times New Roman" panose="02020603050405020304" pitchFamily="18" charset="0"/>
              </a:rPr>
              <a:t>拉远</a:t>
            </a:r>
          </a:p>
        </p:txBody>
      </p:sp>
    </p:spTree>
    <p:extLst>
      <p:ext uri="{BB962C8B-B14F-4D97-AF65-F5344CB8AC3E}">
        <p14:creationId xmlns:p14="http://schemas.microsoft.com/office/powerpoint/2010/main" val="343457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zh-CN" altLang="en-US" dirty="0"/>
              <a:t>实验</a:t>
            </a:r>
            <a:endParaRPr lang="en-CN" dirty="0"/>
          </a:p>
        </p:txBody>
      </p:sp>
      <p:pic>
        <p:nvPicPr>
          <p:cNvPr id="4" name="图片 3">
            <a:extLst>
              <a:ext uri="{FF2B5EF4-FFF2-40B4-BE49-F238E27FC236}">
                <a16:creationId xmlns:a16="http://schemas.microsoft.com/office/drawing/2014/main" id="{2CEC8213-4E47-42F9-CCEF-B5601C7F6AD9}"/>
              </a:ext>
            </a:extLst>
          </p:cNvPr>
          <p:cNvPicPr>
            <a:picLocks noChangeAspect="1"/>
          </p:cNvPicPr>
          <p:nvPr/>
        </p:nvPicPr>
        <p:blipFill>
          <a:blip r:embed="rId3"/>
          <a:stretch>
            <a:fillRect/>
          </a:stretch>
        </p:blipFill>
        <p:spPr>
          <a:xfrm>
            <a:off x="987058" y="1137604"/>
            <a:ext cx="7241304" cy="3301878"/>
          </a:xfrm>
          <a:prstGeom prst="rect">
            <a:avLst/>
          </a:prstGeom>
        </p:spPr>
      </p:pic>
      <p:cxnSp>
        <p:nvCxnSpPr>
          <p:cNvPr id="6" name="直接箭头连接符 5">
            <a:extLst>
              <a:ext uri="{FF2B5EF4-FFF2-40B4-BE49-F238E27FC236}">
                <a16:creationId xmlns:a16="http://schemas.microsoft.com/office/drawing/2014/main" id="{F8727249-87E6-97DA-1875-BAFD3A957F75}"/>
              </a:ext>
            </a:extLst>
          </p:cNvPr>
          <p:cNvCxnSpPr>
            <a:cxnSpLocks/>
          </p:cNvCxnSpPr>
          <p:nvPr/>
        </p:nvCxnSpPr>
        <p:spPr>
          <a:xfrm flipV="1">
            <a:off x="4009965" y="4021453"/>
            <a:ext cx="0" cy="552267"/>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754F5466-EFBF-1291-8311-74C7EF49A801}"/>
              </a:ext>
            </a:extLst>
          </p:cNvPr>
          <p:cNvSpPr txBox="1"/>
          <p:nvPr/>
        </p:nvSpPr>
        <p:spPr>
          <a:xfrm>
            <a:off x="4156943" y="4322657"/>
            <a:ext cx="593432" cy="307777"/>
          </a:xfrm>
          <a:prstGeom prst="rect">
            <a:avLst/>
          </a:prstGeom>
          <a:noFill/>
        </p:spPr>
        <p:txBody>
          <a:bodyPr wrap="none" rtlCol="0">
            <a:spAutoFit/>
          </a:bodyPr>
          <a:lstStyle/>
          <a:p>
            <a:r>
              <a:rPr lang="en-US" altLang="zh-CN" b="1" dirty="0">
                <a:solidFill>
                  <a:srgbClr val="00B050"/>
                </a:solidFill>
              </a:rPr>
              <a:t>2.9%</a:t>
            </a:r>
            <a:endParaRPr lang="zh-CN" altLang="en-US" b="1" dirty="0">
              <a:solidFill>
                <a:srgbClr val="00B050"/>
              </a:solidFill>
            </a:endParaRPr>
          </a:p>
        </p:txBody>
      </p:sp>
      <p:cxnSp>
        <p:nvCxnSpPr>
          <p:cNvPr id="8" name="直接箭头连接符 7">
            <a:extLst>
              <a:ext uri="{FF2B5EF4-FFF2-40B4-BE49-F238E27FC236}">
                <a16:creationId xmlns:a16="http://schemas.microsoft.com/office/drawing/2014/main" id="{959448AE-8E10-D745-E726-263F28352201}"/>
              </a:ext>
            </a:extLst>
          </p:cNvPr>
          <p:cNvCxnSpPr>
            <a:cxnSpLocks/>
          </p:cNvCxnSpPr>
          <p:nvPr/>
        </p:nvCxnSpPr>
        <p:spPr>
          <a:xfrm flipV="1">
            <a:off x="5546665" y="4046293"/>
            <a:ext cx="0" cy="512745"/>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2BB5337C-B83D-27AC-861A-588585683AA9}"/>
              </a:ext>
            </a:extLst>
          </p:cNvPr>
          <p:cNvSpPr txBox="1"/>
          <p:nvPr/>
        </p:nvSpPr>
        <p:spPr>
          <a:xfrm>
            <a:off x="5638614" y="4317922"/>
            <a:ext cx="593432" cy="307777"/>
          </a:xfrm>
          <a:prstGeom prst="rect">
            <a:avLst/>
          </a:prstGeom>
          <a:noFill/>
        </p:spPr>
        <p:txBody>
          <a:bodyPr wrap="none" rtlCol="0">
            <a:spAutoFit/>
          </a:bodyPr>
          <a:lstStyle/>
          <a:p>
            <a:r>
              <a:rPr lang="en-US" altLang="zh-CN" b="1" dirty="0">
                <a:solidFill>
                  <a:srgbClr val="00B050"/>
                </a:solidFill>
              </a:rPr>
              <a:t>2.7%</a:t>
            </a:r>
            <a:endParaRPr lang="zh-CN" altLang="en-US" b="1" dirty="0">
              <a:solidFill>
                <a:srgbClr val="00B050"/>
              </a:solidFill>
            </a:endParaRPr>
          </a:p>
        </p:txBody>
      </p:sp>
      <p:sp>
        <p:nvSpPr>
          <p:cNvPr id="11" name="文本框 10">
            <a:extLst>
              <a:ext uri="{FF2B5EF4-FFF2-40B4-BE49-F238E27FC236}">
                <a16:creationId xmlns:a16="http://schemas.microsoft.com/office/drawing/2014/main" id="{8E24988A-73D2-E69A-7164-BBA2D63B48D0}"/>
              </a:ext>
            </a:extLst>
          </p:cNvPr>
          <p:cNvSpPr txBox="1"/>
          <p:nvPr/>
        </p:nvSpPr>
        <p:spPr>
          <a:xfrm>
            <a:off x="7262624" y="4322021"/>
            <a:ext cx="692818" cy="307777"/>
          </a:xfrm>
          <a:prstGeom prst="rect">
            <a:avLst/>
          </a:prstGeom>
          <a:noFill/>
        </p:spPr>
        <p:txBody>
          <a:bodyPr wrap="none" rtlCol="0">
            <a:spAutoFit/>
          </a:bodyPr>
          <a:lstStyle/>
          <a:p>
            <a:r>
              <a:rPr lang="en-US" altLang="zh-CN" b="1" dirty="0">
                <a:solidFill>
                  <a:srgbClr val="00B050"/>
                </a:solidFill>
              </a:rPr>
              <a:t>1.23%</a:t>
            </a:r>
            <a:endParaRPr lang="zh-CN" altLang="en-US" b="1" dirty="0">
              <a:solidFill>
                <a:srgbClr val="00B050"/>
              </a:solidFill>
            </a:endParaRPr>
          </a:p>
        </p:txBody>
      </p:sp>
      <p:cxnSp>
        <p:nvCxnSpPr>
          <p:cNvPr id="14" name="直接箭头连接符 13">
            <a:extLst>
              <a:ext uri="{FF2B5EF4-FFF2-40B4-BE49-F238E27FC236}">
                <a16:creationId xmlns:a16="http://schemas.microsoft.com/office/drawing/2014/main" id="{41894770-877F-6E11-F405-4BE46B9D3E90}"/>
              </a:ext>
            </a:extLst>
          </p:cNvPr>
          <p:cNvCxnSpPr>
            <a:cxnSpLocks/>
          </p:cNvCxnSpPr>
          <p:nvPr/>
        </p:nvCxnSpPr>
        <p:spPr>
          <a:xfrm flipV="1">
            <a:off x="7223274" y="4046293"/>
            <a:ext cx="0" cy="512745"/>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内容占位符 2">
            <a:extLst>
              <a:ext uri="{FF2B5EF4-FFF2-40B4-BE49-F238E27FC236}">
                <a16:creationId xmlns:a16="http://schemas.microsoft.com/office/drawing/2014/main" id="{3B0DBC23-1B0A-4669-6B94-DBDC76F3678C}"/>
              </a:ext>
            </a:extLst>
          </p:cNvPr>
          <p:cNvSpPr txBox="1">
            <a:spLocks/>
          </p:cNvSpPr>
          <p:nvPr/>
        </p:nvSpPr>
        <p:spPr>
          <a:xfrm>
            <a:off x="-1" y="4697116"/>
            <a:ext cx="9144001" cy="369332"/>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BERM</a:t>
            </a:r>
            <a:r>
              <a:rPr lang="zh-CN" altLang="en-US" dirty="0"/>
              <a:t>可以和各种稠密向量检索训练方法相结合以提升其泛化性</a:t>
            </a:r>
            <a:endParaRPr lang="en-US" altLang="zh-CN" dirty="0"/>
          </a:p>
        </p:txBody>
      </p:sp>
    </p:spTree>
    <p:extLst>
      <p:ext uri="{BB962C8B-B14F-4D97-AF65-F5344CB8AC3E}">
        <p14:creationId xmlns:p14="http://schemas.microsoft.com/office/powerpoint/2010/main" val="107969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排序阶段的检索泛化</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158900"/>
            <a:ext cx="9025666" cy="475763"/>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en-US" sz="2000" dirty="0"/>
              <a:t>Match-Prompt</a:t>
            </a:r>
            <a:r>
              <a:rPr lang="en-US" sz="2000" b="0" dirty="0"/>
              <a:t>: </a:t>
            </a:r>
            <a:r>
              <a:rPr lang="zh-CN" altLang="en-US" sz="2000" b="0" dirty="0"/>
              <a:t>通过提示学习提高神经文本匹配的多任务泛化能力</a:t>
            </a:r>
            <a:endParaRPr lang="en-CN" sz="2000" b="0" dirty="0"/>
          </a:p>
        </p:txBody>
      </p:sp>
      <p:pic>
        <p:nvPicPr>
          <p:cNvPr id="14" name="Picture 2">
            <a:extLst>
              <a:ext uri="{FF2B5EF4-FFF2-40B4-BE49-F238E27FC236}">
                <a16:creationId xmlns:a16="http://schemas.microsoft.com/office/drawing/2014/main" id="{6B6A56CE-5E48-1B0E-00CA-CDD6AEB8D03A}"/>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809327" y="109324"/>
            <a:ext cx="1598340" cy="1049576"/>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3">
            <a:extLst>
              <a:ext uri="{FF2B5EF4-FFF2-40B4-BE49-F238E27FC236}">
                <a16:creationId xmlns:a16="http://schemas.microsoft.com/office/drawing/2014/main" id="{CAD8FC04-025B-2C02-F7A4-EE9B8C6BBFFF}"/>
              </a:ext>
            </a:extLst>
          </p:cNvPr>
          <p:cNvPicPr>
            <a:picLocks noChangeAspect="1"/>
          </p:cNvPicPr>
          <p:nvPr/>
        </p:nvPicPr>
        <p:blipFill>
          <a:blip r:embed="rId3"/>
          <a:stretch>
            <a:fillRect/>
          </a:stretch>
        </p:blipFill>
        <p:spPr>
          <a:xfrm>
            <a:off x="1365474" y="1686219"/>
            <a:ext cx="3484822" cy="2775338"/>
          </a:xfrm>
          <a:prstGeom prst="rect">
            <a:avLst/>
          </a:prstGeom>
        </p:spPr>
      </p:pic>
      <p:sp>
        <p:nvSpPr>
          <p:cNvPr id="3" name="文本框 2">
            <a:extLst>
              <a:ext uri="{FF2B5EF4-FFF2-40B4-BE49-F238E27FC236}">
                <a16:creationId xmlns:a16="http://schemas.microsoft.com/office/drawing/2014/main" id="{DDC0A626-574E-E20C-EC08-EDC1B0BC9576}"/>
              </a:ext>
            </a:extLst>
          </p:cNvPr>
          <p:cNvSpPr txBox="1"/>
          <p:nvPr/>
        </p:nvSpPr>
        <p:spPr>
          <a:xfrm>
            <a:off x="5922495" y="2842599"/>
            <a:ext cx="1556836" cy="987578"/>
          </a:xfrm>
          <a:prstGeom prst="rect">
            <a:avLst/>
          </a:prstGeom>
          <a:noFill/>
        </p:spPr>
        <p:txBody>
          <a:bodyPr wrap="none" rtlCol="0">
            <a:spAutoFit/>
          </a:bodyPr>
          <a:lstStyle/>
          <a:p>
            <a:pPr marL="342900" indent="-342900">
              <a:lnSpc>
                <a:spcPct val="125000"/>
              </a:lnSpc>
              <a:buFont typeface="Wingdings" panose="05000000000000000000" pitchFamily="2" charset="2"/>
              <a:buChar char="Ø"/>
            </a:pPr>
            <a:r>
              <a:rPr kumimoji="1" lang="zh-CN" altLang="en-US" sz="1600" b="1" dirty="0">
                <a:solidFill>
                  <a:srgbClr val="C00000"/>
                </a:solidFill>
                <a:latin typeface="+mj-ea"/>
                <a:ea typeface="+mj-ea"/>
              </a:rPr>
              <a:t>跨领域泛化</a:t>
            </a:r>
            <a:endParaRPr kumimoji="1" lang="en-US" altLang="zh-CN" sz="1600" b="1" dirty="0">
              <a:solidFill>
                <a:srgbClr val="C00000"/>
              </a:solidFill>
              <a:latin typeface="+mj-ea"/>
              <a:ea typeface="+mj-ea"/>
            </a:endParaRPr>
          </a:p>
          <a:p>
            <a:pPr marL="342900" indent="-342900">
              <a:lnSpc>
                <a:spcPct val="125000"/>
              </a:lnSpc>
              <a:buFont typeface="Wingdings" panose="05000000000000000000" pitchFamily="2" charset="2"/>
              <a:buChar char="Ø"/>
            </a:pPr>
            <a:r>
              <a:rPr kumimoji="1" lang="zh-CN" altLang="en-US" sz="1600" b="1" dirty="0">
                <a:solidFill>
                  <a:srgbClr val="C00000"/>
                </a:solidFill>
                <a:latin typeface="+mj-ea"/>
                <a:ea typeface="+mj-ea"/>
              </a:rPr>
              <a:t>跨任务泛化</a:t>
            </a:r>
            <a:endParaRPr kumimoji="1" lang="en-US" altLang="zh-CN" sz="1600" b="1" dirty="0">
              <a:solidFill>
                <a:srgbClr val="C00000"/>
              </a:solidFill>
              <a:latin typeface="+mj-ea"/>
              <a:ea typeface="+mj-ea"/>
            </a:endParaRPr>
          </a:p>
          <a:p>
            <a:pPr marL="342900" indent="-342900">
              <a:lnSpc>
                <a:spcPct val="125000"/>
              </a:lnSpc>
              <a:buFont typeface="Wingdings" panose="05000000000000000000" pitchFamily="2" charset="2"/>
              <a:buChar char="Ø"/>
            </a:pPr>
            <a:r>
              <a:rPr kumimoji="1" lang="zh-CN" altLang="en-US" sz="1600" b="1" dirty="0">
                <a:solidFill>
                  <a:srgbClr val="C00000"/>
                </a:solidFill>
                <a:latin typeface="+mj-ea"/>
                <a:ea typeface="+mj-ea"/>
              </a:rPr>
              <a:t>新任务适应</a:t>
            </a:r>
          </a:p>
        </p:txBody>
      </p:sp>
      <p:sp>
        <p:nvSpPr>
          <p:cNvPr id="6" name="Title 1">
            <a:extLst>
              <a:ext uri="{FF2B5EF4-FFF2-40B4-BE49-F238E27FC236}">
                <a16:creationId xmlns:a16="http://schemas.microsoft.com/office/drawing/2014/main" id="{FB40909B-8BFA-8DEF-06AA-AB6F2BCF1656}"/>
              </a:ext>
            </a:extLst>
          </p:cNvPr>
          <p:cNvSpPr txBox="1">
            <a:spLocks/>
          </p:cNvSpPr>
          <p:nvPr/>
        </p:nvSpPr>
        <p:spPr>
          <a:xfrm>
            <a:off x="5355662" y="2262800"/>
            <a:ext cx="1761778" cy="617899"/>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2000" dirty="0">
                <a:solidFill>
                  <a:schemeClr val="tx1"/>
                </a:solidFill>
              </a:rPr>
              <a:t>通用匹配模型：</a:t>
            </a:r>
            <a:endParaRPr lang="en-CN" sz="2000" b="0" dirty="0">
              <a:solidFill>
                <a:schemeClr val="tx1"/>
              </a:solidFill>
            </a:endParaRPr>
          </a:p>
        </p:txBody>
      </p:sp>
      <p:sp>
        <p:nvSpPr>
          <p:cNvPr id="5" name="Title 1">
            <a:extLst>
              <a:ext uri="{FF2B5EF4-FFF2-40B4-BE49-F238E27FC236}">
                <a16:creationId xmlns:a16="http://schemas.microsoft.com/office/drawing/2014/main" id="{C4AEF515-4288-92F2-062F-25836DA07470}"/>
              </a:ext>
            </a:extLst>
          </p:cNvPr>
          <p:cNvSpPr txBox="1">
            <a:spLocks/>
          </p:cNvSpPr>
          <p:nvPr/>
        </p:nvSpPr>
        <p:spPr>
          <a:xfrm>
            <a:off x="0" y="4655878"/>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Match-Prompt: Improving Multi-task Generalization Ability for Neural Text Matching via Prompt Learning</a:t>
            </a:r>
            <a:r>
              <a:rPr lang="en-US" altLang="zh-CN" dirty="0"/>
              <a:t>.</a:t>
            </a:r>
            <a:r>
              <a:rPr lang="en-US" dirty="0">
                <a:solidFill>
                  <a:srgbClr val="333333"/>
                </a:solidFill>
                <a:effectLst/>
                <a:latin typeface="Microsoft YaHei" panose="020B0503020204020204" pitchFamily="34" charset="-122"/>
              </a:rPr>
              <a:t> Proceedings of the 31st ACM International Conference on Information and Knowledge Management (CIKM '22) </a:t>
            </a:r>
            <a:r>
              <a:rPr lang="zh-CN" altLang="en-US" dirty="0"/>
              <a:t> </a:t>
            </a:r>
            <a:endParaRPr lang="en-CN" dirty="0"/>
          </a:p>
        </p:txBody>
      </p:sp>
    </p:spTree>
    <p:extLst>
      <p:ext uri="{BB962C8B-B14F-4D97-AF65-F5344CB8AC3E}">
        <p14:creationId xmlns:p14="http://schemas.microsoft.com/office/powerpoint/2010/main" val="278365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defTabSz="914378"/>
            <a:endParaRPr lang="en-US" dirty="0">
              <a:latin typeface="Microsoft YaHei" panose="020B0503020204020204" pitchFamily="34" charset="-122"/>
              <a:ea typeface="Microsoft YaHei Light" panose="020B0502040204020203" pitchFamily="34" charset="-122"/>
            </a:endParaRPr>
          </a:p>
        </p:txBody>
      </p:sp>
      <p:pic>
        <p:nvPicPr>
          <p:cNvPr id="10" name="图片 9">
            <a:extLst>
              <a:ext uri="{FF2B5EF4-FFF2-40B4-BE49-F238E27FC236}">
                <a16:creationId xmlns:a16="http://schemas.microsoft.com/office/drawing/2014/main" id="{63775F0B-88CC-7CE1-107E-5DF7A50DDBFE}"/>
              </a:ext>
            </a:extLst>
          </p:cNvPr>
          <p:cNvPicPr>
            <a:picLocks noChangeAspect="1"/>
          </p:cNvPicPr>
          <p:nvPr/>
        </p:nvPicPr>
        <p:blipFill>
          <a:blip r:embed="rId3"/>
          <a:stretch>
            <a:fillRect/>
          </a:stretch>
        </p:blipFill>
        <p:spPr>
          <a:xfrm>
            <a:off x="254290" y="1741072"/>
            <a:ext cx="4028600" cy="3296127"/>
          </a:xfrm>
          <a:prstGeom prst="rect">
            <a:avLst/>
          </a:prstGeom>
        </p:spPr>
      </p:pic>
      <p:sp>
        <p:nvSpPr>
          <p:cNvPr id="14" name="文本框 13">
            <a:extLst>
              <a:ext uri="{FF2B5EF4-FFF2-40B4-BE49-F238E27FC236}">
                <a16:creationId xmlns:a16="http://schemas.microsoft.com/office/drawing/2014/main" id="{70403905-50C1-927C-168D-65DC01D03A56}"/>
              </a:ext>
            </a:extLst>
          </p:cNvPr>
          <p:cNvSpPr txBox="1"/>
          <p:nvPr/>
        </p:nvSpPr>
        <p:spPr>
          <a:xfrm>
            <a:off x="5365102" y="2191733"/>
            <a:ext cx="910946" cy="523220"/>
          </a:xfrm>
          <a:prstGeom prst="rect">
            <a:avLst/>
          </a:prstGeom>
          <a:solidFill>
            <a:srgbClr val="DDDDF9"/>
          </a:solidFill>
          <a:ln>
            <a:solidFill>
              <a:schemeClr val="accent3"/>
            </a:solidFill>
          </a:ln>
        </p:spPr>
        <p:txBody>
          <a:bodyPr wrap="square" rtlCol="0">
            <a:spAutoFit/>
          </a:bodyPr>
          <a:lstStyle/>
          <a:p>
            <a:pPr algn="ctr" defTabSz="914378"/>
            <a:r>
              <a:rPr lang="en-US" altLang="zh-CN" dirty="0"/>
              <a:t>Exact </a:t>
            </a:r>
          </a:p>
          <a:p>
            <a:pPr algn="ctr" defTabSz="914378"/>
            <a:r>
              <a:rPr lang="en-US" altLang="zh-CN" dirty="0"/>
              <a:t>Matching</a:t>
            </a:r>
            <a:endParaRPr lang="zh-CN" altLang="en-US" dirty="0"/>
          </a:p>
        </p:txBody>
      </p:sp>
      <p:sp>
        <p:nvSpPr>
          <p:cNvPr id="15" name="文本框 14">
            <a:extLst>
              <a:ext uri="{FF2B5EF4-FFF2-40B4-BE49-F238E27FC236}">
                <a16:creationId xmlns:a16="http://schemas.microsoft.com/office/drawing/2014/main" id="{927C26EA-ECE3-EA7E-05F7-979C0E2685EC}"/>
              </a:ext>
            </a:extLst>
          </p:cNvPr>
          <p:cNvSpPr txBox="1"/>
          <p:nvPr/>
        </p:nvSpPr>
        <p:spPr>
          <a:xfrm>
            <a:off x="5329896" y="2997611"/>
            <a:ext cx="981359" cy="523220"/>
          </a:xfrm>
          <a:prstGeom prst="rect">
            <a:avLst/>
          </a:prstGeom>
          <a:solidFill>
            <a:srgbClr val="D1EBB6"/>
          </a:solidFill>
          <a:ln>
            <a:solidFill>
              <a:schemeClr val="accent3"/>
            </a:solidFill>
          </a:ln>
        </p:spPr>
        <p:txBody>
          <a:bodyPr wrap="square" rtlCol="0">
            <a:spAutoFit/>
          </a:bodyPr>
          <a:lstStyle/>
          <a:p>
            <a:pPr algn="ctr" defTabSz="914378"/>
            <a:r>
              <a:rPr lang="en-US" altLang="zh-CN" dirty="0"/>
              <a:t>Semantic </a:t>
            </a:r>
          </a:p>
          <a:p>
            <a:pPr algn="ctr" defTabSz="914378"/>
            <a:r>
              <a:rPr lang="en-US" altLang="zh-CN" dirty="0"/>
              <a:t>Matching</a:t>
            </a:r>
            <a:endParaRPr lang="zh-CN" altLang="en-US" dirty="0"/>
          </a:p>
        </p:txBody>
      </p:sp>
      <p:sp>
        <p:nvSpPr>
          <p:cNvPr id="16" name="文本框 15">
            <a:extLst>
              <a:ext uri="{FF2B5EF4-FFF2-40B4-BE49-F238E27FC236}">
                <a16:creationId xmlns:a16="http://schemas.microsoft.com/office/drawing/2014/main" id="{5A0D6FF0-8A29-E1C5-69C3-A1359CE977A0}"/>
              </a:ext>
            </a:extLst>
          </p:cNvPr>
          <p:cNvSpPr txBox="1"/>
          <p:nvPr/>
        </p:nvSpPr>
        <p:spPr>
          <a:xfrm>
            <a:off x="5329896" y="3803489"/>
            <a:ext cx="981359" cy="523220"/>
          </a:xfrm>
          <a:prstGeom prst="rect">
            <a:avLst/>
          </a:prstGeom>
          <a:solidFill>
            <a:schemeClr val="accent1">
              <a:lumMod val="40000"/>
              <a:lumOff val="60000"/>
            </a:schemeClr>
          </a:solidFill>
          <a:ln>
            <a:solidFill>
              <a:schemeClr val="accent3"/>
            </a:solidFill>
          </a:ln>
        </p:spPr>
        <p:txBody>
          <a:bodyPr wrap="square" rtlCol="0">
            <a:spAutoFit/>
          </a:bodyPr>
          <a:lstStyle/>
          <a:p>
            <a:pPr algn="ctr" defTabSz="914378"/>
            <a:r>
              <a:rPr lang="en-US" altLang="zh-CN" dirty="0"/>
              <a:t>Inference </a:t>
            </a:r>
          </a:p>
          <a:p>
            <a:pPr algn="ctr" defTabSz="914378"/>
            <a:r>
              <a:rPr lang="en-US" altLang="zh-CN" dirty="0"/>
              <a:t>Matching</a:t>
            </a:r>
            <a:endParaRPr lang="zh-CN" altLang="en-US" dirty="0"/>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9B924CBF-00F5-CA47-9EB6-F4E0D82148FE}"/>
                  </a:ext>
                </a:extLst>
              </p:cNvPr>
              <p:cNvSpPr/>
              <p:nvPr/>
            </p:nvSpPr>
            <p:spPr>
              <a:xfrm>
                <a:off x="8402122" y="2054656"/>
                <a:ext cx="591050" cy="330707"/>
              </a:xfrm>
              <a:prstGeom prst="rect">
                <a:avLst/>
              </a:prstGeom>
              <a:solidFill>
                <a:srgbClr val="EFC4A7"/>
              </a:solidFill>
              <a:ln>
                <a:solidFill>
                  <a:srgbClr val="EFC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14:m>
                  <m:oMathPara xmlns:m="http://schemas.openxmlformats.org/officeDocument/2006/math">
                    <m:oMathParaPr>
                      <m:jc m:val="centerGroup"/>
                    </m:oMathParaPr>
                    <m:oMath xmlns:m="http://schemas.openxmlformats.org/officeDocument/2006/math">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𝑇𝑎𝑠𝑘</m:t>
                          </m:r>
                        </m:e>
                        <m:sub>
                          <m:r>
                            <a:rPr lang="en-US" altLang="zh-CN" dirty="0">
                              <a:solidFill>
                                <a:srgbClr val="000000"/>
                              </a:solidFill>
                              <a:latin typeface="Cambria Math" panose="02040503050406030204" pitchFamily="18" charset="0"/>
                            </a:rPr>
                            <m:t>1</m:t>
                          </m:r>
                        </m:sub>
                      </m:sSub>
                    </m:oMath>
                  </m:oMathPara>
                </a14:m>
                <a:endParaRPr lang="zh-CN" altLang="en-US" dirty="0">
                  <a:solidFill>
                    <a:srgbClr val="000000"/>
                  </a:solidFill>
                  <a:latin typeface="Microsoft YaHei" panose="020B0503020204020204" pitchFamily="34" charset="-122"/>
                  <a:ea typeface="Microsoft YaHei Light" panose="020B0502040204020203" pitchFamily="34" charset="-122"/>
                </a:endParaRPr>
              </a:p>
            </p:txBody>
          </p:sp>
        </mc:Choice>
        <mc:Fallback>
          <p:sp>
            <p:nvSpPr>
              <p:cNvPr id="18" name="矩形 17">
                <a:extLst>
                  <a:ext uri="{FF2B5EF4-FFF2-40B4-BE49-F238E27FC236}">
                    <a16:creationId xmlns:a16="http://schemas.microsoft.com/office/drawing/2014/main" id="{9B924CBF-00F5-CA47-9EB6-F4E0D82148FE}"/>
                  </a:ext>
                </a:extLst>
              </p:cNvPr>
              <p:cNvSpPr>
                <a:spLocks noRot="1" noChangeAspect="1" noMove="1" noResize="1" noEditPoints="1" noAdjustHandles="1" noChangeArrowheads="1" noChangeShapeType="1" noTextEdit="1"/>
              </p:cNvSpPr>
              <p:nvPr/>
            </p:nvSpPr>
            <p:spPr>
              <a:xfrm>
                <a:off x="8402122" y="2054656"/>
                <a:ext cx="591050" cy="330707"/>
              </a:xfrm>
              <a:prstGeom prst="rect">
                <a:avLst/>
              </a:prstGeom>
              <a:blipFill>
                <a:blip r:embed="rId4"/>
                <a:stretch>
                  <a:fillRect l="-2041"/>
                </a:stretch>
              </a:blipFill>
              <a:ln>
                <a:solidFill>
                  <a:srgbClr val="EFC4A7"/>
                </a:solid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512EEDC5-FBC2-A9A5-3108-652781EE40D4}"/>
                  </a:ext>
                </a:extLst>
              </p:cNvPr>
              <p:cNvSpPr/>
              <p:nvPr/>
            </p:nvSpPr>
            <p:spPr>
              <a:xfrm>
                <a:off x="8402122" y="2670821"/>
                <a:ext cx="591050" cy="330707"/>
              </a:xfrm>
              <a:prstGeom prst="rect">
                <a:avLst/>
              </a:prstGeom>
              <a:solidFill>
                <a:srgbClr val="EFC4A7"/>
              </a:solidFill>
              <a:ln>
                <a:solidFill>
                  <a:srgbClr val="EFC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14:m>
                  <m:oMathPara xmlns:m="http://schemas.openxmlformats.org/officeDocument/2006/math">
                    <m:oMathParaPr>
                      <m:jc m:val="centerGroup"/>
                    </m:oMathParaPr>
                    <m:oMath xmlns:m="http://schemas.openxmlformats.org/officeDocument/2006/math">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𝑇𝑎𝑠𝑘</m:t>
                          </m:r>
                        </m:e>
                        <m:sub>
                          <m:r>
                            <a:rPr lang="en-US" altLang="zh-CN" dirty="0">
                              <a:solidFill>
                                <a:srgbClr val="000000"/>
                              </a:solidFill>
                              <a:latin typeface="Cambria Math" panose="02040503050406030204" pitchFamily="18" charset="0"/>
                            </a:rPr>
                            <m:t>2</m:t>
                          </m:r>
                        </m:sub>
                      </m:sSub>
                    </m:oMath>
                  </m:oMathPara>
                </a14:m>
                <a:endParaRPr lang="zh-CN" altLang="en-US" dirty="0">
                  <a:solidFill>
                    <a:srgbClr val="000000"/>
                  </a:solidFill>
                  <a:latin typeface="Microsoft YaHei" panose="020B0503020204020204" pitchFamily="34" charset="-122"/>
                  <a:ea typeface="Microsoft YaHei Light" panose="020B0502040204020203" pitchFamily="34" charset="-122"/>
                </a:endParaRPr>
              </a:p>
            </p:txBody>
          </p:sp>
        </mc:Choice>
        <mc:Fallback>
          <p:sp>
            <p:nvSpPr>
              <p:cNvPr id="19" name="矩形 18">
                <a:extLst>
                  <a:ext uri="{FF2B5EF4-FFF2-40B4-BE49-F238E27FC236}">
                    <a16:creationId xmlns:a16="http://schemas.microsoft.com/office/drawing/2014/main" id="{512EEDC5-FBC2-A9A5-3108-652781EE40D4}"/>
                  </a:ext>
                </a:extLst>
              </p:cNvPr>
              <p:cNvSpPr>
                <a:spLocks noRot="1" noChangeAspect="1" noMove="1" noResize="1" noEditPoints="1" noAdjustHandles="1" noChangeArrowheads="1" noChangeShapeType="1" noTextEdit="1"/>
              </p:cNvSpPr>
              <p:nvPr/>
            </p:nvSpPr>
            <p:spPr>
              <a:xfrm>
                <a:off x="8402122" y="2670821"/>
                <a:ext cx="591050" cy="330707"/>
              </a:xfrm>
              <a:prstGeom prst="rect">
                <a:avLst/>
              </a:prstGeom>
              <a:blipFill>
                <a:blip r:embed="rId5"/>
                <a:stretch>
                  <a:fillRect l="-2041"/>
                </a:stretch>
              </a:blipFill>
              <a:ln>
                <a:solidFill>
                  <a:srgbClr val="EFC4A7"/>
                </a:solid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CAF46F96-724D-C968-90E2-1A053D06069C}"/>
                  </a:ext>
                </a:extLst>
              </p:cNvPr>
              <p:cNvSpPr/>
              <p:nvPr/>
            </p:nvSpPr>
            <p:spPr>
              <a:xfrm>
                <a:off x="8402122" y="4063744"/>
                <a:ext cx="591050" cy="330707"/>
              </a:xfrm>
              <a:prstGeom prst="rect">
                <a:avLst/>
              </a:prstGeom>
              <a:solidFill>
                <a:srgbClr val="EFC4A7"/>
              </a:solidFill>
              <a:ln>
                <a:solidFill>
                  <a:srgbClr val="EFC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14:m>
                  <m:oMathPara xmlns:m="http://schemas.openxmlformats.org/officeDocument/2006/math">
                    <m:oMathParaPr>
                      <m:jc m:val="centerGroup"/>
                    </m:oMathParaPr>
                    <m:oMath xmlns:m="http://schemas.openxmlformats.org/officeDocument/2006/math">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𝑇𝑎𝑠𝑘</m:t>
                          </m:r>
                        </m:e>
                        <m:sub>
                          <m:r>
                            <a:rPr lang="en-US" altLang="zh-CN" dirty="0">
                              <a:solidFill>
                                <a:srgbClr val="000000"/>
                              </a:solidFill>
                              <a:latin typeface="Cambria Math" panose="02040503050406030204" pitchFamily="18" charset="0"/>
                            </a:rPr>
                            <m:t>𝑛</m:t>
                          </m:r>
                        </m:sub>
                      </m:sSub>
                    </m:oMath>
                  </m:oMathPara>
                </a14:m>
                <a:endParaRPr lang="zh-CN" altLang="en-US" dirty="0">
                  <a:solidFill>
                    <a:srgbClr val="000000"/>
                  </a:solidFill>
                  <a:latin typeface="Microsoft YaHei" panose="020B0503020204020204" pitchFamily="34" charset="-122"/>
                  <a:ea typeface="Microsoft YaHei Light" panose="020B0502040204020203" pitchFamily="34" charset="-122"/>
                </a:endParaRPr>
              </a:p>
            </p:txBody>
          </p:sp>
        </mc:Choice>
        <mc:Fallback>
          <p:sp>
            <p:nvSpPr>
              <p:cNvPr id="20" name="矩形 19">
                <a:extLst>
                  <a:ext uri="{FF2B5EF4-FFF2-40B4-BE49-F238E27FC236}">
                    <a16:creationId xmlns:a16="http://schemas.microsoft.com/office/drawing/2014/main" id="{CAF46F96-724D-C968-90E2-1A053D06069C}"/>
                  </a:ext>
                </a:extLst>
              </p:cNvPr>
              <p:cNvSpPr>
                <a:spLocks noRot="1" noChangeAspect="1" noMove="1" noResize="1" noEditPoints="1" noAdjustHandles="1" noChangeArrowheads="1" noChangeShapeType="1" noTextEdit="1"/>
              </p:cNvSpPr>
              <p:nvPr/>
            </p:nvSpPr>
            <p:spPr>
              <a:xfrm>
                <a:off x="8402122" y="4063744"/>
                <a:ext cx="591050" cy="330707"/>
              </a:xfrm>
              <a:prstGeom prst="rect">
                <a:avLst/>
              </a:prstGeom>
              <a:blipFill>
                <a:blip r:embed="rId6"/>
                <a:stretch>
                  <a:fillRect l="-4082"/>
                </a:stretch>
              </a:blipFill>
              <a:ln>
                <a:solidFill>
                  <a:srgbClr val="EFC4A7"/>
                </a:solidFill>
              </a:ln>
            </p:spPr>
            <p:txBody>
              <a:bodyPr/>
              <a:lstStyle/>
              <a:p>
                <a:r>
                  <a:rPr lang="en-CN">
                    <a:noFill/>
                  </a:rPr>
                  <a:t> </a:t>
                </a:r>
              </a:p>
            </p:txBody>
          </p:sp>
        </mc:Fallback>
      </mc:AlternateContent>
      <p:sp>
        <p:nvSpPr>
          <p:cNvPr id="22" name="矩形: 圆角 21">
            <a:extLst>
              <a:ext uri="{FF2B5EF4-FFF2-40B4-BE49-F238E27FC236}">
                <a16:creationId xmlns:a16="http://schemas.microsoft.com/office/drawing/2014/main" id="{8A86B82C-79E9-072A-400D-610EBD4F8A20}"/>
              </a:ext>
            </a:extLst>
          </p:cNvPr>
          <p:cNvSpPr/>
          <p:nvPr/>
        </p:nvSpPr>
        <p:spPr>
          <a:xfrm>
            <a:off x="6806739" y="2870462"/>
            <a:ext cx="1078775" cy="444573"/>
          </a:xfrm>
          <a:prstGeom prst="roundRect">
            <a:avLst/>
          </a:prstGeom>
          <a:solidFill>
            <a:schemeClr val="accent5">
              <a:lumMod val="90000"/>
            </a:schemeClr>
          </a:solidFill>
          <a:ln>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altLang="zh-CN" sz="1200" dirty="0">
                <a:solidFill>
                  <a:srgbClr val="000000"/>
                </a:solidFill>
                <a:latin typeface="Arial" panose="020B0604020202020204" pitchFamily="34" charset="0"/>
                <a:ea typeface="Microsoft YaHei Light" panose="020B0502040204020203" pitchFamily="34" charset="-122"/>
                <a:cs typeface="Arial" panose="020B0604020202020204" pitchFamily="34" charset="0"/>
              </a:rPr>
              <a:t>Task</a:t>
            </a:r>
          </a:p>
          <a:p>
            <a:pPr algn="ctr" defTabSz="914378"/>
            <a:r>
              <a:rPr lang="en-US" altLang="zh-CN" sz="1200" dirty="0">
                <a:solidFill>
                  <a:srgbClr val="000000"/>
                </a:solidFill>
                <a:latin typeface="Arial" panose="020B0604020202020204" pitchFamily="34" charset="0"/>
                <a:ea typeface="Microsoft YaHei Light" panose="020B0502040204020203" pitchFamily="34" charset="-122"/>
                <a:cs typeface="Arial" panose="020B0604020202020204" pitchFamily="34" charset="0"/>
              </a:rPr>
              <a:t>Description</a:t>
            </a:r>
            <a:endParaRPr lang="zh-CN" altLang="en-US" sz="1200" dirty="0">
              <a:solidFill>
                <a:srgbClr val="000000"/>
              </a:solidFill>
              <a:latin typeface="Arial" panose="020B0604020202020204" pitchFamily="34" charset="0"/>
              <a:ea typeface="Microsoft YaHei Light" panose="020B0502040204020203" pitchFamily="34" charset="-122"/>
              <a:cs typeface="Arial" panose="020B0604020202020204" pitchFamily="34" charset="0"/>
            </a:endParaRPr>
          </a:p>
        </p:txBody>
      </p:sp>
      <p:cxnSp>
        <p:nvCxnSpPr>
          <p:cNvPr id="39" name="直接箭头连接符 38">
            <a:extLst>
              <a:ext uri="{FF2B5EF4-FFF2-40B4-BE49-F238E27FC236}">
                <a16:creationId xmlns:a16="http://schemas.microsoft.com/office/drawing/2014/main" id="{484EF17D-005F-2704-39D1-71AA16FD9F5B}"/>
              </a:ext>
            </a:extLst>
          </p:cNvPr>
          <p:cNvCxnSpPr>
            <a:cxnSpLocks/>
            <a:endCxn id="18" idx="1"/>
          </p:cNvCxnSpPr>
          <p:nvPr/>
        </p:nvCxnSpPr>
        <p:spPr>
          <a:xfrm flipV="1">
            <a:off x="7904367" y="2220009"/>
            <a:ext cx="497756" cy="896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D9678D-F74C-D1CD-5DD0-175453D16A0A}"/>
              </a:ext>
            </a:extLst>
          </p:cNvPr>
          <p:cNvCxnSpPr>
            <a:cxnSpLocks/>
            <a:endCxn id="20" idx="1"/>
          </p:cNvCxnSpPr>
          <p:nvPr/>
        </p:nvCxnSpPr>
        <p:spPr>
          <a:xfrm>
            <a:off x="7904367" y="3116869"/>
            <a:ext cx="497756" cy="1112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EED774D3-ECA6-42D1-4680-5B51272CCFA1}"/>
              </a:ext>
            </a:extLst>
          </p:cNvPr>
          <p:cNvSpPr txBox="1"/>
          <p:nvPr/>
        </p:nvSpPr>
        <p:spPr>
          <a:xfrm>
            <a:off x="8615296" y="3520198"/>
            <a:ext cx="255198" cy="400110"/>
          </a:xfrm>
          <a:prstGeom prst="rect">
            <a:avLst/>
          </a:prstGeom>
          <a:noFill/>
        </p:spPr>
        <p:txBody>
          <a:bodyPr wrap="square" rtlCol="0">
            <a:spAutoFit/>
          </a:bodyPr>
          <a:lstStyle/>
          <a:p>
            <a:pPr defTabSz="914378"/>
            <a:r>
              <a:rPr lang="en-US" altLang="zh-CN" sz="2000" b="1" dirty="0"/>
              <a:t>.</a:t>
            </a:r>
            <a:endParaRPr lang="zh-CN" altLang="en-US" sz="2000" b="1" dirty="0"/>
          </a:p>
        </p:txBody>
      </p:sp>
      <p:sp>
        <p:nvSpPr>
          <p:cNvPr id="45" name="文本框 44">
            <a:extLst>
              <a:ext uri="{FF2B5EF4-FFF2-40B4-BE49-F238E27FC236}">
                <a16:creationId xmlns:a16="http://schemas.microsoft.com/office/drawing/2014/main" id="{3EEECA50-53A6-1CF1-A090-3A181816468D}"/>
              </a:ext>
            </a:extLst>
          </p:cNvPr>
          <p:cNvSpPr txBox="1"/>
          <p:nvPr/>
        </p:nvSpPr>
        <p:spPr>
          <a:xfrm>
            <a:off x="8615296" y="3654596"/>
            <a:ext cx="255198" cy="400110"/>
          </a:xfrm>
          <a:prstGeom prst="rect">
            <a:avLst/>
          </a:prstGeom>
          <a:noFill/>
        </p:spPr>
        <p:txBody>
          <a:bodyPr wrap="square" rtlCol="0">
            <a:spAutoFit/>
          </a:bodyPr>
          <a:lstStyle/>
          <a:p>
            <a:pPr defTabSz="914378"/>
            <a:r>
              <a:rPr lang="en-US" altLang="zh-CN" sz="2000" b="1" dirty="0"/>
              <a:t>.</a:t>
            </a:r>
            <a:endParaRPr lang="zh-CN" altLang="en-US" sz="2000" b="1" dirty="0"/>
          </a:p>
        </p:txBody>
      </p:sp>
      <p:sp>
        <p:nvSpPr>
          <p:cNvPr id="46" name="文本框 45">
            <a:extLst>
              <a:ext uri="{FF2B5EF4-FFF2-40B4-BE49-F238E27FC236}">
                <a16:creationId xmlns:a16="http://schemas.microsoft.com/office/drawing/2014/main" id="{9ABB3E7F-FF0B-F94A-01F6-61091EECFCB7}"/>
              </a:ext>
            </a:extLst>
          </p:cNvPr>
          <p:cNvSpPr txBox="1"/>
          <p:nvPr/>
        </p:nvSpPr>
        <p:spPr>
          <a:xfrm>
            <a:off x="8615296" y="3413123"/>
            <a:ext cx="255198" cy="400110"/>
          </a:xfrm>
          <a:prstGeom prst="rect">
            <a:avLst/>
          </a:prstGeom>
          <a:noFill/>
        </p:spPr>
        <p:txBody>
          <a:bodyPr wrap="square" rtlCol="0">
            <a:spAutoFit/>
          </a:bodyPr>
          <a:lstStyle/>
          <a:p>
            <a:pPr defTabSz="914378"/>
            <a:r>
              <a:rPr lang="en-US" altLang="zh-CN" sz="2000" b="1" dirty="0"/>
              <a:t>.</a:t>
            </a:r>
            <a:endParaRPr lang="zh-CN" altLang="en-US" sz="2000" b="1" dirty="0"/>
          </a:p>
        </p:txBody>
      </p:sp>
      <mc:AlternateContent xmlns:mc="http://schemas.openxmlformats.org/markup-compatibility/2006">
        <mc:Choice xmlns:a14="http://schemas.microsoft.com/office/drawing/2010/main" Requires="a14">
          <p:sp>
            <p:nvSpPr>
              <p:cNvPr id="48" name="矩形 47">
                <a:extLst>
                  <a:ext uri="{FF2B5EF4-FFF2-40B4-BE49-F238E27FC236}">
                    <a16:creationId xmlns:a16="http://schemas.microsoft.com/office/drawing/2014/main" id="{51EEFAF8-36C5-7FBB-E571-913A46E6B4D9}"/>
                  </a:ext>
                </a:extLst>
              </p:cNvPr>
              <p:cNvSpPr/>
              <p:nvPr/>
            </p:nvSpPr>
            <p:spPr>
              <a:xfrm>
                <a:off x="8402122" y="3230342"/>
                <a:ext cx="591050" cy="330707"/>
              </a:xfrm>
              <a:prstGeom prst="rect">
                <a:avLst/>
              </a:prstGeom>
              <a:solidFill>
                <a:srgbClr val="EFC4A7"/>
              </a:solidFill>
              <a:ln>
                <a:solidFill>
                  <a:srgbClr val="EFC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14:m>
                  <m:oMathPara xmlns:m="http://schemas.openxmlformats.org/officeDocument/2006/math">
                    <m:oMathParaPr>
                      <m:jc m:val="centerGroup"/>
                    </m:oMathParaPr>
                    <m:oMath xmlns:m="http://schemas.openxmlformats.org/officeDocument/2006/math">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𝑇𝑎𝑠𝑘</m:t>
                          </m:r>
                        </m:e>
                        <m:sub>
                          <m:r>
                            <a:rPr lang="en-US" altLang="zh-CN" dirty="0">
                              <a:solidFill>
                                <a:srgbClr val="000000"/>
                              </a:solidFill>
                              <a:latin typeface="Cambria Math" panose="02040503050406030204" pitchFamily="18" charset="0"/>
                            </a:rPr>
                            <m:t>3</m:t>
                          </m:r>
                        </m:sub>
                      </m:sSub>
                    </m:oMath>
                  </m:oMathPara>
                </a14:m>
                <a:endParaRPr lang="zh-CN" altLang="en-US" dirty="0">
                  <a:solidFill>
                    <a:srgbClr val="000000"/>
                  </a:solidFill>
                  <a:latin typeface="Microsoft YaHei" panose="020B0503020204020204" pitchFamily="34" charset="-122"/>
                  <a:ea typeface="Microsoft YaHei Light" panose="020B0502040204020203" pitchFamily="34" charset="-122"/>
                </a:endParaRPr>
              </a:p>
            </p:txBody>
          </p:sp>
        </mc:Choice>
        <mc:Fallback>
          <p:sp>
            <p:nvSpPr>
              <p:cNvPr id="48" name="矩形 47">
                <a:extLst>
                  <a:ext uri="{FF2B5EF4-FFF2-40B4-BE49-F238E27FC236}">
                    <a16:creationId xmlns:a16="http://schemas.microsoft.com/office/drawing/2014/main" id="{51EEFAF8-36C5-7FBB-E571-913A46E6B4D9}"/>
                  </a:ext>
                </a:extLst>
              </p:cNvPr>
              <p:cNvSpPr>
                <a:spLocks noRot="1" noChangeAspect="1" noMove="1" noResize="1" noEditPoints="1" noAdjustHandles="1" noChangeArrowheads="1" noChangeShapeType="1" noTextEdit="1"/>
              </p:cNvSpPr>
              <p:nvPr/>
            </p:nvSpPr>
            <p:spPr>
              <a:xfrm>
                <a:off x="8402122" y="3230342"/>
                <a:ext cx="591050" cy="330707"/>
              </a:xfrm>
              <a:prstGeom prst="rect">
                <a:avLst/>
              </a:prstGeom>
              <a:blipFill>
                <a:blip r:embed="rId7"/>
                <a:stretch>
                  <a:fillRect l="-2041"/>
                </a:stretch>
              </a:blipFill>
              <a:ln>
                <a:solidFill>
                  <a:srgbClr val="EFC4A7"/>
                </a:solidFill>
              </a:ln>
            </p:spPr>
            <p:txBody>
              <a:bodyPr/>
              <a:lstStyle/>
              <a:p>
                <a:r>
                  <a:rPr lang="en-CN">
                    <a:noFill/>
                  </a:rPr>
                  <a:t> </a:t>
                </a:r>
              </a:p>
            </p:txBody>
          </p:sp>
        </mc:Fallback>
      </mc:AlternateContent>
      <p:cxnSp>
        <p:nvCxnSpPr>
          <p:cNvPr id="50" name="直接箭头连接符 49">
            <a:extLst>
              <a:ext uri="{FF2B5EF4-FFF2-40B4-BE49-F238E27FC236}">
                <a16:creationId xmlns:a16="http://schemas.microsoft.com/office/drawing/2014/main" id="{9740A745-5640-6101-84CC-77B0E0B0D069}"/>
              </a:ext>
            </a:extLst>
          </p:cNvPr>
          <p:cNvCxnSpPr>
            <a:cxnSpLocks/>
            <a:endCxn id="48" idx="1"/>
          </p:cNvCxnSpPr>
          <p:nvPr/>
        </p:nvCxnSpPr>
        <p:spPr>
          <a:xfrm>
            <a:off x="7904367" y="3116869"/>
            <a:ext cx="497756" cy="278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8FFBAF03-A479-87CA-5620-BB726C855315}"/>
              </a:ext>
            </a:extLst>
          </p:cNvPr>
          <p:cNvCxnSpPr>
            <a:cxnSpLocks/>
            <a:endCxn id="19" idx="1"/>
          </p:cNvCxnSpPr>
          <p:nvPr/>
        </p:nvCxnSpPr>
        <p:spPr>
          <a:xfrm flipV="1">
            <a:off x="7904367" y="2836174"/>
            <a:ext cx="497756" cy="274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240D5D2B-C8F3-FAB6-65D0-802F1086F976}"/>
              </a:ext>
            </a:extLst>
          </p:cNvPr>
          <p:cNvSpPr txBox="1"/>
          <p:nvPr/>
        </p:nvSpPr>
        <p:spPr>
          <a:xfrm>
            <a:off x="359924" y="1324254"/>
            <a:ext cx="9193274" cy="307777"/>
          </a:xfrm>
          <a:prstGeom prst="rect">
            <a:avLst/>
          </a:prstGeom>
          <a:noFill/>
        </p:spPr>
        <p:txBody>
          <a:bodyPr wrap="square" rtlCol="0">
            <a:spAutoFit/>
          </a:bodyPr>
          <a:lstStyle/>
          <a:p>
            <a:pPr defTabSz="914378"/>
            <a:r>
              <a:rPr lang="zh-CN" altLang="en-US" dirty="0">
                <a:latin typeface="Microsoft YaHei" panose="020B0503020204020204" pitchFamily="34" charset="-122"/>
                <a:ea typeface="Microsoft YaHei" panose="020B0503020204020204" pitchFamily="34" charset="-122"/>
              </a:rPr>
              <a:t>多种文本匹配任务关注存在共同的关键匹配信号，即精确匹配，语义匹配，推理匹配</a:t>
            </a:r>
          </a:p>
        </p:txBody>
      </p:sp>
      <p:sp>
        <p:nvSpPr>
          <p:cNvPr id="2" name="Title 1">
            <a:extLst>
              <a:ext uri="{FF2B5EF4-FFF2-40B4-BE49-F238E27FC236}">
                <a16:creationId xmlns:a16="http://schemas.microsoft.com/office/drawing/2014/main" id="{56BACD4E-7292-0FAA-A837-8E0CE8981545}"/>
              </a:ext>
            </a:extLst>
          </p:cNvPr>
          <p:cNvSpPr>
            <a:spLocks noGrp="1"/>
          </p:cNvSpPr>
          <p:nvPr>
            <p:ph type="title"/>
          </p:nvPr>
        </p:nvSpPr>
        <p:spPr/>
        <p:txBody>
          <a:bodyPr/>
          <a:lstStyle/>
          <a:p>
            <a:r>
              <a:rPr lang="en-CN" dirty="0"/>
              <a:t>Match</a:t>
            </a:r>
            <a:r>
              <a:rPr lang="en-US" altLang="zh-CN" dirty="0"/>
              <a:t>-</a:t>
            </a:r>
            <a:r>
              <a:rPr lang="en-US" altLang="zh-CN" dirty="0" err="1"/>
              <a:t>Prompt</a:t>
            </a:r>
            <a:r>
              <a:rPr lang="en-US" dirty="0" err="1"/>
              <a:t>动机</a:t>
            </a:r>
            <a:endParaRPr lang="en-CN" dirty="0"/>
          </a:p>
        </p:txBody>
      </p:sp>
      <p:sp>
        <p:nvSpPr>
          <p:cNvPr id="7" name="Rectangle 6">
            <a:extLst>
              <a:ext uri="{FF2B5EF4-FFF2-40B4-BE49-F238E27FC236}">
                <a16:creationId xmlns:a16="http://schemas.microsoft.com/office/drawing/2014/main" id="{EEB2A72B-DC1D-3CB3-9DE3-D5764F5591F6}"/>
              </a:ext>
            </a:extLst>
          </p:cNvPr>
          <p:cNvSpPr/>
          <p:nvPr/>
        </p:nvSpPr>
        <p:spPr>
          <a:xfrm>
            <a:off x="5240825" y="2037977"/>
            <a:ext cx="1159497" cy="2456244"/>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N" dirty="0">
              <a:solidFill>
                <a:srgbClr val="FFFFFF"/>
              </a:solidFill>
              <a:latin typeface="Microsoft YaHei" panose="020B0503020204020204" pitchFamily="34" charset="-122"/>
              <a:ea typeface="Microsoft YaHei Light" panose="020B0502040204020203" pitchFamily="34" charset="-122"/>
            </a:endParaRPr>
          </a:p>
        </p:txBody>
      </p:sp>
      <p:sp>
        <p:nvSpPr>
          <p:cNvPr id="8" name="TextBox 7">
            <a:extLst>
              <a:ext uri="{FF2B5EF4-FFF2-40B4-BE49-F238E27FC236}">
                <a16:creationId xmlns:a16="http://schemas.microsoft.com/office/drawing/2014/main" id="{3C424BED-8C3E-A77F-7CBD-066E1A583392}"/>
              </a:ext>
            </a:extLst>
          </p:cNvPr>
          <p:cNvSpPr txBox="1"/>
          <p:nvPr/>
        </p:nvSpPr>
        <p:spPr>
          <a:xfrm>
            <a:off x="5408443" y="4555545"/>
            <a:ext cx="902811" cy="307777"/>
          </a:xfrm>
          <a:prstGeom prst="rect">
            <a:avLst/>
          </a:prstGeom>
          <a:noFill/>
        </p:spPr>
        <p:txBody>
          <a:bodyPr wrap="none" rtlCol="0">
            <a:spAutoFit/>
          </a:bodyPr>
          <a:lstStyle/>
          <a:p>
            <a:pPr defTabSz="914378"/>
            <a:r>
              <a:rPr lang="en-CN" dirty="0">
                <a:latin typeface="Microsoft YaHei" panose="020B0503020204020204" pitchFamily="34" charset="-122"/>
                <a:ea typeface="Microsoft YaHei" panose="020B0503020204020204" pitchFamily="34" charset="-122"/>
              </a:rPr>
              <a:t>匹配信号</a:t>
            </a:r>
          </a:p>
        </p:txBody>
      </p:sp>
      <p:sp>
        <p:nvSpPr>
          <p:cNvPr id="9" name="Plus 8">
            <a:extLst>
              <a:ext uri="{FF2B5EF4-FFF2-40B4-BE49-F238E27FC236}">
                <a16:creationId xmlns:a16="http://schemas.microsoft.com/office/drawing/2014/main" id="{A18BBB43-069E-DDBA-3C99-7ECEE78D6F56}"/>
              </a:ext>
            </a:extLst>
          </p:cNvPr>
          <p:cNvSpPr/>
          <p:nvPr/>
        </p:nvSpPr>
        <p:spPr>
          <a:xfrm>
            <a:off x="6447440" y="2973494"/>
            <a:ext cx="320511" cy="320511"/>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CN" dirty="0">
              <a:solidFill>
                <a:srgbClr val="FFFFFF"/>
              </a:solidFill>
              <a:latin typeface="Microsoft YaHei" panose="020B0503020204020204" pitchFamily="34" charset="-122"/>
              <a:ea typeface="Microsoft YaHei Light" panose="020B0502040204020203" pitchFamily="34" charset="-122"/>
            </a:endParaRPr>
          </a:p>
        </p:txBody>
      </p:sp>
      <p:sp>
        <p:nvSpPr>
          <p:cNvPr id="23" name="Right Arrow 22">
            <a:extLst>
              <a:ext uri="{FF2B5EF4-FFF2-40B4-BE49-F238E27FC236}">
                <a16:creationId xmlns:a16="http://schemas.microsoft.com/office/drawing/2014/main" id="{9826ADEF-CDF3-DCF4-FEDE-203E682FC8D9}"/>
              </a:ext>
            </a:extLst>
          </p:cNvPr>
          <p:cNvSpPr/>
          <p:nvPr/>
        </p:nvSpPr>
        <p:spPr>
          <a:xfrm>
            <a:off x="4479792" y="3012724"/>
            <a:ext cx="518109" cy="302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N" dirty="0">
              <a:solidFill>
                <a:srgbClr val="FFFFFF"/>
              </a:solidFill>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176276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37856-306D-FA51-DBDA-A88B9C9D781F}"/>
              </a:ext>
            </a:extLst>
          </p:cNvPr>
          <p:cNvSpPr>
            <a:spLocks noGrp="1"/>
          </p:cNvSpPr>
          <p:nvPr>
            <p:ph type="title"/>
          </p:nvPr>
        </p:nvSpPr>
        <p:spPr/>
        <p:txBody>
          <a:bodyPr/>
          <a:lstStyle/>
          <a:p>
            <a:r>
              <a:rPr lang="en-CN" dirty="0"/>
              <a:t>Match</a:t>
            </a:r>
            <a:r>
              <a:rPr lang="en-US" altLang="zh-CN" dirty="0"/>
              <a:t>-Prompt</a:t>
            </a:r>
            <a:r>
              <a:rPr lang="zh-CN" altLang="en-US" dirty="0"/>
              <a:t>模型</a:t>
            </a:r>
            <a:endParaRPr lang="en-CN" dirty="0"/>
          </a:p>
        </p:txBody>
      </p:sp>
      <p:pic>
        <p:nvPicPr>
          <p:cNvPr id="5" name="Picture 4">
            <a:extLst>
              <a:ext uri="{FF2B5EF4-FFF2-40B4-BE49-F238E27FC236}">
                <a16:creationId xmlns:a16="http://schemas.microsoft.com/office/drawing/2014/main" id="{2BF01E2E-EC1A-EE0F-CDB2-AE185AE9EA82}"/>
              </a:ext>
            </a:extLst>
          </p:cNvPr>
          <p:cNvPicPr>
            <a:picLocks noChangeAspect="1"/>
          </p:cNvPicPr>
          <p:nvPr/>
        </p:nvPicPr>
        <p:blipFill>
          <a:blip r:embed="rId2"/>
          <a:stretch>
            <a:fillRect/>
          </a:stretch>
        </p:blipFill>
        <p:spPr>
          <a:xfrm>
            <a:off x="685799" y="1236515"/>
            <a:ext cx="7772400" cy="3059937"/>
          </a:xfrm>
          <a:prstGeom prst="rect">
            <a:avLst/>
          </a:prstGeom>
        </p:spPr>
      </p:pic>
      <p:sp>
        <p:nvSpPr>
          <p:cNvPr id="6" name="文本框 5">
            <a:extLst>
              <a:ext uri="{FF2B5EF4-FFF2-40B4-BE49-F238E27FC236}">
                <a16:creationId xmlns:a16="http://schemas.microsoft.com/office/drawing/2014/main" id="{2B6A5C8C-0D35-F745-1E62-F4DEC7E6292E}"/>
              </a:ext>
            </a:extLst>
          </p:cNvPr>
          <p:cNvSpPr txBox="1"/>
          <p:nvPr/>
        </p:nvSpPr>
        <p:spPr>
          <a:xfrm>
            <a:off x="430412" y="4424869"/>
            <a:ext cx="7777114" cy="523220"/>
          </a:xfrm>
          <a:prstGeom prst="rect">
            <a:avLst/>
          </a:prstGeom>
          <a:noFill/>
        </p:spPr>
        <p:txBody>
          <a:bodyPr wrap="square" rtlCol="0">
            <a:spAutoFit/>
          </a:bodyPr>
          <a:lstStyle/>
          <a:p>
            <a:pPr marL="342892" indent="-342892" defTabSz="914378">
              <a:buFont typeface="Arial"/>
              <a:buAutoNum type="arabicPeriod"/>
            </a:pPr>
            <a:r>
              <a:rPr lang="zh-CN" altLang="en-US" dirty="0">
                <a:latin typeface="Microsoft YaHei" panose="020B0503020204020204" pitchFamily="34" charset="-122"/>
                <a:ea typeface="Microsoft YaHei" panose="020B0503020204020204" pitchFamily="34" charset="-122"/>
              </a:rPr>
              <a:t>如何捕捉到任务通用的关键匹配信号？</a:t>
            </a:r>
            <a:endParaRPr lang="en-US" altLang="zh-CN" dirty="0">
              <a:latin typeface="Microsoft YaHei" panose="020B0503020204020204" pitchFamily="34" charset="-122"/>
              <a:ea typeface="Microsoft YaHei" panose="020B0503020204020204" pitchFamily="34" charset="-122"/>
            </a:endParaRPr>
          </a:p>
          <a:p>
            <a:pPr marL="342892" indent="-342892" defTabSz="914378">
              <a:buFont typeface="Arial"/>
              <a:buAutoNum type="arabicPeriod"/>
            </a:pPr>
            <a:r>
              <a:rPr lang="zh-CN" altLang="en-US" dirty="0">
                <a:latin typeface="Microsoft YaHei" panose="020B0503020204020204" pitchFamily="34" charset="-122"/>
                <a:ea typeface="Microsoft YaHei" panose="020B0503020204020204" pitchFamily="34" charset="-122"/>
              </a:rPr>
              <a:t>如何将关键匹配信号组合以适应不同任务？</a:t>
            </a:r>
          </a:p>
        </p:txBody>
      </p:sp>
      <p:sp>
        <p:nvSpPr>
          <p:cNvPr id="7" name="文本框 6">
            <a:extLst>
              <a:ext uri="{FF2B5EF4-FFF2-40B4-BE49-F238E27FC236}">
                <a16:creationId xmlns:a16="http://schemas.microsoft.com/office/drawing/2014/main" id="{8B31BD3A-4834-F4AE-AB33-789EA610E6B6}"/>
              </a:ext>
            </a:extLst>
          </p:cNvPr>
          <p:cNvSpPr txBox="1"/>
          <p:nvPr/>
        </p:nvSpPr>
        <p:spPr>
          <a:xfrm>
            <a:off x="5156014" y="4468427"/>
            <a:ext cx="2906565" cy="307777"/>
          </a:xfrm>
          <a:prstGeom prst="rect">
            <a:avLst/>
          </a:prstGeom>
          <a:noFill/>
        </p:spPr>
        <p:txBody>
          <a:bodyPr wrap="none" rtlCol="0">
            <a:spAutoFit/>
          </a:bodyPr>
          <a:lstStyle/>
          <a:p>
            <a:pPr defTabSz="914378"/>
            <a:r>
              <a:rPr lang="zh-CN" altLang="en-US" dirty="0">
                <a:latin typeface="Microsoft YaHei" panose="020B0503020204020204" pitchFamily="34" charset="-122"/>
                <a:ea typeface="Microsoft YaHei" panose="020B0503020204020204" pitchFamily="34" charset="-122"/>
              </a:rPr>
              <a:t>两阶段训练策略：特殊化</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泛化</a:t>
            </a:r>
          </a:p>
        </p:txBody>
      </p:sp>
      <p:sp>
        <p:nvSpPr>
          <p:cNvPr id="8" name="Right Arrow 22">
            <a:extLst>
              <a:ext uri="{FF2B5EF4-FFF2-40B4-BE49-F238E27FC236}">
                <a16:creationId xmlns:a16="http://schemas.microsoft.com/office/drawing/2014/main" id="{42D4B7E0-FC4B-811A-38D7-B488956D62C6}"/>
              </a:ext>
            </a:extLst>
          </p:cNvPr>
          <p:cNvSpPr/>
          <p:nvPr/>
        </p:nvSpPr>
        <p:spPr>
          <a:xfrm>
            <a:off x="4376732" y="4489194"/>
            <a:ext cx="715472" cy="30231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N" dirty="0">
              <a:solidFill>
                <a:srgbClr val="FF0000"/>
              </a:solidFill>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333712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右大括号 19">
            <a:extLst>
              <a:ext uri="{FF2B5EF4-FFF2-40B4-BE49-F238E27FC236}">
                <a16:creationId xmlns:a16="http://schemas.microsoft.com/office/drawing/2014/main" id="{5E92C3AE-34BE-9D48-9ECE-8617D63314A7}"/>
              </a:ext>
            </a:extLst>
          </p:cNvPr>
          <p:cNvSpPr/>
          <p:nvPr/>
        </p:nvSpPr>
        <p:spPr>
          <a:xfrm>
            <a:off x="4636796" y="1769176"/>
            <a:ext cx="608873" cy="2268794"/>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a:latin typeface="+mj-ea"/>
              <a:ea typeface="+mj-ea"/>
            </a:endParaRPr>
          </a:p>
        </p:txBody>
      </p:sp>
      <p:cxnSp>
        <p:nvCxnSpPr>
          <p:cNvPr id="4" name="直接箭头连接符 3">
            <a:extLst>
              <a:ext uri="{FF2B5EF4-FFF2-40B4-BE49-F238E27FC236}">
                <a16:creationId xmlns:a16="http://schemas.microsoft.com/office/drawing/2014/main" id="{D3CB8BF8-71EF-3E59-ED7D-0BA1B0F55E87}"/>
              </a:ext>
            </a:extLst>
          </p:cNvPr>
          <p:cNvCxnSpPr/>
          <p:nvPr/>
        </p:nvCxnSpPr>
        <p:spPr>
          <a:xfrm>
            <a:off x="1254685" y="2167205"/>
            <a:ext cx="435908" cy="0"/>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矩形 4">
            <a:extLst>
              <a:ext uri="{FF2B5EF4-FFF2-40B4-BE49-F238E27FC236}">
                <a16:creationId xmlns:a16="http://schemas.microsoft.com/office/drawing/2014/main" id="{99D0B9DD-DB94-67CE-263A-6DD29E3AB4DC}"/>
              </a:ext>
            </a:extLst>
          </p:cNvPr>
          <p:cNvSpPr/>
          <p:nvPr/>
        </p:nvSpPr>
        <p:spPr>
          <a:xfrm>
            <a:off x="1781441" y="1916205"/>
            <a:ext cx="1213549" cy="52978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信息检索</a:t>
            </a:r>
          </a:p>
        </p:txBody>
      </p:sp>
      <p:sp>
        <p:nvSpPr>
          <p:cNvPr id="6" name="流程图: 磁盘 5">
            <a:extLst>
              <a:ext uri="{FF2B5EF4-FFF2-40B4-BE49-F238E27FC236}">
                <a16:creationId xmlns:a16="http://schemas.microsoft.com/office/drawing/2014/main" id="{F80AFDE3-C4C1-09C6-413E-8FB8A96EBDB3}"/>
              </a:ext>
            </a:extLst>
          </p:cNvPr>
          <p:cNvSpPr/>
          <p:nvPr/>
        </p:nvSpPr>
        <p:spPr>
          <a:xfrm>
            <a:off x="1626180" y="3060364"/>
            <a:ext cx="1546670" cy="977606"/>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外部语料库</a:t>
            </a:r>
          </a:p>
        </p:txBody>
      </p:sp>
      <p:cxnSp>
        <p:nvCxnSpPr>
          <p:cNvPr id="7" name="直接箭头连接符 6">
            <a:extLst>
              <a:ext uri="{FF2B5EF4-FFF2-40B4-BE49-F238E27FC236}">
                <a16:creationId xmlns:a16="http://schemas.microsoft.com/office/drawing/2014/main" id="{1C1B4DD9-228E-4009-4622-4B3E3250CD28}"/>
              </a:ext>
            </a:extLst>
          </p:cNvPr>
          <p:cNvCxnSpPr/>
          <p:nvPr>
            <p:custDataLst>
              <p:tags r:id="rId1"/>
            </p:custDataLst>
          </p:nvPr>
        </p:nvCxnSpPr>
        <p:spPr>
          <a:xfrm>
            <a:off x="2093569" y="2563584"/>
            <a:ext cx="0" cy="415359"/>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A7A0C710-09A5-ABCD-0943-25DB2452AEDD}"/>
              </a:ext>
            </a:extLst>
          </p:cNvPr>
          <p:cNvCxnSpPr/>
          <p:nvPr>
            <p:custDataLst>
              <p:tags r:id="rId2"/>
            </p:custDataLst>
          </p:nvPr>
        </p:nvCxnSpPr>
        <p:spPr>
          <a:xfrm flipV="1">
            <a:off x="2719692" y="2563584"/>
            <a:ext cx="0" cy="401055"/>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AF8E2959-FD3E-1C88-5C2D-74510A7EA737}"/>
              </a:ext>
            </a:extLst>
          </p:cNvPr>
          <p:cNvCxnSpPr/>
          <p:nvPr>
            <p:custDataLst>
              <p:tags r:id="rId3"/>
            </p:custDataLst>
          </p:nvPr>
        </p:nvCxnSpPr>
        <p:spPr>
          <a:xfrm>
            <a:off x="3068884" y="2195538"/>
            <a:ext cx="435908" cy="0"/>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22258829-EF79-CAF0-6E98-DC480C485F2F}"/>
              </a:ext>
            </a:extLst>
          </p:cNvPr>
          <p:cNvSpPr txBox="1"/>
          <p:nvPr>
            <p:custDataLst>
              <p:tags r:id="rId4"/>
            </p:custDataLst>
          </p:nvPr>
        </p:nvSpPr>
        <p:spPr>
          <a:xfrm>
            <a:off x="3410206" y="2658604"/>
            <a:ext cx="1359473"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文档列表</a:t>
            </a:r>
          </a:p>
        </p:txBody>
      </p:sp>
      <p:sp>
        <p:nvSpPr>
          <p:cNvPr id="12" name="矩形 10">
            <a:extLst>
              <a:ext uri="{FF2B5EF4-FFF2-40B4-BE49-F238E27FC236}">
                <a16:creationId xmlns:a16="http://schemas.microsoft.com/office/drawing/2014/main" id="{A7B85D95-C944-90E8-A4A1-904EB56D0B69}"/>
              </a:ext>
            </a:extLst>
          </p:cNvPr>
          <p:cNvSpPr/>
          <p:nvPr>
            <p:custDataLst>
              <p:tags r:id="rId5"/>
            </p:custDataLst>
          </p:nvPr>
        </p:nvSpPr>
        <p:spPr>
          <a:xfrm>
            <a:off x="3548440" y="133220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3" name="矩形 10">
            <a:extLst>
              <a:ext uri="{FF2B5EF4-FFF2-40B4-BE49-F238E27FC236}">
                <a16:creationId xmlns:a16="http://schemas.microsoft.com/office/drawing/2014/main" id="{1F762646-3B51-3DE9-57D2-8A3547900595}"/>
              </a:ext>
            </a:extLst>
          </p:cNvPr>
          <p:cNvSpPr/>
          <p:nvPr>
            <p:custDataLst>
              <p:tags r:id="rId6"/>
            </p:custDataLst>
          </p:nvPr>
        </p:nvSpPr>
        <p:spPr>
          <a:xfrm>
            <a:off x="3742384" y="156161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4" name="矩形 10">
            <a:extLst>
              <a:ext uri="{FF2B5EF4-FFF2-40B4-BE49-F238E27FC236}">
                <a16:creationId xmlns:a16="http://schemas.microsoft.com/office/drawing/2014/main" id="{718D7765-2C44-AFAD-D549-E538B5E2F392}"/>
              </a:ext>
            </a:extLst>
          </p:cNvPr>
          <p:cNvSpPr/>
          <p:nvPr>
            <p:custDataLst>
              <p:tags r:id="rId7"/>
            </p:custDataLst>
          </p:nvPr>
        </p:nvSpPr>
        <p:spPr>
          <a:xfrm>
            <a:off x="3936328" y="179047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7" name="矩形 10">
            <a:extLst>
              <a:ext uri="{FF2B5EF4-FFF2-40B4-BE49-F238E27FC236}">
                <a16:creationId xmlns:a16="http://schemas.microsoft.com/office/drawing/2014/main" id="{BC43C89E-3E35-8263-A453-C0C8618A1E6B}"/>
              </a:ext>
            </a:extLst>
          </p:cNvPr>
          <p:cNvSpPr/>
          <p:nvPr>
            <p:custDataLst>
              <p:tags r:id="rId8"/>
            </p:custDataLst>
          </p:nvPr>
        </p:nvSpPr>
        <p:spPr>
          <a:xfrm>
            <a:off x="4135170" y="203350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8" name="矩形 10">
            <a:extLst>
              <a:ext uri="{FF2B5EF4-FFF2-40B4-BE49-F238E27FC236}">
                <a16:creationId xmlns:a16="http://schemas.microsoft.com/office/drawing/2014/main" id="{D6063582-694E-EA33-0A55-DC7162A2D850}"/>
              </a:ext>
            </a:extLst>
          </p:cNvPr>
          <p:cNvSpPr/>
          <p:nvPr>
            <p:custDataLst>
              <p:tags r:id="rId9"/>
            </p:custDataLst>
          </p:nvPr>
        </p:nvSpPr>
        <p:spPr>
          <a:xfrm>
            <a:off x="4324682" y="2238435"/>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21" name="圆角矩形 44">
            <a:extLst>
              <a:ext uri="{FF2B5EF4-FFF2-40B4-BE49-F238E27FC236}">
                <a16:creationId xmlns:a16="http://schemas.microsoft.com/office/drawing/2014/main" id="{DC16D93B-51DE-ED2B-AF81-9D153232347D}"/>
              </a:ext>
            </a:extLst>
          </p:cNvPr>
          <p:cNvSpPr/>
          <p:nvPr/>
        </p:nvSpPr>
        <p:spPr>
          <a:xfrm>
            <a:off x="7989576" y="2533473"/>
            <a:ext cx="792696" cy="761693"/>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生成内容</a:t>
            </a:r>
          </a:p>
        </p:txBody>
      </p:sp>
      <p:cxnSp>
        <p:nvCxnSpPr>
          <p:cNvPr id="22" name="直接箭头连接符 21">
            <a:extLst>
              <a:ext uri="{FF2B5EF4-FFF2-40B4-BE49-F238E27FC236}">
                <a16:creationId xmlns:a16="http://schemas.microsoft.com/office/drawing/2014/main" id="{FF1B0384-534E-F94D-064A-C7F066154BD9}"/>
              </a:ext>
            </a:extLst>
          </p:cNvPr>
          <p:cNvCxnSpPr>
            <a:cxnSpLocks/>
          </p:cNvCxnSpPr>
          <p:nvPr>
            <p:custDataLst>
              <p:tags r:id="rId10"/>
            </p:custDataLst>
          </p:nvPr>
        </p:nvCxnSpPr>
        <p:spPr>
          <a:xfrm>
            <a:off x="5005388" y="2914320"/>
            <a:ext cx="286272" cy="0"/>
          </a:xfrm>
          <a:prstGeom prst="straightConnector1">
            <a:avLst/>
          </a:prstGeom>
          <a:ln w="5715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3" name="直接箭头连接符 22">
            <a:extLst>
              <a:ext uri="{FF2B5EF4-FFF2-40B4-BE49-F238E27FC236}">
                <a16:creationId xmlns:a16="http://schemas.microsoft.com/office/drawing/2014/main" id="{B7513F96-B0F0-0D21-8E09-30EA4B0FAEC3}"/>
              </a:ext>
            </a:extLst>
          </p:cNvPr>
          <p:cNvCxnSpPr/>
          <p:nvPr>
            <p:custDataLst>
              <p:tags r:id="rId11"/>
            </p:custDataLst>
          </p:nvPr>
        </p:nvCxnSpPr>
        <p:spPr>
          <a:xfrm>
            <a:off x="7427870" y="2914320"/>
            <a:ext cx="435908" cy="0"/>
          </a:xfrm>
          <a:prstGeom prst="straightConnector1">
            <a:avLst/>
          </a:prstGeom>
          <a:ln w="5715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7" name="椭圆形标注 20">
            <a:extLst>
              <a:ext uri="{FF2B5EF4-FFF2-40B4-BE49-F238E27FC236}">
                <a16:creationId xmlns:a16="http://schemas.microsoft.com/office/drawing/2014/main" id="{34736E1E-A683-BCFF-FD3B-E6A5CFAFAB63}"/>
              </a:ext>
            </a:extLst>
          </p:cNvPr>
          <p:cNvSpPr/>
          <p:nvPr/>
        </p:nvSpPr>
        <p:spPr>
          <a:xfrm>
            <a:off x="181452" y="1813142"/>
            <a:ext cx="1017862" cy="642660"/>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latin typeface="+mj-ea"/>
                <a:ea typeface="+mj-ea"/>
              </a:rPr>
              <a:t>问题</a:t>
            </a:r>
          </a:p>
        </p:txBody>
      </p:sp>
      <p:pic>
        <p:nvPicPr>
          <p:cNvPr id="38" name="图片 37">
            <a:extLst>
              <a:ext uri="{FF2B5EF4-FFF2-40B4-BE49-F238E27FC236}">
                <a16:creationId xmlns:a16="http://schemas.microsoft.com/office/drawing/2014/main" id="{10E67F4F-4F19-A50B-ECEB-5E225A776194}"/>
              </a:ext>
            </a:extLst>
          </p:cNvPr>
          <p:cNvPicPr>
            <a:picLocks noChangeAspect="1"/>
          </p:cNvPicPr>
          <p:nvPr/>
        </p:nvPicPr>
        <p:blipFill>
          <a:blip r:embed="rId16"/>
          <a:stretch>
            <a:fillRect/>
          </a:stretch>
        </p:blipFill>
        <p:spPr>
          <a:xfrm>
            <a:off x="5347076" y="2342516"/>
            <a:ext cx="1162300" cy="1122114"/>
          </a:xfrm>
          <a:prstGeom prst="rect">
            <a:avLst/>
          </a:prstGeom>
        </p:spPr>
      </p:pic>
      <p:pic>
        <p:nvPicPr>
          <p:cNvPr id="39" name="图片 38">
            <a:extLst>
              <a:ext uri="{FF2B5EF4-FFF2-40B4-BE49-F238E27FC236}">
                <a16:creationId xmlns:a16="http://schemas.microsoft.com/office/drawing/2014/main" id="{60D54DBF-59F6-C5E0-E967-B9F10C69BFDB}"/>
              </a:ext>
            </a:extLst>
          </p:cNvPr>
          <p:cNvPicPr>
            <a:picLocks noChangeAspect="1"/>
          </p:cNvPicPr>
          <p:nvPr/>
        </p:nvPicPr>
        <p:blipFill>
          <a:blip r:embed="rId17"/>
          <a:stretch>
            <a:fillRect/>
          </a:stretch>
        </p:blipFill>
        <p:spPr>
          <a:xfrm>
            <a:off x="6509376" y="2352008"/>
            <a:ext cx="960104" cy="1207656"/>
          </a:xfrm>
          <a:prstGeom prst="rect">
            <a:avLst/>
          </a:prstGeom>
        </p:spPr>
      </p:pic>
      <p:sp>
        <p:nvSpPr>
          <p:cNvPr id="42" name="椭圆形标注 20">
            <a:extLst>
              <a:ext uri="{FF2B5EF4-FFF2-40B4-BE49-F238E27FC236}">
                <a16:creationId xmlns:a16="http://schemas.microsoft.com/office/drawing/2014/main" id="{396E6AA5-3398-CB13-EF93-C4F33B2304B8}"/>
              </a:ext>
            </a:extLst>
          </p:cNvPr>
          <p:cNvSpPr/>
          <p:nvPr/>
        </p:nvSpPr>
        <p:spPr>
          <a:xfrm>
            <a:off x="3548440" y="3639844"/>
            <a:ext cx="1017862" cy="642660"/>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问题</a:t>
            </a:r>
          </a:p>
        </p:txBody>
      </p:sp>
      <p:sp>
        <p:nvSpPr>
          <p:cNvPr id="44" name="文本框 43">
            <a:extLst>
              <a:ext uri="{FF2B5EF4-FFF2-40B4-BE49-F238E27FC236}">
                <a16:creationId xmlns:a16="http://schemas.microsoft.com/office/drawing/2014/main" id="{810B1BD9-A7A0-AB8F-CCD3-4BD985C95802}"/>
              </a:ext>
            </a:extLst>
          </p:cNvPr>
          <p:cNvSpPr txBox="1"/>
          <p:nvPr>
            <p:custDataLst>
              <p:tags r:id="rId12"/>
            </p:custDataLst>
          </p:nvPr>
        </p:nvSpPr>
        <p:spPr>
          <a:xfrm>
            <a:off x="5814122" y="3549167"/>
            <a:ext cx="1883448"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大语言模型</a:t>
            </a:r>
          </a:p>
        </p:txBody>
      </p:sp>
      <p:sp>
        <p:nvSpPr>
          <p:cNvPr id="2" name="Title 2">
            <a:extLst>
              <a:ext uri="{FF2B5EF4-FFF2-40B4-BE49-F238E27FC236}">
                <a16:creationId xmlns:a16="http://schemas.microsoft.com/office/drawing/2014/main" id="{B3C865A7-A89D-A2EF-AD83-A16C16EFAFA0}"/>
              </a:ext>
            </a:extLst>
          </p:cNvPr>
          <p:cNvSpPr txBox="1">
            <a:spLocks/>
          </p:cNvSpPr>
          <p:nvPr/>
        </p:nvSpPr>
        <p:spPr>
          <a:xfrm>
            <a:off x="768900" y="104820"/>
            <a:ext cx="5760000" cy="755700"/>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dirty="0"/>
              <a:t>检索增强生成简介</a:t>
            </a:r>
            <a:endParaRPr lang="en-CN" dirty="0"/>
          </a:p>
        </p:txBody>
      </p:sp>
      <p:sp>
        <p:nvSpPr>
          <p:cNvPr id="3" name="标题 1">
            <a:extLst>
              <a:ext uri="{FF2B5EF4-FFF2-40B4-BE49-F238E27FC236}">
                <a16:creationId xmlns:a16="http://schemas.microsoft.com/office/drawing/2014/main" id="{ACD0E185-2526-7C96-4692-ACB6F2FA171E}"/>
              </a:ext>
            </a:extLst>
          </p:cNvPr>
          <p:cNvSpPr>
            <a:spLocks noGrp="1"/>
          </p:cNvSpPr>
          <p:nvPr>
            <p:custDataLst>
              <p:tags r:id="rId13"/>
            </p:custDataLst>
          </p:nvPr>
        </p:nvSpPr>
        <p:spPr>
          <a:xfrm>
            <a:off x="0" y="4646508"/>
            <a:ext cx="9144000" cy="369332"/>
          </a:xfrm>
          <a:prstGeom prst="rect">
            <a:avLst/>
          </a:prstGeom>
          <a:solidFill>
            <a:schemeClr val="accent2">
              <a:lumMod val="20000"/>
              <a:lumOff val="80000"/>
            </a:schemeClr>
          </a:solidFill>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800" b="0" dirty="0">
                <a:solidFill>
                  <a:schemeClr val="tx1"/>
                </a:solidFill>
                <a:latin typeface="+mj-ea"/>
                <a:ea typeface="+mj-ea"/>
                <a:cs typeface="MS PGothic" panose="020B0600070205080204" charset="-128"/>
              </a:rPr>
              <a:t>经典的检索增强生成的流程</a:t>
            </a:r>
          </a:p>
        </p:txBody>
      </p:sp>
    </p:spTree>
    <p:extLst>
      <p:ext uri="{BB962C8B-B14F-4D97-AF65-F5344CB8AC3E}">
        <p14:creationId xmlns:p14="http://schemas.microsoft.com/office/powerpoint/2010/main" val="271914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defTabSz="914378"/>
            <a:endParaRPr lang="en-US" dirty="0">
              <a:latin typeface="Microsoft YaHei" panose="020B0503020204020204"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B7AA87FE-5189-C9F2-C7E0-0C2DE84336F2}"/>
              </a:ext>
            </a:extLst>
          </p:cNvPr>
          <p:cNvPicPr>
            <a:picLocks noChangeAspect="1"/>
          </p:cNvPicPr>
          <p:nvPr/>
        </p:nvPicPr>
        <p:blipFill>
          <a:blip r:embed="rId3"/>
          <a:stretch>
            <a:fillRect/>
          </a:stretch>
        </p:blipFill>
        <p:spPr>
          <a:xfrm>
            <a:off x="297267" y="1732566"/>
            <a:ext cx="3716196" cy="291986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E601B33-BBA1-E0E4-9828-EDEA5EDE37E0}"/>
                  </a:ext>
                </a:extLst>
              </p:cNvPr>
              <p:cNvSpPr txBox="1"/>
              <p:nvPr/>
            </p:nvSpPr>
            <p:spPr>
              <a:xfrm>
                <a:off x="4086418" y="1641775"/>
                <a:ext cx="5057581" cy="2395912"/>
              </a:xfrm>
              <a:prstGeom prst="rect">
                <a:avLst/>
              </a:prstGeom>
              <a:noFill/>
            </p:spPr>
            <p:txBody>
              <a:bodyPr wrap="square" rtlCol="0">
                <a:spAutoFit/>
              </a:bodyPr>
              <a:lstStyle/>
              <a:p>
                <a:pPr marL="228594" indent="-228594" defTabSz="914378">
                  <a:lnSpc>
                    <a:spcPct val="125000"/>
                  </a:lnSpc>
                  <a:buFont typeface="Arial"/>
                  <a:buAutoNum type="arabicPeriod"/>
                </a:pPr>
                <a:r>
                  <a:rPr lang="zh-CN" altLang="en-US" sz="1200" dirty="0">
                    <a:latin typeface="微软雅黑"/>
                    <a:ea typeface="微软雅黑"/>
                  </a:rPr>
                  <a:t>将文本匹配转化为</a:t>
                </a:r>
                <a:r>
                  <a:rPr lang="en-US" altLang="zh-CN" sz="1200" dirty="0">
                    <a:latin typeface="微软雅黑"/>
                    <a:ea typeface="微软雅黑"/>
                  </a:rPr>
                  <a:t>[MASK]</a:t>
                </a:r>
                <a:r>
                  <a:rPr lang="zh-CN" altLang="en-US" sz="1200" dirty="0">
                    <a:latin typeface="微软雅黑"/>
                    <a:ea typeface="微软雅黑"/>
                  </a:rPr>
                  <a:t>处单词的预测任务，并将标签映射为</a:t>
                </a:r>
                <a:r>
                  <a:rPr lang="en-US" altLang="zh-CN" sz="1200" dirty="0">
                    <a:latin typeface="微软雅黑"/>
                    <a:ea typeface="微软雅黑"/>
                  </a:rPr>
                  <a:t>”yes”</a:t>
                </a:r>
                <a:r>
                  <a:rPr lang="zh-CN" altLang="en-US" sz="1200" dirty="0">
                    <a:latin typeface="微软雅黑"/>
                    <a:ea typeface="微软雅黑"/>
                  </a:rPr>
                  <a:t>和</a:t>
                </a:r>
                <a:r>
                  <a:rPr lang="en-US" altLang="zh-CN" sz="1200" dirty="0">
                    <a:latin typeface="微软雅黑"/>
                    <a:ea typeface="微软雅黑"/>
                  </a:rPr>
                  <a:t>”no”</a:t>
                </a:r>
                <a:r>
                  <a:rPr lang="zh-CN" altLang="en-US" sz="1200" dirty="0">
                    <a:latin typeface="微软雅黑"/>
                    <a:ea typeface="微软雅黑"/>
                  </a:rPr>
                  <a:t>。</a:t>
                </a:r>
                <a:endParaRPr lang="en-US" altLang="zh-CN" sz="1200" dirty="0">
                  <a:latin typeface="微软雅黑"/>
                  <a:ea typeface="微软雅黑"/>
                </a:endParaRPr>
              </a:p>
              <a:p>
                <a:pPr marL="228594" indent="-228594" defTabSz="914378">
                  <a:lnSpc>
                    <a:spcPct val="125000"/>
                  </a:lnSpc>
                  <a:buFont typeface="Arial"/>
                  <a:buAutoNum type="arabicPeriod"/>
                </a:pPr>
                <a:endParaRPr lang="en-US" altLang="zh-CN" sz="1200" dirty="0">
                  <a:latin typeface="微软雅黑"/>
                  <a:ea typeface="微软雅黑"/>
                </a:endParaRPr>
              </a:p>
              <a:p>
                <a:pPr marL="228594" indent="-228594" defTabSz="914378">
                  <a:lnSpc>
                    <a:spcPct val="125000"/>
                  </a:lnSpc>
                  <a:buFont typeface="Arial"/>
                  <a:buAutoNum type="arabicPeriod"/>
                </a:pPr>
                <a:r>
                  <a:rPr lang="zh-CN" altLang="en-US" sz="1200" dirty="0">
                    <a:latin typeface="微软雅黑"/>
                    <a:ea typeface="微软雅黑"/>
                  </a:rPr>
                  <a:t>训练</a:t>
                </a:r>
                <a:r>
                  <a:rPr lang="en-US" altLang="zh-CN" sz="1200" dirty="0">
                    <a:latin typeface="微软雅黑"/>
                    <a:ea typeface="微软雅黑"/>
                  </a:rPr>
                  <a:t>Prompt</a:t>
                </a:r>
                <a:r>
                  <a:rPr lang="zh-CN" altLang="en-US" sz="1200" dirty="0">
                    <a:latin typeface="微软雅黑"/>
                    <a:ea typeface="微软雅黑"/>
                  </a:rPr>
                  <a:t>编码器以生成</a:t>
                </a:r>
                <a:r>
                  <a:rPr lang="en-US" altLang="zh-CN" sz="1200" dirty="0">
                    <a:latin typeface="微软雅黑"/>
                    <a:ea typeface="微软雅黑"/>
                  </a:rPr>
                  <a:t>Prompt</a:t>
                </a:r>
                <a:r>
                  <a:rPr lang="zh-CN" altLang="en-US" sz="1200" dirty="0">
                    <a:latin typeface="微软雅黑"/>
                    <a:ea typeface="微软雅黑"/>
                  </a:rPr>
                  <a:t>向量</a:t>
                </a:r>
                <a:r>
                  <a:rPr lang="en-US" altLang="zh-CN" sz="1200" dirty="0"/>
                  <a:t>(</a:t>
                </a:r>
                <a14:m>
                  <m:oMath xmlns:m="http://schemas.openxmlformats.org/officeDocument/2006/math">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1</m:t>
                        </m:r>
                      </m:sub>
                    </m:sSub>
                    <m:r>
                      <a:rPr lang="en-US" altLang="zh-CN" sz="1200" i="1">
                        <a:latin typeface="Cambria Math" panose="02040503050406030204" pitchFamily="18" charset="0"/>
                        <a:cs typeface="+mn-cs"/>
                      </a:rPr>
                      <m:t>, </m:t>
                    </m:r>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2</m:t>
                        </m:r>
                      </m:sub>
                    </m:sSub>
                    <m:r>
                      <a:rPr lang="en-US" altLang="zh-CN" sz="1200" i="1">
                        <a:latin typeface="Cambria Math" panose="02040503050406030204" pitchFamily="18" charset="0"/>
                        <a:cs typeface="+mn-cs"/>
                      </a:rPr>
                      <m:t>, </m:t>
                    </m:r>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𝑞</m:t>
                        </m:r>
                      </m:sub>
                    </m:sSub>
                  </m:oMath>
                </a14:m>
                <a:r>
                  <a:rPr lang="en-US" altLang="zh-CN" sz="1200" dirty="0"/>
                  <a:t>)</a:t>
                </a:r>
                <a:r>
                  <a:rPr lang="zh-CN" altLang="en-US" sz="1200" dirty="0"/>
                  <a:t>。</a:t>
                </a:r>
                <a:endParaRPr lang="en-US" altLang="zh-CN" sz="1200" dirty="0"/>
              </a:p>
              <a:p>
                <a:pPr marL="228594" indent="-228594" defTabSz="914378">
                  <a:lnSpc>
                    <a:spcPct val="125000"/>
                  </a:lnSpc>
                  <a:buFont typeface="Arial"/>
                  <a:buAutoNum type="arabicPeriod"/>
                </a:pPr>
                <a:endParaRPr lang="en-US" altLang="zh-CN" sz="1200" dirty="0"/>
              </a:p>
              <a:p>
                <a:pPr marL="228594" indent="-228594" defTabSz="914378">
                  <a:lnSpc>
                    <a:spcPct val="125000"/>
                  </a:lnSpc>
                  <a:buFont typeface="Arial"/>
                  <a:buAutoNum type="arabicPeriod"/>
                </a:pPr>
                <a:r>
                  <a:rPr lang="en-US" altLang="zh-CN" sz="1200" dirty="0">
                    <a:latin typeface="微软雅黑"/>
                    <a:ea typeface="微软雅黑"/>
                  </a:rPr>
                  <a:t>Prompt</a:t>
                </a:r>
                <a:r>
                  <a:rPr lang="zh-CN" altLang="en-US" sz="1200" dirty="0">
                    <a:latin typeface="微软雅黑"/>
                    <a:ea typeface="微软雅黑"/>
                  </a:rPr>
                  <a:t>向量可以作为不同匹配任务在预训练模型中知识的描述</a:t>
                </a:r>
                <a:r>
                  <a:rPr lang="zh-CN" altLang="en-US" sz="1200" dirty="0"/>
                  <a:t>。</a:t>
                </a:r>
                <a:endParaRPr lang="en-US" altLang="zh-CN" sz="1200" dirty="0"/>
              </a:p>
              <a:p>
                <a:pPr marL="228594" indent="-228594" defTabSz="914378">
                  <a:lnSpc>
                    <a:spcPct val="125000"/>
                  </a:lnSpc>
                  <a:buFont typeface="Arial"/>
                  <a:buAutoNum type="arabicPeriod"/>
                </a:pPr>
                <a:endParaRPr lang="en-US" altLang="zh-CN" sz="1200" dirty="0"/>
              </a:p>
              <a:p>
                <a:pPr marL="228594" indent="-228594" defTabSz="914378">
                  <a:lnSpc>
                    <a:spcPct val="125000"/>
                  </a:lnSpc>
                  <a:buFont typeface="Arial"/>
                  <a:buAutoNum type="arabicPeriod"/>
                </a:pPr>
                <a:r>
                  <a:rPr lang="en-US" altLang="zh-CN" sz="1200" dirty="0">
                    <a:latin typeface="微软雅黑"/>
                    <a:ea typeface="微软雅黑"/>
                  </a:rPr>
                  <a:t>Prompt</a:t>
                </a:r>
                <a:r>
                  <a:rPr lang="zh-CN" altLang="en-US" sz="1200" dirty="0">
                    <a:latin typeface="微软雅黑"/>
                    <a:ea typeface="微软雅黑"/>
                  </a:rPr>
                  <a:t>在前</a:t>
                </a:r>
                <a:r>
                  <a:rPr lang="en-US" altLang="zh-CN" sz="1200" dirty="0">
                    <a:latin typeface="微软雅黑"/>
                    <a:ea typeface="微软雅黑"/>
                  </a:rPr>
                  <a:t>k</a:t>
                </a:r>
                <a:r>
                  <a:rPr lang="zh-CN" altLang="en-US" sz="1200" dirty="0">
                    <a:latin typeface="微软雅黑"/>
                    <a:ea typeface="微软雅黑"/>
                  </a:rPr>
                  <a:t>层固定，以尽量客观地描述任务，避免对数据的过拟合。</a:t>
                </a:r>
                <a:endParaRPr lang="en-US" altLang="zh-CN" sz="1200" dirty="0">
                  <a:latin typeface="微软雅黑"/>
                  <a:ea typeface="微软雅黑"/>
                </a:endParaRPr>
              </a:p>
              <a:p>
                <a:pPr marL="228594" indent="-228594" defTabSz="914378">
                  <a:lnSpc>
                    <a:spcPct val="125000"/>
                  </a:lnSpc>
                  <a:buFont typeface="Arial"/>
                  <a:buAutoNum type="arabicPeriod"/>
                </a:pPr>
                <a:endParaRPr lang="en-US" altLang="zh-CN" sz="1200" dirty="0"/>
              </a:p>
              <a:p>
                <a:pPr marL="228594" indent="-228594" defTabSz="914378">
                  <a:lnSpc>
                    <a:spcPct val="125000"/>
                  </a:lnSpc>
                  <a:buFont typeface="Arial"/>
                  <a:buAutoNum type="arabicPeriod"/>
                </a:pPr>
                <a:endParaRPr lang="zh-CN" altLang="en-US" sz="1200" dirty="0"/>
              </a:p>
            </p:txBody>
          </p:sp>
        </mc:Choice>
        <mc:Fallback xmlns="">
          <p:sp>
            <p:nvSpPr>
              <p:cNvPr id="9" name="文本框 8">
                <a:extLst>
                  <a:ext uri="{FF2B5EF4-FFF2-40B4-BE49-F238E27FC236}">
                    <a16:creationId xmlns:a16="http://schemas.microsoft.com/office/drawing/2014/main" id="{6E601B33-BBA1-E0E4-9828-EDEA5EDE37E0}"/>
                  </a:ext>
                </a:extLst>
              </p:cNvPr>
              <p:cNvSpPr txBox="1">
                <a:spLocks noRot="1" noChangeAspect="1" noMove="1" noResize="1" noEditPoints="1" noAdjustHandles="1" noChangeArrowheads="1" noChangeShapeType="1" noTextEdit="1"/>
              </p:cNvSpPr>
              <p:nvPr/>
            </p:nvSpPr>
            <p:spPr>
              <a:xfrm>
                <a:off x="4086418" y="1641775"/>
                <a:ext cx="5057581" cy="2395912"/>
              </a:xfrm>
              <a:prstGeom prst="rect">
                <a:avLst/>
              </a:prstGeom>
              <a:blipFill>
                <a:blip r:embed="rId4"/>
                <a:stretch>
                  <a:fillRect l="-241" r="-204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A1040F6-D866-29BF-F2F8-379B7E03DF1A}"/>
              </a:ext>
            </a:extLst>
          </p:cNvPr>
          <p:cNvPicPr>
            <a:picLocks noChangeAspect="1"/>
          </p:cNvPicPr>
          <p:nvPr/>
        </p:nvPicPr>
        <p:blipFill>
          <a:blip r:embed="rId5"/>
          <a:stretch>
            <a:fillRect/>
          </a:stretch>
        </p:blipFill>
        <p:spPr>
          <a:xfrm>
            <a:off x="4880814" y="3742797"/>
            <a:ext cx="3317437" cy="205096"/>
          </a:xfrm>
          <a:prstGeom prst="rect">
            <a:avLst/>
          </a:prstGeom>
        </p:spPr>
      </p:pic>
      <p:pic>
        <p:nvPicPr>
          <p:cNvPr id="15" name="图片 14">
            <a:extLst>
              <a:ext uri="{FF2B5EF4-FFF2-40B4-BE49-F238E27FC236}">
                <a16:creationId xmlns:a16="http://schemas.microsoft.com/office/drawing/2014/main" id="{E2225AC1-DB1A-018C-35D3-CD6D04AAEAE2}"/>
              </a:ext>
            </a:extLst>
          </p:cNvPr>
          <p:cNvPicPr>
            <a:picLocks noChangeAspect="1"/>
          </p:cNvPicPr>
          <p:nvPr/>
        </p:nvPicPr>
        <p:blipFill>
          <a:blip r:embed="rId6"/>
          <a:stretch>
            <a:fillRect/>
          </a:stretch>
        </p:blipFill>
        <p:spPr>
          <a:xfrm>
            <a:off x="4870179" y="4049623"/>
            <a:ext cx="1947680" cy="222104"/>
          </a:xfrm>
          <a:prstGeom prst="rect">
            <a:avLst/>
          </a:prstGeom>
        </p:spPr>
      </p:pic>
      <p:pic>
        <p:nvPicPr>
          <p:cNvPr id="17" name="图片 16">
            <a:extLst>
              <a:ext uri="{FF2B5EF4-FFF2-40B4-BE49-F238E27FC236}">
                <a16:creationId xmlns:a16="http://schemas.microsoft.com/office/drawing/2014/main" id="{8929B143-98D9-A044-55A4-DD1A25A1C200}"/>
              </a:ext>
            </a:extLst>
          </p:cNvPr>
          <p:cNvPicPr>
            <a:picLocks noChangeAspect="1"/>
          </p:cNvPicPr>
          <p:nvPr/>
        </p:nvPicPr>
        <p:blipFill>
          <a:blip r:embed="rId7"/>
          <a:stretch>
            <a:fillRect/>
          </a:stretch>
        </p:blipFill>
        <p:spPr>
          <a:xfrm>
            <a:off x="4880814" y="4345914"/>
            <a:ext cx="2167048" cy="355082"/>
          </a:xfrm>
          <a:prstGeom prst="rect">
            <a:avLst/>
          </a:prstGeom>
        </p:spPr>
      </p:pic>
      <p:sp>
        <p:nvSpPr>
          <p:cNvPr id="4" name="标题 3">
            <a:extLst>
              <a:ext uri="{FF2B5EF4-FFF2-40B4-BE49-F238E27FC236}">
                <a16:creationId xmlns:a16="http://schemas.microsoft.com/office/drawing/2014/main" id="{D395E753-DF2F-5B3F-B6AF-FBEC99A6F3C0}"/>
              </a:ext>
            </a:extLst>
          </p:cNvPr>
          <p:cNvSpPr>
            <a:spLocks noGrp="1"/>
          </p:cNvSpPr>
          <p:nvPr>
            <p:ph type="title"/>
          </p:nvPr>
        </p:nvSpPr>
        <p:spPr/>
        <p:txBody>
          <a:bodyPr/>
          <a:lstStyle/>
          <a:p>
            <a:r>
              <a:rPr lang="en-US" altLang="zh-CN" dirty="0"/>
              <a:t>Match-Prompt</a:t>
            </a:r>
            <a:r>
              <a:rPr lang="zh-CN" altLang="en-US" dirty="0"/>
              <a:t>模型 </a:t>
            </a:r>
            <a:r>
              <a:rPr lang="en-US" altLang="zh-CN" dirty="0"/>
              <a:t>–</a:t>
            </a:r>
            <a:r>
              <a:rPr lang="zh-CN" altLang="en-US" dirty="0"/>
              <a:t> 特殊化</a:t>
            </a:r>
          </a:p>
        </p:txBody>
      </p:sp>
    </p:spTree>
    <p:extLst>
      <p:ext uri="{BB962C8B-B14F-4D97-AF65-F5344CB8AC3E}">
        <p14:creationId xmlns:p14="http://schemas.microsoft.com/office/powerpoint/2010/main" val="216434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defTabSz="914378"/>
            <a:endParaRPr lang="en-US" dirty="0">
              <a:latin typeface="Microsoft YaHei" panose="020B0503020204020204" pitchFamily="34" charset="-122"/>
              <a:ea typeface="Microsoft YaHei Light" panose="020B0502040204020203"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E601B33-BBA1-E0E4-9828-EDEA5EDE37E0}"/>
                  </a:ext>
                </a:extLst>
              </p:cNvPr>
              <p:cNvSpPr txBox="1"/>
              <p:nvPr/>
            </p:nvSpPr>
            <p:spPr>
              <a:xfrm>
                <a:off x="3971131" y="1655825"/>
                <a:ext cx="4791869" cy="2395912"/>
              </a:xfrm>
              <a:prstGeom prst="rect">
                <a:avLst/>
              </a:prstGeom>
              <a:noFill/>
            </p:spPr>
            <p:txBody>
              <a:bodyPr wrap="square" rtlCol="0">
                <a:spAutoFit/>
              </a:bodyPr>
              <a:lstStyle/>
              <a:p>
                <a:pPr marL="228594" indent="-228594" defTabSz="914378">
                  <a:lnSpc>
                    <a:spcPct val="125000"/>
                  </a:lnSpc>
                  <a:buFont typeface="Arial"/>
                  <a:buAutoNum type="arabicPeriod"/>
                </a:pPr>
                <a:r>
                  <a:rPr lang="zh-CN" altLang="en-US" sz="1200" dirty="0">
                    <a:latin typeface="微软雅黑"/>
                    <a:ea typeface="微软雅黑"/>
                  </a:rPr>
                  <a:t>多任务混合训练使得模型避免过拟合与领域或任务的偏差，学习到通用的关键匹配信号。</a:t>
                </a:r>
                <a:endParaRPr lang="en-US" altLang="zh-CN" sz="1200" dirty="0">
                  <a:latin typeface="微软雅黑"/>
                  <a:ea typeface="微软雅黑"/>
                </a:endParaRPr>
              </a:p>
              <a:p>
                <a:pPr marL="228594" indent="-228594" defTabSz="914378">
                  <a:lnSpc>
                    <a:spcPct val="125000"/>
                  </a:lnSpc>
                  <a:buFont typeface="Arial"/>
                  <a:buAutoNum type="arabicPeriod"/>
                </a:pPr>
                <a:endParaRPr lang="en-US" altLang="zh-CN" sz="1200" dirty="0">
                  <a:latin typeface="微软雅黑"/>
                  <a:ea typeface="微软雅黑"/>
                </a:endParaRPr>
              </a:p>
              <a:p>
                <a:pPr marL="228594" indent="-228594" defTabSz="914378">
                  <a:lnSpc>
                    <a:spcPct val="125000"/>
                  </a:lnSpc>
                  <a:buFont typeface="Arial"/>
                  <a:buAutoNum type="arabicPeriod"/>
                </a:pPr>
                <a:r>
                  <a:rPr lang="zh-CN" altLang="en-US" sz="1200" dirty="0">
                    <a:latin typeface="微软雅黑"/>
                    <a:ea typeface="微软雅黑"/>
                  </a:rPr>
                  <a:t>从特殊化阶段获得的</a:t>
                </a:r>
                <a:r>
                  <a:rPr lang="en-US" altLang="zh-CN" sz="1200" dirty="0">
                    <a:latin typeface="微软雅黑"/>
                    <a:ea typeface="微软雅黑"/>
                  </a:rPr>
                  <a:t>Prompts </a:t>
                </a:r>
                <a:r>
                  <a:rPr lang="en-US" altLang="zh-CN" sz="1200" dirty="0"/>
                  <a:t>(</a:t>
                </a:r>
                <a14:m>
                  <m:oMath xmlns:m="http://schemas.openxmlformats.org/officeDocument/2006/math">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1</m:t>
                        </m:r>
                      </m:sub>
                    </m:sSub>
                    <m:r>
                      <a:rPr lang="en-US" altLang="zh-CN" sz="1200" i="1">
                        <a:latin typeface="Cambria Math" panose="02040503050406030204" pitchFamily="18" charset="0"/>
                        <a:cs typeface="+mn-cs"/>
                      </a:rPr>
                      <m:t>, </m:t>
                    </m:r>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2</m:t>
                        </m:r>
                      </m:sub>
                    </m:sSub>
                    <m:r>
                      <a:rPr lang="en-US" altLang="zh-CN" sz="1200" i="1">
                        <a:latin typeface="Cambria Math" panose="02040503050406030204" pitchFamily="18" charset="0"/>
                        <a:cs typeface="+mn-cs"/>
                      </a:rPr>
                      <m:t>, </m:t>
                    </m:r>
                    <m:sSub>
                      <m:sSubPr>
                        <m:ctrlPr>
                          <a:rPr lang="en-US" altLang="zh-CN" sz="1200" i="1">
                            <a:latin typeface="Cambria Math" panose="02040503050406030204" pitchFamily="18" charset="0"/>
                            <a:cs typeface="+mn-cs"/>
                          </a:rPr>
                        </m:ctrlPr>
                      </m:sSubPr>
                      <m:e>
                        <m:r>
                          <a:rPr lang="en-US" altLang="zh-CN" sz="1200" i="1">
                            <a:latin typeface="Cambria Math" panose="02040503050406030204" pitchFamily="18" charset="0"/>
                            <a:cs typeface="+mn-cs"/>
                          </a:rPr>
                          <m:t>𝑃</m:t>
                        </m:r>
                      </m:e>
                      <m:sub>
                        <m:r>
                          <a:rPr lang="en-US" altLang="zh-CN" sz="1200" i="1">
                            <a:latin typeface="Cambria Math" panose="02040503050406030204" pitchFamily="18" charset="0"/>
                            <a:cs typeface="+mn-cs"/>
                          </a:rPr>
                          <m:t>𝑞</m:t>
                        </m:r>
                      </m:sub>
                    </m:sSub>
                  </m:oMath>
                </a14:m>
                <a:r>
                  <a:rPr lang="en-US" altLang="zh-CN" sz="1200" dirty="0"/>
                  <a:t>) </a:t>
                </a:r>
                <a:r>
                  <a:rPr lang="zh-CN" altLang="en-US" sz="1200" dirty="0">
                    <a:latin typeface="微软雅黑"/>
                    <a:ea typeface="微软雅黑"/>
                  </a:rPr>
                  <a:t>在多任务混合训练的过程中被用作任务区分信号，并指导着关键匹配信号的学习以适应不同任务。</a:t>
                </a:r>
                <a:endParaRPr lang="en-US" altLang="zh-CN" sz="1200" dirty="0">
                  <a:latin typeface="微软雅黑"/>
                  <a:ea typeface="微软雅黑"/>
                </a:endParaRPr>
              </a:p>
              <a:p>
                <a:pPr marL="228594" indent="-228594" defTabSz="914378">
                  <a:lnSpc>
                    <a:spcPct val="125000"/>
                  </a:lnSpc>
                  <a:buFont typeface="Arial"/>
                  <a:buAutoNum type="arabicPeriod"/>
                </a:pPr>
                <a:endParaRPr lang="en-US" altLang="zh-CN" sz="1200" dirty="0"/>
              </a:p>
              <a:p>
                <a:pPr marL="228594" indent="-228594" defTabSz="914378">
                  <a:lnSpc>
                    <a:spcPct val="125000"/>
                  </a:lnSpc>
                  <a:buFont typeface="Arial"/>
                  <a:buAutoNum type="arabicPeriod"/>
                </a:pPr>
                <a:endParaRPr lang="en-US" altLang="zh-CN" sz="1200" dirty="0"/>
              </a:p>
              <a:p>
                <a:pPr defTabSz="914378">
                  <a:lnSpc>
                    <a:spcPct val="125000"/>
                  </a:lnSpc>
                </a:pPr>
                <a:r>
                  <a:rPr lang="en-US" altLang="zh-CN" sz="1200" dirty="0"/>
                  <a:t>	</a:t>
                </a:r>
              </a:p>
              <a:p>
                <a:pPr marL="228594" indent="-228594" defTabSz="914378">
                  <a:lnSpc>
                    <a:spcPct val="125000"/>
                  </a:lnSpc>
                  <a:buFont typeface="Arial"/>
                  <a:buAutoNum type="arabicPeriod"/>
                </a:pPr>
                <a:endParaRPr lang="zh-CN" altLang="en-US" sz="1200" dirty="0"/>
              </a:p>
            </p:txBody>
          </p:sp>
        </mc:Choice>
        <mc:Fallback xmlns="">
          <p:sp>
            <p:nvSpPr>
              <p:cNvPr id="9" name="文本框 8">
                <a:extLst>
                  <a:ext uri="{FF2B5EF4-FFF2-40B4-BE49-F238E27FC236}">
                    <a16:creationId xmlns:a16="http://schemas.microsoft.com/office/drawing/2014/main" id="{6E601B33-BBA1-E0E4-9828-EDEA5EDE37E0}"/>
                  </a:ext>
                </a:extLst>
              </p:cNvPr>
              <p:cNvSpPr txBox="1">
                <a:spLocks noRot="1" noChangeAspect="1" noMove="1" noResize="1" noEditPoints="1" noAdjustHandles="1" noChangeArrowheads="1" noChangeShapeType="1" noTextEdit="1"/>
              </p:cNvSpPr>
              <p:nvPr/>
            </p:nvSpPr>
            <p:spPr>
              <a:xfrm>
                <a:off x="3971131" y="1655825"/>
                <a:ext cx="4791869" cy="2395912"/>
              </a:xfrm>
              <a:prstGeom prst="rect">
                <a:avLst/>
              </a:prstGeom>
              <a:blipFill>
                <a:blip r:embed="rId3"/>
                <a:stretch>
                  <a:fillRect l="-25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92A7E5D-363E-DC41-EF04-0B6965FEFC40}"/>
              </a:ext>
            </a:extLst>
          </p:cNvPr>
          <p:cNvPicPr>
            <a:picLocks noChangeAspect="1"/>
          </p:cNvPicPr>
          <p:nvPr/>
        </p:nvPicPr>
        <p:blipFill>
          <a:blip r:embed="rId4"/>
          <a:stretch>
            <a:fillRect/>
          </a:stretch>
        </p:blipFill>
        <p:spPr>
          <a:xfrm>
            <a:off x="186428" y="1568951"/>
            <a:ext cx="3784703" cy="2956481"/>
          </a:xfrm>
          <a:prstGeom prst="rect">
            <a:avLst/>
          </a:prstGeom>
        </p:spPr>
      </p:pic>
      <p:pic>
        <p:nvPicPr>
          <p:cNvPr id="8" name="图片 7">
            <a:extLst>
              <a:ext uri="{FF2B5EF4-FFF2-40B4-BE49-F238E27FC236}">
                <a16:creationId xmlns:a16="http://schemas.microsoft.com/office/drawing/2014/main" id="{C70D891B-B6A8-E62C-F459-CA5261C71515}"/>
              </a:ext>
            </a:extLst>
          </p:cNvPr>
          <p:cNvPicPr>
            <a:picLocks noChangeAspect="1"/>
          </p:cNvPicPr>
          <p:nvPr/>
        </p:nvPicPr>
        <p:blipFill>
          <a:blip r:embed="rId5"/>
          <a:stretch>
            <a:fillRect/>
          </a:stretch>
        </p:blipFill>
        <p:spPr>
          <a:xfrm>
            <a:off x="4941938" y="3265538"/>
            <a:ext cx="2358524" cy="240163"/>
          </a:xfrm>
          <a:prstGeom prst="rect">
            <a:avLst/>
          </a:prstGeom>
        </p:spPr>
      </p:pic>
      <p:pic>
        <p:nvPicPr>
          <p:cNvPr id="14" name="图片 13">
            <a:extLst>
              <a:ext uri="{FF2B5EF4-FFF2-40B4-BE49-F238E27FC236}">
                <a16:creationId xmlns:a16="http://schemas.microsoft.com/office/drawing/2014/main" id="{57B0FEE7-5379-7421-2F26-EF2F108CB528}"/>
              </a:ext>
            </a:extLst>
          </p:cNvPr>
          <p:cNvPicPr>
            <a:picLocks noChangeAspect="1"/>
          </p:cNvPicPr>
          <p:nvPr/>
        </p:nvPicPr>
        <p:blipFill>
          <a:blip r:embed="rId6"/>
          <a:stretch>
            <a:fillRect/>
          </a:stretch>
        </p:blipFill>
        <p:spPr>
          <a:xfrm>
            <a:off x="4941938" y="3639963"/>
            <a:ext cx="2453663" cy="560999"/>
          </a:xfrm>
          <a:prstGeom prst="rect">
            <a:avLst/>
          </a:prstGeom>
        </p:spPr>
      </p:pic>
      <p:pic>
        <p:nvPicPr>
          <p:cNvPr id="18" name="图片 17">
            <a:extLst>
              <a:ext uri="{FF2B5EF4-FFF2-40B4-BE49-F238E27FC236}">
                <a16:creationId xmlns:a16="http://schemas.microsoft.com/office/drawing/2014/main" id="{979DD538-5B76-E618-8A72-89F52330876C}"/>
              </a:ext>
            </a:extLst>
          </p:cNvPr>
          <p:cNvPicPr>
            <a:picLocks noChangeAspect="1"/>
          </p:cNvPicPr>
          <p:nvPr/>
        </p:nvPicPr>
        <p:blipFill>
          <a:blip r:embed="rId7"/>
          <a:stretch>
            <a:fillRect/>
          </a:stretch>
        </p:blipFill>
        <p:spPr>
          <a:xfrm>
            <a:off x="4941938" y="4216391"/>
            <a:ext cx="2599775" cy="523909"/>
          </a:xfrm>
          <a:prstGeom prst="rect">
            <a:avLst/>
          </a:prstGeom>
        </p:spPr>
      </p:pic>
      <p:sp>
        <p:nvSpPr>
          <p:cNvPr id="4" name="标题 3">
            <a:extLst>
              <a:ext uri="{FF2B5EF4-FFF2-40B4-BE49-F238E27FC236}">
                <a16:creationId xmlns:a16="http://schemas.microsoft.com/office/drawing/2014/main" id="{09550327-35BC-24A0-BAB8-4616C47A392A}"/>
              </a:ext>
            </a:extLst>
          </p:cNvPr>
          <p:cNvSpPr>
            <a:spLocks noGrp="1"/>
          </p:cNvSpPr>
          <p:nvPr>
            <p:ph type="title"/>
          </p:nvPr>
        </p:nvSpPr>
        <p:spPr/>
        <p:txBody>
          <a:bodyPr/>
          <a:lstStyle/>
          <a:p>
            <a:r>
              <a:rPr lang="en-US" altLang="zh-CN" dirty="0"/>
              <a:t>Match-Prompt</a:t>
            </a:r>
            <a:r>
              <a:rPr lang="zh-CN" altLang="en-US" dirty="0"/>
              <a:t>模型 </a:t>
            </a:r>
            <a:r>
              <a:rPr lang="en-US" altLang="zh-CN" dirty="0"/>
              <a:t>–</a:t>
            </a:r>
            <a:r>
              <a:rPr lang="zh-CN" altLang="en-US" dirty="0"/>
              <a:t> 泛化</a:t>
            </a:r>
          </a:p>
        </p:txBody>
      </p:sp>
    </p:spTree>
    <p:extLst>
      <p:ext uri="{BB962C8B-B14F-4D97-AF65-F5344CB8AC3E}">
        <p14:creationId xmlns:p14="http://schemas.microsoft.com/office/powerpoint/2010/main" val="390686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a:endParaRPr lang="en-US" dirty="0">
              <a:latin typeface="Microsoft YaHei" panose="020B0503020204020204" pitchFamily="34" charset="-122"/>
              <a:ea typeface="Microsoft YaHei Light" panose="020B0502040204020203" pitchFamily="34" charset="-122"/>
            </a:endParaRPr>
          </a:p>
        </p:txBody>
      </p:sp>
      <p:pic>
        <p:nvPicPr>
          <p:cNvPr id="4" name="图片 3">
            <a:extLst>
              <a:ext uri="{FF2B5EF4-FFF2-40B4-BE49-F238E27FC236}">
                <a16:creationId xmlns:a16="http://schemas.microsoft.com/office/drawing/2014/main" id="{8CE5B4BF-90C1-0016-278B-F3C72B66E1A8}"/>
              </a:ext>
            </a:extLst>
          </p:cNvPr>
          <p:cNvPicPr>
            <a:picLocks noChangeAspect="1"/>
          </p:cNvPicPr>
          <p:nvPr/>
        </p:nvPicPr>
        <p:blipFill>
          <a:blip r:embed="rId3"/>
          <a:stretch>
            <a:fillRect/>
          </a:stretch>
        </p:blipFill>
        <p:spPr>
          <a:xfrm>
            <a:off x="386744" y="1332229"/>
            <a:ext cx="4593336" cy="3658166"/>
          </a:xfrm>
          <a:prstGeom prst="rect">
            <a:avLst/>
          </a:prstGeom>
        </p:spPr>
      </p:pic>
      <p:sp>
        <p:nvSpPr>
          <p:cNvPr id="3" name="TextBox 2">
            <a:extLst>
              <a:ext uri="{FF2B5EF4-FFF2-40B4-BE49-F238E27FC236}">
                <a16:creationId xmlns:a16="http://schemas.microsoft.com/office/drawing/2014/main" id="{AFECA7B0-96E7-807D-FE62-69041706DCC1}"/>
              </a:ext>
            </a:extLst>
          </p:cNvPr>
          <p:cNvSpPr txBox="1"/>
          <p:nvPr/>
        </p:nvSpPr>
        <p:spPr>
          <a:xfrm>
            <a:off x="5790720" y="2902542"/>
            <a:ext cx="2728385" cy="769441"/>
          </a:xfrm>
          <a:prstGeom prst="rect">
            <a:avLst/>
          </a:prstGeom>
          <a:noFill/>
        </p:spPr>
        <p:txBody>
          <a:bodyPr wrap="square">
            <a:spAutoFit/>
          </a:bodyPr>
          <a:lstStyle/>
          <a:p>
            <a:r>
              <a:rPr lang="zh-CN" altLang="en-US" sz="1600" b="0" i="0" dirty="0">
                <a:effectLst/>
                <a:latin typeface="Microsoft YaHei" panose="020B0503020204020204" pitchFamily="34" charset="-122"/>
                <a:ea typeface="Microsoft YaHei" panose="020B0503020204020204" pitchFamily="34" charset="-122"/>
              </a:rPr>
              <a:t>适配领域外多任务数据集</a:t>
            </a:r>
            <a:endParaRPr lang="en-US" altLang="zh-CN" sz="1600" b="0" i="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训练在多任务数据集</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测试在</a:t>
            </a:r>
            <a:r>
              <a:rPr lang="zh-CN" altLang="en-US" b="1" dirty="0">
                <a:latin typeface="Microsoft YaHei" panose="020B0503020204020204" pitchFamily="34" charset="-122"/>
                <a:ea typeface="Microsoft YaHei" panose="020B0503020204020204" pitchFamily="34" charset="-122"/>
              </a:rPr>
              <a:t>领域外数据集</a:t>
            </a:r>
            <a:r>
              <a:rPr lang="en-US" altLang="zh-CN" sz="1400" b="1" i="0" dirty="0">
                <a:effectLst/>
                <a:latin typeface="Microsoft YaHei" panose="020B0503020204020204" pitchFamily="34" charset="-122"/>
                <a:ea typeface="Microsoft YaHei" panose="020B0503020204020204" pitchFamily="34" charset="-122"/>
              </a:rPr>
              <a:t> </a:t>
            </a:r>
            <a:endParaRPr lang="en-US" altLang="zh-CN" sz="1400" b="1"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AC2F6D95-F486-A2C9-4A8A-EB7E37950DD6}"/>
              </a:ext>
            </a:extLst>
          </p:cNvPr>
          <p:cNvSpPr txBox="1"/>
          <p:nvPr/>
        </p:nvSpPr>
        <p:spPr>
          <a:xfrm>
            <a:off x="5790720" y="1515708"/>
            <a:ext cx="2372785" cy="769441"/>
          </a:xfrm>
          <a:prstGeom prst="rect">
            <a:avLst/>
          </a:prstGeom>
          <a:noFill/>
        </p:spPr>
        <p:txBody>
          <a:bodyPr wrap="square">
            <a:spAutoFit/>
          </a:bodyPr>
          <a:lstStyle/>
          <a:p>
            <a:r>
              <a:rPr lang="zh-CN" altLang="en-US" sz="1600" b="0" i="0" dirty="0">
                <a:effectLst/>
                <a:latin typeface="Microsoft YaHei" panose="020B0503020204020204" pitchFamily="34" charset="-122"/>
                <a:ea typeface="Microsoft YaHei" panose="020B0503020204020204" pitchFamily="34" charset="-122"/>
              </a:rPr>
              <a:t>适配新任务</a:t>
            </a:r>
            <a:endParaRPr lang="en-US" altLang="zh-CN" sz="1600" b="0" i="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训练在多任务数据集</a:t>
            </a:r>
            <a:endParaRPr lang="en-US" altLang="zh-CN" sz="1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测试在</a:t>
            </a:r>
            <a:r>
              <a:rPr lang="zh-CN" altLang="en-US" b="1" dirty="0">
                <a:latin typeface="Microsoft YaHei" panose="020B0503020204020204" pitchFamily="34" charset="-122"/>
                <a:ea typeface="Microsoft YaHei" panose="020B0503020204020204" pitchFamily="34" charset="-122"/>
              </a:rPr>
              <a:t>新任务</a:t>
            </a:r>
            <a:endParaRPr lang="zh-CN" altLang="en-US" sz="1400" b="1"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A25ACF35-281B-7F58-69CB-12F9B6A75E2E}"/>
              </a:ext>
            </a:extLst>
          </p:cNvPr>
          <p:cNvSpPr txBox="1"/>
          <p:nvPr/>
        </p:nvSpPr>
        <p:spPr>
          <a:xfrm>
            <a:off x="5790720" y="3928457"/>
            <a:ext cx="3217815" cy="769441"/>
          </a:xfrm>
          <a:prstGeom prst="rect">
            <a:avLst/>
          </a:prstGeom>
          <a:noFill/>
        </p:spPr>
        <p:txBody>
          <a:bodyPr wrap="square">
            <a:spAutoFit/>
          </a:bodyPr>
          <a:lstStyle/>
          <a:p>
            <a:r>
              <a:rPr lang="zh-CN" altLang="en-US" sz="1600" dirty="0">
                <a:latin typeface="Microsoft YaHei" panose="020B0503020204020204" pitchFamily="34" charset="-122"/>
                <a:ea typeface="Microsoft YaHei" panose="020B0503020204020204" pitchFamily="34" charset="-122"/>
              </a:rPr>
              <a:t>适配领域内多任务数据集</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b="0" i="0" dirty="0">
                <a:effectLst/>
                <a:latin typeface="Microsoft YaHei" panose="020B0503020204020204" pitchFamily="34" charset="-122"/>
                <a:ea typeface="Microsoft YaHei" panose="020B0503020204020204" pitchFamily="34" charset="-122"/>
              </a:rPr>
              <a:t>训练在多任务数据集</a:t>
            </a:r>
            <a:endParaRPr lang="en-US" altLang="zh-CN" sz="1400" b="0" i="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b="0" i="0" dirty="0">
                <a:effectLst/>
                <a:latin typeface="Microsoft YaHei" panose="020B0503020204020204" pitchFamily="34" charset="-122"/>
                <a:ea typeface="Microsoft YaHei" panose="020B0503020204020204" pitchFamily="34" charset="-122"/>
              </a:rPr>
              <a:t>测试在</a:t>
            </a:r>
            <a:r>
              <a:rPr lang="zh-CN" altLang="en-US" sz="1400" b="1" i="0" dirty="0">
                <a:effectLst/>
                <a:latin typeface="Microsoft YaHei" panose="020B0503020204020204" pitchFamily="34" charset="-122"/>
                <a:ea typeface="Microsoft YaHei" panose="020B0503020204020204" pitchFamily="34" charset="-122"/>
              </a:rPr>
              <a:t>领域内未见样本</a:t>
            </a:r>
            <a:endParaRPr lang="en-US" altLang="zh-CN" sz="1400" b="1" i="0" dirty="0">
              <a:effectLst/>
              <a:latin typeface="Microsoft YaHei" panose="020B0503020204020204" pitchFamily="34" charset="-122"/>
              <a:ea typeface="Microsoft YaHei" panose="020B0503020204020204" pitchFamily="34" charset="-122"/>
            </a:endParaRPr>
          </a:p>
        </p:txBody>
      </p:sp>
      <p:sp>
        <p:nvSpPr>
          <p:cNvPr id="10" name="Title 9">
            <a:extLst>
              <a:ext uri="{FF2B5EF4-FFF2-40B4-BE49-F238E27FC236}">
                <a16:creationId xmlns:a16="http://schemas.microsoft.com/office/drawing/2014/main" id="{8CE1E296-AB39-A3A9-C6DC-330D50E9F2FB}"/>
              </a:ext>
            </a:extLst>
          </p:cNvPr>
          <p:cNvSpPr>
            <a:spLocks noGrp="1"/>
          </p:cNvSpPr>
          <p:nvPr>
            <p:ph type="title"/>
          </p:nvPr>
        </p:nvSpPr>
        <p:spPr/>
        <p:txBody>
          <a:bodyPr/>
          <a:lstStyle/>
          <a:p>
            <a:r>
              <a:rPr lang="en-CN" dirty="0"/>
              <a:t>实验</a:t>
            </a:r>
          </a:p>
        </p:txBody>
      </p:sp>
      <p:sp>
        <p:nvSpPr>
          <p:cNvPr id="11" name="Right Arrow 10">
            <a:extLst>
              <a:ext uri="{FF2B5EF4-FFF2-40B4-BE49-F238E27FC236}">
                <a16:creationId xmlns:a16="http://schemas.microsoft.com/office/drawing/2014/main" id="{695C1116-8E4F-1AAA-6C8A-848F6375826E}"/>
              </a:ext>
            </a:extLst>
          </p:cNvPr>
          <p:cNvSpPr/>
          <p:nvPr/>
        </p:nvSpPr>
        <p:spPr>
          <a:xfrm>
            <a:off x="4849200" y="3973769"/>
            <a:ext cx="351802" cy="304800"/>
          </a:xfrm>
          <a:prstGeom prst="rightArrow">
            <a:avLst/>
          </a:prstGeom>
          <a:solidFill>
            <a:srgbClr val="8BA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14" name="Right Arrow 13">
            <a:extLst>
              <a:ext uri="{FF2B5EF4-FFF2-40B4-BE49-F238E27FC236}">
                <a16:creationId xmlns:a16="http://schemas.microsoft.com/office/drawing/2014/main" id="{D2B8158B-F8A0-8CFB-EBA4-B1050BFEBBFD}"/>
              </a:ext>
            </a:extLst>
          </p:cNvPr>
          <p:cNvSpPr/>
          <p:nvPr/>
        </p:nvSpPr>
        <p:spPr>
          <a:xfrm>
            <a:off x="4885631" y="2900559"/>
            <a:ext cx="351802" cy="304800"/>
          </a:xfrm>
          <a:prstGeom prst="rightArrow">
            <a:avLst/>
          </a:prstGeom>
          <a:solidFill>
            <a:srgbClr val="5D9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15" name="Right Arrow 14">
            <a:extLst>
              <a:ext uri="{FF2B5EF4-FFF2-40B4-BE49-F238E27FC236}">
                <a16:creationId xmlns:a16="http://schemas.microsoft.com/office/drawing/2014/main" id="{13A671AF-F4E0-7A80-0C77-B123F69F0AAF}"/>
              </a:ext>
            </a:extLst>
          </p:cNvPr>
          <p:cNvSpPr/>
          <p:nvPr/>
        </p:nvSpPr>
        <p:spPr>
          <a:xfrm>
            <a:off x="4939354" y="1529373"/>
            <a:ext cx="351802" cy="304800"/>
          </a:xfrm>
          <a:prstGeom prst="rightArrow">
            <a:avLst/>
          </a:prstGeom>
          <a:solidFill>
            <a:srgbClr val="2E7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5" name="Picture 4">
            <a:extLst>
              <a:ext uri="{FF2B5EF4-FFF2-40B4-BE49-F238E27FC236}">
                <a16:creationId xmlns:a16="http://schemas.microsoft.com/office/drawing/2014/main" id="{6E35819E-85C0-BDCE-2114-51F6DC5257CE}"/>
              </a:ext>
            </a:extLst>
          </p:cNvPr>
          <p:cNvPicPr>
            <a:picLocks noChangeAspect="1"/>
          </p:cNvPicPr>
          <p:nvPr/>
        </p:nvPicPr>
        <p:blipFill>
          <a:blip r:embed="rId4"/>
          <a:stretch>
            <a:fillRect/>
          </a:stretch>
        </p:blipFill>
        <p:spPr>
          <a:xfrm>
            <a:off x="5287253" y="3851485"/>
            <a:ext cx="500162" cy="500162"/>
          </a:xfrm>
          <a:prstGeom prst="rect">
            <a:avLst/>
          </a:prstGeom>
        </p:spPr>
      </p:pic>
      <p:pic>
        <p:nvPicPr>
          <p:cNvPr id="8" name="Picture 7">
            <a:extLst>
              <a:ext uri="{FF2B5EF4-FFF2-40B4-BE49-F238E27FC236}">
                <a16:creationId xmlns:a16="http://schemas.microsoft.com/office/drawing/2014/main" id="{A43C81C3-2C38-B999-F0C4-9A15DF0E0886}"/>
              </a:ext>
            </a:extLst>
          </p:cNvPr>
          <p:cNvPicPr>
            <a:picLocks noChangeAspect="1"/>
          </p:cNvPicPr>
          <p:nvPr/>
        </p:nvPicPr>
        <p:blipFill>
          <a:blip r:embed="rId5"/>
          <a:stretch>
            <a:fillRect/>
          </a:stretch>
        </p:blipFill>
        <p:spPr>
          <a:xfrm>
            <a:off x="5302309" y="1420443"/>
            <a:ext cx="500400" cy="500400"/>
          </a:xfrm>
          <a:prstGeom prst="rect">
            <a:avLst/>
          </a:prstGeom>
        </p:spPr>
      </p:pic>
      <p:pic>
        <p:nvPicPr>
          <p:cNvPr id="16" name="Picture 15">
            <a:extLst>
              <a:ext uri="{FF2B5EF4-FFF2-40B4-BE49-F238E27FC236}">
                <a16:creationId xmlns:a16="http://schemas.microsoft.com/office/drawing/2014/main" id="{515CE296-2BF5-D244-B424-00AF72E6E4AC}"/>
              </a:ext>
            </a:extLst>
          </p:cNvPr>
          <p:cNvPicPr>
            <a:picLocks noChangeAspect="1"/>
          </p:cNvPicPr>
          <p:nvPr/>
        </p:nvPicPr>
        <p:blipFill>
          <a:blip r:embed="rId6"/>
          <a:stretch>
            <a:fillRect/>
          </a:stretch>
        </p:blipFill>
        <p:spPr>
          <a:xfrm>
            <a:off x="5287134" y="2811448"/>
            <a:ext cx="500400" cy="500400"/>
          </a:xfrm>
          <a:prstGeom prst="rect">
            <a:avLst/>
          </a:prstGeom>
        </p:spPr>
      </p:pic>
    </p:spTree>
    <p:extLst>
      <p:ext uri="{BB962C8B-B14F-4D97-AF65-F5344CB8AC3E}">
        <p14:creationId xmlns:p14="http://schemas.microsoft.com/office/powerpoint/2010/main" val="4098829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a:endParaRPr lang="en-US" dirty="0">
              <a:latin typeface="Microsoft YaHei" panose="020B0503020204020204" pitchFamily="34" charset="-122"/>
              <a:ea typeface="Microsoft YaHei Light" panose="020B0502040204020203" pitchFamily="34" charset="-122"/>
            </a:endParaRPr>
          </a:p>
        </p:txBody>
      </p:sp>
      <p:pic>
        <p:nvPicPr>
          <p:cNvPr id="3" name="图片 2">
            <a:extLst>
              <a:ext uri="{FF2B5EF4-FFF2-40B4-BE49-F238E27FC236}">
                <a16:creationId xmlns:a16="http://schemas.microsoft.com/office/drawing/2014/main" id="{BCF8F76B-F65C-B9EF-BB33-CB613687A822}"/>
              </a:ext>
            </a:extLst>
          </p:cNvPr>
          <p:cNvPicPr>
            <a:picLocks noChangeAspect="1"/>
          </p:cNvPicPr>
          <p:nvPr/>
        </p:nvPicPr>
        <p:blipFill>
          <a:blip r:embed="rId3"/>
          <a:stretch>
            <a:fillRect/>
          </a:stretch>
        </p:blipFill>
        <p:spPr>
          <a:xfrm>
            <a:off x="1016540" y="1379189"/>
            <a:ext cx="6459167" cy="2737181"/>
          </a:xfrm>
          <a:prstGeom prst="rect">
            <a:avLst/>
          </a:prstGeom>
        </p:spPr>
      </p:pic>
      <p:sp>
        <p:nvSpPr>
          <p:cNvPr id="4" name="标题 3">
            <a:extLst>
              <a:ext uri="{FF2B5EF4-FFF2-40B4-BE49-F238E27FC236}">
                <a16:creationId xmlns:a16="http://schemas.microsoft.com/office/drawing/2014/main" id="{B9C154CA-17B1-D2BC-3C72-F837D05857FC}"/>
              </a:ext>
            </a:extLst>
          </p:cNvPr>
          <p:cNvSpPr>
            <a:spLocks noGrp="1"/>
          </p:cNvSpPr>
          <p:nvPr>
            <p:ph type="title"/>
          </p:nvPr>
        </p:nvSpPr>
        <p:spPr/>
        <p:txBody>
          <a:bodyPr/>
          <a:lstStyle/>
          <a:p>
            <a:r>
              <a:rPr lang="zh-CN" altLang="en-US" dirty="0"/>
              <a:t>实验</a:t>
            </a:r>
            <a:r>
              <a:rPr lang="en-US" altLang="zh-CN" dirty="0"/>
              <a:t>: </a:t>
            </a:r>
            <a:r>
              <a:rPr lang="zh-CN" altLang="en-US" dirty="0">
                <a:cs typeface="Arial"/>
              </a:rPr>
              <a:t>适配领域内多任务数据集</a:t>
            </a:r>
            <a:endParaRPr lang="zh-CN" altLang="en-US" dirty="0"/>
          </a:p>
        </p:txBody>
      </p:sp>
      <p:sp>
        <p:nvSpPr>
          <p:cNvPr id="6" name="TextBox 5">
            <a:extLst>
              <a:ext uri="{FF2B5EF4-FFF2-40B4-BE49-F238E27FC236}">
                <a16:creationId xmlns:a16="http://schemas.microsoft.com/office/drawing/2014/main" id="{A0710D12-9E1F-0D8B-0952-7123091F0E87}"/>
              </a:ext>
            </a:extLst>
          </p:cNvPr>
          <p:cNvSpPr txBox="1"/>
          <p:nvPr/>
        </p:nvSpPr>
        <p:spPr>
          <a:xfrm>
            <a:off x="0" y="4314678"/>
            <a:ext cx="9144000" cy="587469"/>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sym typeface="+mn-ea"/>
              </a:rPr>
              <a:t>Match-Prompt</a:t>
            </a:r>
            <a:r>
              <a:rPr lang="zh-CN" altLang="en-US" dirty="0">
                <a:sym typeface="+mn-ea"/>
              </a:rPr>
              <a:t>在每个任务上的表现超越了相应微调范式的专用模型</a:t>
            </a:r>
            <a:endParaRPr lang="en-US" altLang="zh-CN" dirty="0">
              <a:sym typeface="+mn-ea"/>
            </a:endParaRPr>
          </a:p>
          <a:p>
            <a:r>
              <a:rPr lang="en-US" altLang="zh-CN" dirty="0">
                <a:sym typeface="+mn-ea"/>
              </a:rPr>
              <a:t>Match-Prompt</a:t>
            </a:r>
            <a:r>
              <a:rPr lang="zh-CN" altLang="en-US" dirty="0">
                <a:sym typeface="+mn-ea"/>
              </a:rPr>
              <a:t>相较于其他多任务模型具有更强的领域内多任务泛化能力</a:t>
            </a:r>
            <a:endParaRPr lang="en-US" altLang="zh-CN" dirty="0">
              <a:sym typeface="+mn-ea"/>
            </a:endParaRPr>
          </a:p>
        </p:txBody>
      </p:sp>
    </p:spTree>
    <p:extLst>
      <p:ext uri="{BB962C8B-B14F-4D97-AF65-F5344CB8AC3E}">
        <p14:creationId xmlns:p14="http://schemas.microsoft.com/office/powerpoint/2010/main" val="1084432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a:endParaRPr lang="en-US" dirty="0">
              <a:latin typeface="Microsoft YaHei" panose="020B0503020204020204" pitchFamily="34" charset="-122"/>
              <a:ea typeface="Microsoft YaHei Light" panose="020B0502040204020203" pitchFamily="34" charset="-122"/>
            </a:endParaRPr>
          </a:p>
        </p:txBody>
      </p:sp>
      <p:sp>
        <p:nvSpPr>
          <p:cNvPr id="4" name="标题 3">
            <a:extLst>
              <a:ext uri="{FF2B5EF4-FFF2-40B4-BE49-F238E27FC236}">
                <a16:creationId xmlns:a16="http://schemas.microsoft.com/office/drawing/2014/main" id="{B9C154CA-17B1-D2BC-3C72-F837D05857FC}"/>
              </a:ext>
            </a:extLst>
          </p:cNvPr>
          <p:cNvSpPr>
            <a:spLocks noGrp="1"/>
          </p:cNvSpPr>
          <p:nvPr>
            <p:ph type="title"/>
          </p:nvPr>
        </p:nvSpPr>
        <p:spPr/>
        <p:txBody>
          <a:bodyPr/>
          <a:lstStyle/>
          <a:p>
            <a:r>
              <a:rPr lang="zh-CN" altLang="en-US" dirty="0"/>
              <a:t>实验</a:t>
            </a:r>
            <a:r>
              <a:rPr lang="en-US" altLang="zh-CN" dirty="0"/>
              <a:t>: </a:t>
            </a:r>
            <a:r>
              <a:rPr lang="zh-CN" altLang="en-US" dirty="0">
                <a:cs typeface="Arial"/>
              </a:rPr>
              <a:t>适配领域外多任务数据集</a:t>
            </a:r>
            <a:endParaRPr lang="zh-CN" altLang="en-US" dirty="0"/>
          </a:p>
        </p:txBody>
      </p:sp>
      <p:pic>
        <p:nvPicPr>
          <p:cNvPr id="2" name="图片 1">
            <a:extLst>
              <a:ext uri="{FF2B5EF4-FFF2-40B4-BE49-F238E27FC236}">
                <a16:creationId xmlns:a16="http://schemas.microsoft.com/office/drawing/2014/main" id="{54AED51A-2AF3-2BA3-C104-4B38A2DFFD92}"/>
              </a:ext>
            </a:extLst>
          </p:cNvPr>
          <p:cNvPicPr>
            <a:picLocks noChangeAspect="1"/>
          </p:cNvPicPr>
          <p:nvPr/>
        </p:nvPicPr>
        <p:blipFill>
          <a:blip r:embed="rId3"/>
          <a:stretch>
            <a:fillRect/>
          </a:stretch>
        </p:blipFill>
        <p:spPr>
          <a:xfrm>
            <a:off x="160293" y="1512913"/>
            <a:ext cx="8823413" cy="2751492"/>
          </a:xfrm>
          <a:prstGeom prst="rect">
            <a:avLst/>
          </a:prstGeom>
        </p:spPr>
      </p:pic>
      <p:sp>
        <p:nvSpPr>
          <p:cNvPr id="5" name="TextBox 4">
            <a:extLst>
              <a:ext uri="{FF2B5EF4-FFF2-40B4-BE49-F238E27FC236}">
                <a16:creationId xmlns:a16="http://schemas.microsoft.com/office/drawing/2014/main" id="{400FBE1C-8BB9-0B5A-517F-334FA57FF457}"/>
              </a:ext>
            </a:extLst>
          </p:cNvPr>
          <p:cNvSpPr txBox="1"/>
          <p:nvPr/>
        </p:nvSpPr>
        <p:spPr>
          <a:xfrm>
            <a:off x="0" y="4417080"/>
            <a:ext cx="9144000" cy="587469"/>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sym typeface="+mn-ea"/>
              </a:rPr>
              <a:t>Match-Prompt</a:t>
            </a:r>
            <a:r>
              <a:rPr lang="zh-CN" altLang="en-US" dirty="0">
                <a:sym typeface="+mn-ea"/>
              </a:rPr>
              <a:t>对于领域外数据集具有更强的泛化能力，这表明</a:t>
            </a:r>
            <a:r>
              <a:rPr lang="en-US" altLang="zh-CN" dirty="0">
                <a:sym typeface="+mn-ea"/>
              </a:rPr>
              <a:t>Match-Prompt</a:t>
            </a:r>
            <a:r>
              <a:rPr lang="zh-CN" altLang="en-US" dirty="0">
                <a:sym typeface="+mn-ea"/>
              </a:rPr>
              <a:t>能够捕捉通用的关键匹配信号，并通过和相应的</a:t>
            </a:r>
            <a:r>
              <a:rPr lang="en-US" altLang="zh-CN" dirty="0">
                <a:sym typeface="+mn-ea"/>
              </a:rPr>
              <a:t>Prompt</a:t>
            </a:r>
            <a:r>
              <a:rPr lang="zh-CN" altLang="en-US" dirty="0">
                <a:sym typeface="+mn-ea"/>
              </a:rPr>
              <a:t>相适应来泛化各个任务和领域</a:t>
            </a:r>
            <a:endParaRPr lang="en-US" altLang="zh-CN" dirty="0">
              <a:sym typeface="+mn-ea"/>
            </a:endParaRPr>
          </a:p>
        </p:txBody>
      </p:sp>
    </p:spTree>
    <p:extLst>
      <p:ext uri="{BB962C8B-B14F-4D97-AF65-F5344CB8AC3E}">
        <p14:creationId xmlns:p14="http://schemas.microsoft.com/office/powerpoint/2010/main" val="76168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A11ECFB-93DE-F948-58B4-934050203088}"/>
              </a:ext>
            </a:extLst>
          </p:cNvPr>
          <p:cNvSpPr txBox="1">
            <a:spLocks/>
          </p:cNvSpPr>
          <p:nvPr/>
        </p:nvSpPr>
        <p:spPr>
          <a:xfrm>
            <a:off x="468196" y="929499"/>
            <a:ext cx="7811682" cy="35814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ctr" rtl="0">
              <a:lnSpc>
                <a:spcPct val="100000"/>
              </a:lnSpc>
              <a:spcBef>
                <a:spcPts val="0"/>
              </a:spcBef>
              <a:spcAft>
                <a:spcPts val="0"/>
              </a:spcAft>
              <a:buClr>
                <a:srgbClr val="000000"/>
              </a:buClr>
              <a:buSzPts val="2800"/>
              <a:buFont typeface="Arial"/>
              <a:buNone/>
              <a:defRPr lang="en-US" sz="2000" b="0" i="0" u="none" strike="noStrike" cap="none" baseline="0">
                <a:solidFill>
                  <a:srgbClr val="000000"/>
                </a:solidFill>
                <a:latin typeface="+mn-lt"/>
                <a:ea typeface="+mn-ea"/>
                <a:cs typeface="Arial"/>
                <a:sym typeface="Arial"/>
              </a:defRPr>
            </a:lvl1pPr>
            <a:lvl2pPr marL="739350" marR="0" lvl="1"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2800"/>
              <a:buFont typeface="Arial"/>
              <a:buNone/>
              <a:defRPr lang="en-US" sz="2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2800"/>
              <a:buFont typeface="Arial"/>
              <a:buNone/>
              <a:defRPr lang="en-CN" sz="2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indent="0"/>
            <a:endParaRPr lang="en-US" dirty="0">
              <a:latin typeface="Microsoft YaHei" panose="020B0503020204020204" pitchFamily="34" charset="-122"/>
              <a:ea typeface="Microsoft YaHei Light" panose="020B0502040204020203" pitchFamily="34" charset="-122"/>
            </a:endParaRPr>
          </a:p>
        </p:txBody>
      </p:sp>
      <p:sp>
        <p:nvSpPr>
          <p:cNvPr id="4" name="标题 3">
            <a:extLst>
              <a:ext uri="{FF2B5EF4-FFF2-40B4-BE49-F238E27FC236}">
                <a16:creationId xmlns:a16="http://schemas.microsoft.com/office/drawing/2014/main" id="{B9C154CA-17B1-D2BC-3C72-F837D05857FC}"/>
              </a:ext>
            </a:extLst>
          </p:cNvPr>
          <p:cNvSpPr>
            <a:spLocks noGrp="1"/>
          </p:cNvSpPr>
          <p:nvPr>
            <p:ph type="title"/>
          </p:nvPr>
        </p:nvSpPr>
        <p:spPr/>
        <p:txBody>
          <a:bodyPr/>
          <a:lstStyle/>
          <a:p>
            <a:r>
              <a:rPr lang="zh-CN" altLang="en-US" dirty="0"/>
              <a:t>实验</a:t>
            </a:r>
            <a:r>
              <a:rPr lang="en-US" altLang="zh-CN" dirty="0"/>
              <a:t>: </a:t>
            </a:r>
            <a:r>
              <a:rPr lang="zh-CN" altLang="en-US" dirty="0">
                <a:cs typeface="Arial"/>
              </a:rPr>
              <a:t>适配新任务</a:t>
            </a:r>
            <a:endParaRPr lang="zh-CN" altLang="en-US" dirty="0"/>
          </a:p>
        </p:txBody>
      </p:sp>
      <p:pic>
        <p:nvPicPr>
          <p:cNvPr id="3" name="图片 2">
            <a:extLst>
              <a:ext uri="{FF2B5EF4-FFF2-40B4-BE49-F238E27FC236}">
                <a16:creationId xmlns:a16="http://schemas.microsoft.com/office/drawing/2014/main" id="{FF394DF7-BEC9-19BC-F43F-ADF87206E711}"/>
              </a:ext>
            </a:extLst>
          </p:cNvPr>
          <p:cNvPicPr>
            <a:picLocks noChangeAspect="1"/>
          </p:cNvPicPr>
          <p:nvPr/>
        </p:nvPicPr>
        <p:blipFill>
          <a:blip r:embed="rId3"/>
          <a:stretch>
            <a:fillRect/>
          </a:stretch>
        </p:blipFill>
        <p:spPr>
          <a:xfrm>
            <a:off x="468196" y="1698309"/>
            <a:ext cx="3949430" cy="247318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998E4AD-B059-3E04-6FE1-8DC4C676A17F}"/>
                  </a:ext>
                </a:extLst>
              </p:cNvPr>
              <p:cNvSpPr txBox="1"/>
              <p:nvPr/>
            </p:nvSpPr>
            <p:spPr>
              <a:xfrm>
                <a:off x="4682787" y="2919404"/>
                <a:ext cx="4279392" cy="1477328"/>
              </a:xfrm>
              <a:prstGeom prst="rect">
                <a:avLst/>
              </a:prstGeom>
              <a:noFill/>
            </p:spPr>
            <p:txBody>
              <a:bodyPr wrap="square" rtlCol="0">
                <a:spAutoFit/>
              </a:bodyPr>
              <a:lstStyle/>
              <a:p>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𝑃𝑟𝑜𝑚𝑝𝑡</m:t>
                        </m:r>
                        <m:r>
                          <a:rPr lang="en-US" altLang="zh-CN" sz="1500" i="1" dirty="0">
                            <a:latin typeface="Cambria Math" panose="02040503050406030204" pitchFamily="18" charset="0"/>
                          </a:rPr>
                          <m:t> </m:t>
                        </m:r>
                        <m:r>
                          <a:rPr lang="en-US" altLang="zh-CN" sz="1500" i="1" dirty="0">
                            <a:latin typeface="Cambria Math" panose="02040503050406030204" pitchFamily="18" charset="0"/>
                          </a:rPr>
                          <m:t>𝑜𝑓</m:t>
                        </m:r>
                        <m:r>
                          <a:rPr lang="en-US" altLang="zh-CN" sz="1500" i="1" dirty="0">
                            <a:latin typeface="Cambria Math" panose="02040503050406030204" pitchFamily="18" charset="0"/>
                          </a:rPr>
                          <m:t> </m:t>
                        </m:r>
                        <m:r>
                          <a:rPr lang="en-US" altLang="zh-CN" sz="1500" i="1" dirty="0">
                            <a:latin typeface="Cambria Math" panose="02040503050406030204" pitchFamily="18" charset="0"/>
                          </a:rPr>
                          <m:t>𝑇𝑎𝑠𝑘</m:t>
                        </m:r>
                      </m:e>
                      <m:sub>
                        <m:r>
                          <a:rPr lang="en-US" altLang="zh-CN" sz="1500" i="1" dirty="0">
                            <a:latin typeface="Cambria Math" panose="02040503050406030204" pitchFamily="18" charset="0"/>
                          </a:rPr>
                          <m:t>1</m:t>
                        </m:r>
                      </m:sub>
                    </m:sSub>
                    <m:r>
                      <a:rPr lang="en-US" altLang="zh-CN" sz="1500" i="1" dirty="0">
                        <a:latin typeface="Cambria Math" panose="02040503050406030204" pitchFamily="18" charset="0"/>
                      </a:rPr>
                      <m:t>=</m:t>
                    </m:r>
                  </m:oMath>
                </a14:m>
                <a:r>
                  <a:rPr lang="en-US" altLang="zh-CN" sz="1500" dirty="0"/>
                  <a:t>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𝑎</m:t>
                        </m:r>
                        <m:r>
                          <a:rPr lang="en-US" altLang="zh-CN" sz="1500" i="1" dirty="0">
                            <a:latin typeface="Cambria Math" panose="02040503050406030204" pitchFamily="18" charset="0"/>
                          </a:rPr>
                          <m:t>∗</m:t>
                        </m:r>
                        <m:r>
                          <a:rPr lang="en-US" altLang="zh-CN" sz="1500" i="1" dirty="0">
                            <a:latin typeface="Cambria Math" panose="02040503050406030204" pitchFamily="18" charset="0"/>
                          </a:rPr>
                          <m:t>𝑃𝑟𝑜𝑚𝑝𝑡</m:t>
                        </m:r>
                        <m:r>
                          <a:rPr lang="en-US" altLang="zh-CN" sz="1500" i="1" dirty="0">
                            <a:latin typeface="Cambria Math" panose="02040503050406030204" pitchFamily="18" charset="0"/>
                          </a:rPr>
                          <m:t> </m:t>
                        </m:r>
                        <m:r>
                          <a:rPr lang="en-US" altLang="zh-CN" sz="1500" i="1" dirty="0">
                            <a:latin typeface="Cambria Math" panose="02040503050406030204" pitchFamily="18" charset="0"/>
                          </a:rPr>
                          <m:t>𝑜𝑓</m:t>
                        </m:r>
                        <m:r>
                          <a:rPr lang="en-US" altLang="zh-CN" sz="1500" i="1" dirty="0">
                            <a:latin typeface="Cambria Math" panose="02040503050406030204" pitchFamily="18" charset="0"/>
                          </a:rPr>
                          <m:t> </m:t>
                        </m:r>
                        <m:r>
                          <a:rPr lang="en-US" altLang="zh-CN" sz="1500" i="1" dirty="0">
                            <a:latin typeface="Cambria Math" panose="02040503050406030204" pitchFamily="18" charset="0"/>
                          </a:rPr>
                          <m:t>𝑇𝑎𝑠𝑘</m:t>
                        </m:r>
                      </m:e>
                      <m:sub>
                        <m:r>
                          <a:rPr lang="en-US" altLang="zh-CN" sz="1500" i="1" dirty="0">
                            <a:latin typeface="Cambria Math" panose="02040503050406030204" pitchFamily="18" charset="0"/>
                          </a:rPr>
                          <m:t>2</m:t>
                        </m:r>
                      </m:sub>
                    </m:sSub>
                    <m:r>
                      <a:rPr lang="en-US" altLang="zh-CN" sz="1500" i="1" dirty="0">
                        <a:latin typeface="Cambria Math" panose="02040503050406030204" pitchFamily="18" charset="0"/>
                      </a:rPr>
                      <m:t>+</m:t>
                    </m:r>
                  </m:oMath>
                </a14:m>
                <a:endParaRPr lang="en-US" altLang="zh-CN" sz="1500" dirty="0"/>
              </a:p>
              <a:p>
                <a:r>
                  <a:rPr lang="zh-CN" altLang="en-US" sz="1500" dirty="0"/>
                  <a:t>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  </m:t>
                        </m:r>
                        <m:r>
                          <a:rPr lang="en-US" altLang="zh-CN" sz="1500" i="1" dirty="0">
                            <a:latin typeface="Cambria Math" panose="02040503050406030204" pitchFamily="18" charset="0"/>
                          </a:rPr>
                          <m:t>𝑏</m:t>
                        </m:r>
                        <m:r>
                          <a:rPr lang="en-US" altLang="zh-CN" sz="1500" i="1" dirty="0">
                            <a:latin typeface="Cambria Math" panose="02040503050406030204" pitchFamily="18" charset="0"/>
                          </a:rPr>
                          <m:t>∗</m:t>
                        </m:r>
                        <m:r>
                          <a:rPr lang="en-US" altLang="zh-CN" sz="1500" i="1" dirty="0">
                            <a:latin typeface="Cambria Math" panose="02040503050406030204" pitchFamily="18" charset="0"/>
                          </a:rPr>
                          <m:t>𝑃𝑟𝑜𝑚𝑝𝑡</m:t>
                        </m:r>
                        <m:r>
                          <a:rPr lang="en-US" altLang="zh-CN" sz="1500" i="1" dirty="0">
                            <a:latin typeface="Cambria Math" panose="02040503050406030204" pitchFamily="18" charset="0"/>
                          </a:rPr>
                          <m:t> </m:t>
                        </m:r>
                        <m:r>
                          <a:rPr lang="en-US" altLang="zh-CN" sz="1500" i="1" dirty="0">
                            <a:latin typeface="Cambria Math" panose="02040503050406030204" pitchFamily="18" charset="0"/>
                          </a:rPr>
                          <m:t>𝑜𝑓</m:t>
                        </m:r>
                        <m:r>
                          <a:rPr lang="en-US" altLang="zh-CN" sz="1500" i="1" dirty="0">
                            <a:latin typeface="Cambria Math" panose="02040503050406030204" pitchFamily="18" charset="0"/>
                          </a:rPr>
                          <m:t> </m:t>
                        </m:r>
                        <m:r>
                          <a:rPr lang="en-US" altLang="zh-CN" sz="1500" i="1" dirty="0">
                            <a:latin typeface="Cambria Math" panose="02040503050406030204" pitchFamily="18" charset="0"/>
                          </a:rPr>
                          <m:t>𝑇𝑎𝑠𝑘</m:t>
                        </m:r>
                      </m:e>
                      <m:sub>
                        <m:r>
                          <a:rPr lang="en-US" altLang="zh-CN" sz="1500" i="1" dirty="0">
                            <a:latin typeface="Cambria Math" panose="02040503050406030204" pitchFamily="18" charset="0"/>
                          </a:rPr>
                          <m:t>3</m:t>
                        </m:r>
                      </m:sub>
                    </m:sSub>
                    <m:r>
                      <a:rPr lang="en-US" altLang="zh-CN" sz="1500" i="1" dirty="0">
                        <a:latin typeface="Cambria Math" panose="02040503050406030204" pitchFamily="18" charset="0"/>
                      </a:rPr>
                      <m:t> +</m:t>
                    </m:r>
                  </m:oMath>
                </a14:m>
                <a:endParaRPr lang="en-US" altLang="zh-CN" sz="1500" dirty="0"/>
              </a:p>
              <a:p>
                <a:r>
                  <a:rPr lang="zh-CN" altLang="en-US" sz="1500" dirty="0"/>
                  <a:t>                                 </a:t>
                </a:r>
                <a:r>
                  <a:rPr lang="en-US" altLang="zh-CN" sz="1500" dirty="0"/>
                  <a:t>…</a:t>
                </a:r>
              </a:p>
              <a:p>
                <a:r>
                  <a:rPr lang="en-US" altLang="zh-CN" sz="1500" dirty="0"/>
                  <a:t>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𝑛</m:t>
                        </m:r>
                        <m:r>
                          <a:rPr lang="en-US" altLang="zh-CN" sz="1500" i="1" dirty="0">
                            <a:latin typeface="Cambria Math" panose="02040503050406030204" pitchFamily="18" charset="0"/>
                          </a:rPr>
                          <m:t>∗</m:t>
                        </m:r>
                        <m:r>
                          <a:rPr lang="en-US" altLang="zh-CN" sz="1500" i="1" dirty="0">
                            <a:latin typeface="Cambria Math" panose="02040503050406030204" pitchFamily="18" charset="0"/>
                          </a:rPr>
                          <m:t>𝑃𝑟𝑜𝑚𝑝𝑡</m:t>
                        </m:r>
                        <m:r>
                          <a:rPr lang="en-US" altLang="zh-CN" sz="1500" i="1" dirty="0">
                            <a:latin typeface="Cambria Math" panose="02040503050406030204" pitchFamily="18" charset="0"/>
                          </a:rPr>
                          <m:t> </m:t>
                        </m:r>
                        <m:r>
                          <a:rPr lang="en-US" altLang="zh-CN" sz="1500" i="1" dirty="0">
                            <a:latin typeface="Cambria Math" panose="02040503050406030204" pitchFamily="18" charset="0"/>
                          </a:rPr>
                          <m:t>𝑜𝑓</m:t>
                        </m:r>
                        <m:r>
                          <a:rPr lang="en-US" altLang="zh-CN" sz="1500" i="1" dirty="0">
                            <a:latin typeface="Cambria Math" panose="02040503050406030204" pitchFamily="18" charset="0"/>
                          </a:rPr>
                          <m:t> </m:t>
                        </m:r>
                        <m:r>
                          <a:rPr lang="en-US" altLang="zh-CN" sz="1500" i="1" dirty="0">
                            <a:latin typeface="Cambria Math" panose="02040503050406030204" pitchFamily="18" charset="0"/>
                          </a:rPr>
                          <m:t>𝑇𝑎𝑠𝑘</m:t>
                        </m:r>
                      </m:e>
                      <m:sub>
                        <m:r>
                          <a:rPr lang="en-US" altLang="zh-CN" sz="1500" i="1" dirty="0">
                            <a:latin typeface="Cambria Math" panose="02040503050406030204" pitchFamily="18" charset="0"/>
                          </a:rPr>
                          <m:t>𝑛</m:t>
                        </m:r>
                      </m:sub>
                    </m:sSub>
                  </m:oMath>
                </a14:m>
                <a:endParaRPr lang="en-US" altLang="zh-CN" sz="1500" dirty="0"/>
              </a:p>
              <a:p>
                <a:endParaRPr lang="en-US" altLang="zh-CN" sz="1500" dirty="0"/>
              </a:p>
              <a:p>
                <a:r>
                  <a:rPr lang="zh-CN" altLang="en-US" sz="1500" dirty="0">
                    <a:latin typeface="+mj-ea"/>
                    <a:ea typeface="+mj-ea"/>
                  </a:rPr>
                  <a:t>少样本学习将参数</a:t>
                </a:r>
                <a:r>
                  <a:rPr lang="en-US" altLang="zh-CN" sz="1500" dirty="0">
                    <a:latin typeface="+mj-ea"/>
                    <a:ea typeface="+mj-ea"/>
                  </a:rPr>
                  <a:t>(</a:t>
                </a:r>
                <a14:m>
                  <m:oMath xmlns:m="http://schemas.openxmlformats.org/officeDocument/2006/math">
                    <m:r>
                      <a:rPr lang="en-US" altLang="zh-CN" sz="1500" i="1">
                        <a:latin typeface="Cambria Math" panose="02040503050406030204" pitchFamily="18" charset="0"/>
                        <a:ea typeface="+mj-ea"/>
                      </a:rPr>
                      <m:t>𝑎</m:t>
                    </m:r>
                    <m:r>
                      <a:rPr lang="en-US" altLang="zh-CN" sz="1500" i="1">
                        <a:latin typeface="Cambria Math" panose="02040503050406030204" pitchFamily="18" charset="0"/>
                        <a:ea typeface="+mj-ea"/>
                      </a:rPr>
                      <m:t>, </m:t>
                    </m:r>
                    <m:r>
                      <a:rPr lang="en-US" altLang="zh-CN" sz="1500" i="1">
                        <a:latin typeface="Cambria Math" panose="02040503050406030204" pitchFamily="18" charset="0"/>
                        <a:ea typeface="+mj-ea"/>
                      </a:rPr>
                      <m:t>𝑏</m:t>
                    </m:r>
                    <m:r>
                      <a:rPr lang="en-US" altLang="zh-CN" sz="1500" i="1">
                        <a:latin typeface="Cambria Math" panose="02040503050406030204" pitchFamily="18" charset="0"/>
                        <a:ea typeface="+mj-ea"/>
                      </a:rPr>
                      <m:t>, …, </m:t>
                    </m:r>
                    <m:r>
                      <a:rPr lang="en-US" altLang="zh-CN" sz="1500" i="1">
                        <a:latin typeface="Cambria Math" panose="02040503050406030204" pitchFamily="18" charset="0"/>
                        <a:ea typeface="+mj-ea"/>
                      </a:rPr>
                      <m:t>𝑛</m:t>
                    </m:r>
                  </m:oMath>
                </a14:m>
                <a:r>
                  <a:rPr lang="en-US" altLang="zh-CN" sz="1500" dirty="0">
                    <a:latin typeface="+mj-ea"/>
                    <a:ea typeface="+mj-ea"/>
                  </a:rPr>
                  <a:t>)</a:t>
                </a:r>
                <a:r>
                  <a:rPr lang="zh-CN" altLang="en-US" sz="1500" dirty="0">
                    <a:latin typeface="+mj-ea"/>
                    <a:ea typeface="+mj-ea"/>
                  </a:rPr>
                  <a:t>做为更新对象</a:t>
                </a:r>
                <a:r>
                  <a:rPr lang="en-US" altLang="zh-CN" sz="1500" dirty="0">
                    <a:latin typeface="+mj-ea"/>
                    <a:ea typeface="+mj-ea"/>
                  </a:rPr>
                  <a:t>.</a:t>
                </a:r>
                <a:endParaRPr lang="zh-CN" altLang="en-US" sz="1500" dirty="0">
                  <a:latin typeface="+mj-ea"/>
                  <a:ea typeface="+mj-ea"/>
                </a:endParaRPr>
              </a:p>
            </p:txBody>
          </p:sp>
        </mc:Choice>
        <mc:Fallback xmlns="">
          <p:sp>
            <p:nvSpPr>
              <p:cNvPr id="5" name="文本框 4">
                <a:extLst>
                  <a:ext uri="{FF2B5EF4-FFF2-40B4-BE49-F238E27FC236}">
                    <a16:creationId xmlns:a16="http://schemas.microsoft.com/office/drawing/2014/main" id="{C998E4AD-B059-3E04-6FE1-8DC4C676A17F}"/>
                  </a:ext>
                </a:extLst>
              </p:cNvPr>
              <p:cNvSpPr txBox="1">
                <a:spLocks noRot="1" noChangeAspect="1" noMove="1" noResize="1" noEditPoints="1" noAdjustHandles="1" noChangeArrowheads="1" noChangeShapeType="1" noTextEdit="1"/>
              </p:cNvSpPr>
              <p:nvPr/>
            </p:nvSpPr>
            <p:spPr>
              <a:xfrm>
                <a:off x="4682787" y="2919404"/>
                <a:ext cx="4279392" cy="1477328"/>
              </a:xfrm>
              <a:prstGeom prst="rect">
                <a:avLst/>
              </a:prstGeom>
              <a:blipFill>
                <a:blip r:embed="rId4"/>
                <a:stretch>
                  <a:fillRect l="-592" b="-3390"/>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5A6AD733-7FEE-1980-14FB-4A163AFF615C}"/>
              </a:ext>
            </a:extLst>
          </p:cNvPr>
          <p:cNvSpPr txBox="1"/>
          <p:nvPr/>
        </p:nvSpPr>
        <p:spPr>
          <a:xfrm>
            <a:off x="4726376" y="2410167"/>
            <a:ext cx="3757760" cy="323165"/>
          </a:xfrm>
          <a:prstGeom prst="rect">
            <a:avLst/>
          </a:prstGeom>
          <a:noFill/>
        </p:spPr>
        <p:txBody>
          <a:bodyPr wrap="none" rtlCol="0">
            <a:spAutoFit/>
          </a:bodyPr>
          <a:lstStyle/>
          <a:p>
            <a:r>
              <a:rPr lang="zh-CN" altLang="en-US" sz="1500" dirty="0">
                <a:latin typeface="+mj-ea"/>
                <a:ea typeface="+mj-ea"/>
              </a:rPr>
              <a:t>新任务的</a:t>
            </a:r>
            <a:r>
              <a:rPr lang="en-US" altLang="zh-CN" sz="1500" dirty="0">
                <a:latin typeface="+mj-ea"/>
                <a:ea typeface="+mj-ea"/>
              </a:rPr>
              <a:t>Prompt</a:t>
            </a:r>
            <a:r>
              <a:rPr lang="zh-CN" altLang="en-US" sz="1500" dirty="0">
                <a:latin typeface="+mj-ea"/>
                <a:ea typeface="+mj-ea"/>
              </a:rPr>
              <a:t>由其他已有任务组合而来</a:t>
            </a:r>
          </a:p>
        </p:txBody>
      </p:sp>
      <p:sp>
        <p:nvSpPr>
          <p:cNvPr id="7" name="TextBox 6">
            <a:extLst>
              <a:ext uri="{FF2B5EF4-FFF2-40B4-BE49-F238E27FC236}">
                <a16:creationId xmlns:a16="http://schemas.microsoft.com/office/drawing/2014/main" id="{C46B8D40-2738-DBC9-B0C5-7B0ECB961AC3}"/>
              </a:ext>
            </a:extLst>
          </p:cNvPr>
          <p:cNvSpPr txBox="1"/>
          <p:nvPr/>
        </p:nvSpPr>
        <p:spPr>
          <a:xfrm>
            <a:off x="0" y="4617942"/>
            <a:ext cx="9144000" cy="369332"/>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sym typeface="+mn-ea"/>
              </a:rPr>
              <a:t>Match-Prompt</a:t>
            </a:r>
            <a:r>
              <a:rPr lang="zh-CN" altLang="en-US" dirty="0">
                <a:sym typeface="+mn-ea"/>
              </a:rPr>
              <a:t>不仅能够捕捉通用的匹配信号，而且能有效地组合已有任务来适应新任务</a:t>
            </a:r>
            <a:endParaRPr lang="en-US" altLang="zh-CN" dirty="0">
              <a:sym typeface="+mn-ea"/>
            </a:endParaRPr>
          </a:p>
        </p:txBody>
      </p:sp>
      <p:pic>
        <p:nvPicPr>
          <p:cNvPr id="2" name="图片 2">
            <a:extLst>
              <a:ext uri="{FF2B5EF4-FFF2-40B4-BE49-F238E27FC236}">
                <a16:creationId xmlns:a16="http://schemas.microsoft.com/office/drawing/2014/main" id="{19B2053D-74A3-8BCA-E44D-D9FB607D5C3F}"/>
              </a:ext>
            </a:extLst>
          </p:cNvPr>
          <p:cNvPicPr>
            <a:picLocks noChangeAspect="1"/>
          </p:cNvPicPr>
          <p:nvPr/>
        </p:nvPicPr>
        <p:blipFill rotWithShape="1">
          <a:blip r:embed="rId5"/>
          <a:srcRect b="27661"/>
          <a:stretch/>
        </p:blipFill>
        <p:spPr>
          <a:xfrm>
            <a:off x="4846921" y="362219"/>
            <a:ext cx="3516669" cy="1940905"/>
          </a:xfrm>
          <a:prstGeom prst="rect">
            <a:avLst/>
          </a:prstGeom>
        </p:spPr>
      </p:pic>
    </p:spTree>
    <p:extLst>
      <p:ext uri="{BB962C8B-B14F-4D97-AF65-F5344CB8AC3E}">
        <p14:creationId xmlns:p14="http://schemas.microsoft.com/office/powerpoint/2010/main" val="765140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召回</a:t>
            </a:r>
            <a:r>
              <a:rPr lang="en-US" altLang="zh-CN" dirty="0"/>
              <a:t>-</a:t>
            </a:r>
            <a:r>
              <a:rPr lang="zh-CN" altLang="en-US" dirty="0"/>
              <a:t>排序全流程的检索泛化</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59167" y="1104986"/>
            <a:ext cx="9025666" cy="466473"/>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en-US" sz="2000" dirty="0"/>
              <a:t>NIR-Prompt: </a:t>
            </a:r>
            <a:r>
              <a:rPr lang="zh-CN" altLang="en-US" sz="2000" b="0" dirty="0"/>
              <a:t>多任务可泛化神经信息检索训练框架</a:t>
            </a:r>
            <a:endParaRPr lang="en-CN" sz="2000" b="0" dirty="0"/>
          </a:p>
        </p:txBody>
      </p:sp>
      <p:pic>
        <p:nvPicPr>
          <p:cNvPr id="6" name="图片 5">
            <a:extLst>
              <a:ext uri="{FF2B5EF4-FFF2-40B4-BE49-F238E27FC236}">
                <a16:creationId xmlns:a16="http://schemas.microsoft.com/office/drawing/2014/main" id="{2197DF8A-C628-FB59-C18F-EF963F251810}"/>
              </a:ext>
            </a:extLst>
          </p:cNvPr>
          <p:cNvPicPr>
            <a:picLocks noChangeAspect="1"/>
          </p:cNvPicPr>
          <p:nvPr/>
        </p:nvPicPr>
        <p:blipFill>
          <a:blip r:embed="rId2"/>
          <a:stretch>
            <a:fillRect/>
          </a:stretch>
        </p:blipFill>
        <p:spPr>
          <a:xfrm>
            <a:off x="1020742" y="1657472"/>
            <a:ext cx="6656654" cy="2721917"/>
          </a:xfrm>
          <a:prstGeom prst="rect">
            <a:avLst/>
          </a:prstGeom>
        </p:spPr>
      </p:pic>
      <p:pic>
        <p:nvPicPr>
          <p:cNvPr id="3" name="Picture 2">
            <a:extLst>
              <a:ext uri="{FF2B5EF4-FFF2-40B4-BE49-F238E27FC236}">
                <a16:creationId xmlns:a16="http://schemas.microsoft.com/office/drawing/2014/main" id="{3698B81F-F1AB-AE6D-7DED-E02C00386B2B}"/>
              </a:ext>
            </a:extLst>
          </p:cNvPr>
          <p:cNvPicPr>
            <a:picLocks noChangeAspect="1"/>
          </p:cNvPicPr>
          <p:nvPr/>
        </p:nvPicPr>
        <p:blipFill>
          <a:blip r:embed="rId3">
            <a:alphaModFix amt="70000"/>
          </a:blip>
          <a:stretch>
            <a:fillRect/>
          </a:stretch>
        </p:blipFill>
        <p:spPr>
          <a:xfrm>
            <a:off x="6653147" y="320996"/>
            <a:ext cx="2048499" cy="539522"/>
          </a:xfrm>
          <a:prstGeom prst="rect">
            <a:avLst/>
          </a:prstGeom>
        </p:spPr>
      </p:pic>
      <p:sp>
        <p:nvSpPr>
          <p:cNvPr id="5" name="Title 1">
            <a:extLst>
              <a:ext uri="{FF2B5EF4-FFF2-40B4-BE49-F238E27FC236}">
                <a16:creationId xmlns:a16="http://schemas.microsoft.com/office/drawing/2014/main" id="{EA4442B7-A85A-3F79-4148-7CD6E705427F}"/>
              </a:ext>
            </a:extLst>
          </p:cNvPr>
          <p:cNvSpPr txBox="1">
            <a:spLocks/>
          </p:cNvSpPr>
          <p:nvPr/>
        </p:nvSpPr>
        <p:spPr>
          <a:xfrm>
            <a:off x="0" y="4584149"/>
            <a:ext cx="9025666"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NIR-Prompt: A Multi-task Generalized Neural Information Retrieval Training Framework</a:t>
            </a:r>
            <a:r>
              <a:rPr lang="en-US" altLang="zh-CN" dirty="0"/>
              <a:t>.</a:t>
            </a:r>
            <a:r>
              <a:rPr lang="zh-CN" altLang="en-US" dirty="0"/>
              <a:t> </a:t>
            </a:r>
            <a:r>
              <a:rPr lang="en-US" i="1" dirty="0">
                <a:solidFill>
                  <a:srgbClr val="333333"/>
                </a:solidFill>
                <a:effectLst/>
                <a:latin typeface="Microsoft YaHei" panose="020B0503020204020204" pitchFamily="34" charset="-122"/>
              </a:rPr>
              <a:t>ACM Transactions on Information Systems (TOIS) </a:t>
            </a:r>
            <a:endParaRPr lang="en-CN" i="1" dirty="0"/>
          </a:p>
        </p:txBody>
      </p:sp>
    </p:spTree>
    <p:extLst>
      <p:ext uri="{BB962C8B-B14F-4D97-AF65-F5344CB8AC3E}">
        <p14:creationId xmlns:p14="http://schemas.microsoft.com/office/powerpoint/2010/main" val="3361386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重排</a:t>
            </a:r>
            <a:r>
              <a:rPr lang="en-US" altLang="zh-CN" dirty="0"/>
              <a:t>-</a:t>
            </a:r>
            <a:r>
              <a:rPr lang="zh-CN" altLang="en-US" dirty="0"/>
              <a:t>截断阶段的噪音过滤</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279680"/>
            <a:ext cx="9025666" cy="463842"/>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zh-CN" altLang="en-US" sz="2000" b="0" dirty="0"/>
              <a:t>检索增强生成的列表感知重排序</a:t>
            </a:r>
            <a:r>
              <a:rPr lang="en-US" altLang="zh-CN" sz="2000" b="0" dirty="0"/>
              <a:t>-</a:t>
            </a:r>
            <a:r>
              <a:rPr lang="zh-CN" altLang="en-US" sz="2000" b="0" dirty="0"/>
              <a:t>截断联合模型</a:t>
            </a:r>
            <a:endParaRPr lang="en-CN" sz="2000" b="0" dirty="0"/>
          </a:p>
        </p:txBody>
      </p:sp>
      <p:pic>
        <p:nvPicPr>
          <p:cNvPr id="1026" name="Picture 2">
            <a:extLst>
              <a:ext uri="{FF2B5EF4-FFF2-40B4-BE49-F238E27FC236}">
                <a16:creationId xmlns:a16="http://schemas.microsoft.com/office/drawing/2014/main" id="{FE3771E4-3FB6-2E85-EF29-18348CB57EDF}"/>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090920" y="490491"/>
            <a:ext cx="2362200" cy="58111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91CB092-C45A-93A4-FCF5-B91B06EE6DCD}"/>
              </a:ext>
            </a:extLst>
          </p:cNvPr>
          <p:cNvPicPr>
            <a:picLocks noChangeAspect="1"/>
          </p:cNvPicPr>
          <p:nvPr/>
        </p:nvPicPr>
        <p:blipFill>
          <a:blip r:embed="rId3"/>
          <a:stretch>
            <a:fillRect/>
          </a:stretch>
        </p:blipFill>
        <p:spPr>
          <a:xfrm>
            <a:off x="108862" y="2015231"/>
            <a:ext cx="8641608" cy="2128070"/>
          </a:xfrm>
          <a:prstGeom prst="rect">
            <a:avLst/>
          </a:prstGeom>
        </p:spPr>
      </p:pic>
      <p:sp>
        <p:nvSpPr>
          <p:cNvPr id="7" name="Title 1">
            <a:extLst>
              <a:ext uri="{FF2B5EF4-FFF2-40B4-BE49-F238E27FC236}">
                <a16:creationId xmlns:a16="http://schemas.microsoft.com/office/drawing/2014/main" id="{F23BE9B2-3E7D-EAEB-9296-0099C2410ECD}"/>
              </a:ext>
            </a:extLst>
          </p:cNvPr>
          <p:cNvSpPr txBox="1">
            <a:spLocks/>
          </p:cNvSpPr>
          <p:nvPr/>
        </p:nvSpPr>
        <p:spPr>
          <a:xfrm>
            <a:off x="108862" y="1913451"/>
            <a:ext cx="2703912" cy="463842"/>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800" dirty="0">
                <a:solidFill>
                  <a:srgbClr val="C00000"/>
                </a:solidFill>
              </a:rPr>
              <a:t>生成式重排</a:t>
            </a:r>
            <a:r>
              <a:rPr lang="en-US" altLang="zh-CN" sz="1800" dirty="0">
                <a:solidFill>
                  <a:srgbClr val="C00000"/>
                </a:solidFill>
              </a:rPr>
              <a:t>-</a:t>
            </a:r>
            <a:r>
              <a:rPr lang="zh-CN" altLang="en-US" sz="1800" dirty="0">
                <a:solidFill>
                  <a:srgbClr val="C00000"/>
                </a:solidFill>
              </a:rPr>
              <a:t>截断框架</a:t>
            </a:r>
            <a:endParaRPr lang="en-CN" sz="1800" dirty="0">
              <a:solidFill>
                <a:srgbClr val="C00000"/>
              </a:solidFill>
            </a:endParaRPr>
          </a:p>
        </p:txBody>
      </p:sp>
      <p:sp>
        <p:nvSpPr>
          <p:cNvPr id="3" name="Title 1">
            <a:extLst>
              <a:ext uri="{FF2B5EF4-FFF2-40B4-BE49-F238E27FC236}">
                <a16:creationId xmlns:a16="http://schemas.microsoft.com/office/drawing/2014/main" id="{2F60523A-39C1-CE77-9A40-8F14304E6493}"/>
              </a:ext>
            </a:extLst>
          </p:cNvPr>
          <p:cNvSpPr txBox="1">
            <a:spLocks/>
          </p:cNvSpPr>
          <p:nvPr/>
        </p:nvSpPr>
        <p:spPr>
          <a:xfrm>
            <a:off x="0" y="4607795"/>
            <a:ext cx="9025666"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List-aware Reranking-Truncation Joint Model for Search and</a:t>
            </a:r>
            <a:r>
              <a:rPr lang="zh-CN" altLang="en-US" dirty="0"/>
              <a:t> </a:t>
            </a:r>
            <a:r>
              <a:rPr lang="en-US" dirty="0"/>
              <a:t>Retrieval-augmented Generation</a:t>
            </a:r>
            <a:r>
              <a:rPr lang="en-US" altLang="zh-CN" dirty="0"/>
              <a:t>.</a:t>
            </a:r>
            <a:r>
              <a:rPr lang="zh-CN" altLang="en-US" dirty="0"/>
              <a:t> </a:t>
            </a:r>
            <a:r>
              <a:rPr lang="en-US" b="0" i="1" dirty="0">
                <a:solidFill>
                  <a:srgbClr val="333333"/>
                </a:solidFill>
                <a:effectLst/>
                <a:latin typeface="Microsoft YaHei" panose="020B0503020204020204" pitchFamily="34" charset="-122"/>
                <a:ea typeface="Microsoft YaHei" panose="020B0503020204020204" pitchFamily="34" charset="-122"/>
              </a:rPr>
              <a:t>Proceedings of the ACM Web Conference 2024 (WWW'24)</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01196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动机</a:t>
            </a:r>
            <a:endParaRPr lang="en-CN" dirty="0"/>
          </a:p>
        </p:txBody>
      </p:sp>
      <p:sp>
        <p:nvSpPr>
          <p:cNvPr id="9" name="文本框 8">
            <a:extLst>
              <a:ext uri="{FF2B5EF4-FFF2-40B4-BE49-F238E27FC236}">
                <a16:creationId xmlns:a16="http://schemas.microsoft.com/office/drawing/2014/main" id="{C58732F3-319E-5C85-0EE6-B84B2B9C4381}"/>
              </a:ext>
            </a:extLst>
          </p:cNvPr>
          <p:cNvSpPr txBox="1"/>
          <p:nvPr/>
        </p:nvSpPr>
        <p:spPr>
          <a:xfrm>
            <a:off x="0" y="4684457"/>
            <a:ext cx="9144000" cy="369332"/>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dirty="0"/>
              <a:t>以往的重排</a:t>
            </a:r>
            <a:r>
              <a:rPr lang="en-US" altLang="zh-CN" dirty="0"/>
              <a:t>-</a:t>
            </a:r>
            <a:r>
              <a:rPr lang="zh-CN" altLang="en-US" dirty="0"/>
              <a:t>截断都为分离式</a:t>
            </a:r>
            <a:r>
              <a:rPr lang="en-US" altLang="zh-CN" dirty="0"/>
              <a:t>pipeline</a:t>
            </a:r>
            <a:r>
              <a:rPr lang="zh-CN" altLang="en-US" dirty="0"/>
              <a:t>，重排和截断任务分别进行训练和推理</a:t>
            </a:r>
          </a:p>
        </p:txBody>
      </p:sp>
      <p:cxnSp>
        <p:nvCxnSpPr>
          <p:cNvPr id="25" name="直接箭头连接符 24">
            <a:extLst>
              <a:ext uri="{FF2B5EF4-FFF2-40B4-BE49-F238E27FC236}">
                <a16:creationId xmlns:a16="http://schemas.microsoft.com/office/drawing/2014/main" id="{E7499BE9-764B-1F20-483D-A939DB875092}"/>
              </a:ext>
            </a:extLst>
          </p:cNvPr>
          <p:cNvCxnSpPr/>
          <p:nvPr/>
        </p:nvCxnSpPr>
        <p:spPr>
          <a:xfrm>
            <a:off x="1042828" y="2486386"/>
            <a:ext cx="416195" cy="0"/>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cxnSp>
        <p:nvCxnSpPr>
          <p:cNvPr id="26" name="直接箭头连接符 25">
            <a:extLst>
              <a:ext uri="{FF2B5EF4-FFF2-40B4-BE49-F238E27FC236}">
                <a16:creationId xmlns:a16="http://schemas.microsoft.com/office/drawing/2014/main" id="{0232661E-B577-747F-9200-1669652E1A2E}"/>
              </a:ext>
            </a:extLst>
          </p:cNvPr>
          <p:cNvCxnSpPr>
            <a:cxnSpLocks/>
          </p:cNvCxnSpPr>
          <p:nvPr>
            <p:custDataLst>
              <p:tags r:id="rId1"/>
            </p:custDataLst>
          </p:nvPr>
        </p:nvCxnSpPr>
        <p:spPr>
          <a:xfrm>
            <a:off x="1548048" y="2701617"/>
            <a:ext cx="0" cy="468041"/>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DCA95A29-177D-B606-750C-904003B248E7}"/>
              </a:ext>
            </a:extLst>
          </p:cNvPr>
          <p:cNvCxnSpPr>
            <a:cxnSpLocks/>
          </p:cNvCxnSpPr>
          <p:nvPr>
            <p:custDataLst>
              <p:tags r:id="rId2"/>
            </p:custDataLst>
          </p:nvPr>
        </p:nvCxnSpPr>
        <p:spPr>
          <a:xfrm flipV="1">
            <a:off x="2087988" y="2701617"/>
            <a:ext cx="0" cy="456467"/>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a:extLst>
              <a:ext uri="{FF2B5EF4-FFF2-40B4-BE49-F238E27FC236}">
                <a16:creationId xmlns:a16="http://schemas.microsoft.com/office/drawing/2014/main" id="{824B021D-8F6F-01A8-9C4D-F4552B0FA528}"/>
              </a:ext>
            </a:extLst>
          </p:cNvPr>
          <p:cNvCxnSpPr>
            <a:cxnSpLocks/>
          </p:cNvCxnSpPr>
          <p:nvPr>
            <p:custDataLst>
              <p:tags r:id="rId3"/>
            </p:custDataLst>
          </p:nvPr>
        </p:nvCxnSpPr>
        <p:spPr>
          <a:xfrm>
            <a:off x="3410986" y="2486386"/>
            <a:ext cx="464038" cy="0"/>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pic>
        <p:nvPicPr>
          <p:cNvPr id="29" name="Graphic 11" descr="Thought outline">
            <a:extLst>
              <a:ext uri="{FF2B5EF4-FFF2-40B4-BE49-F238E27FC236}">
                <a16:creationId xmlns:a16="http://schemas.microsoft.com/office/drawing/2014/main" id="{1500B1A0-6E26-F991-C30E-9359A363F4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733" y="1916674"/>
            <a:ext cx="1198267" cy="1198267"/>
          </a:xfrm>
          <a:prstGeom prst="rect">
            <a:avLst/>
          </a:prstGeom>
        </p:spPr>
      </p:pic>
      <p:pic>
        <p:nvPicPr>
          <p:cNvPr id="30" name="Picture 33">
            <a:extLst>
              <a:ext uri="{FF2B5EF4-FFF2-40B4-BE49-F238E27FC236}">
                <a16:creationId xmlns:a16="http://schemas.microsoft.com/office/drawing/2014/main" id="{7488019A-CAB0-BFD4-2199-2630A708773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07688" y="1868096"/>
            <a:ext cx="833521" cy="833521"/>
          </a:xfrm>
          <a:prstGeom prst="rect">
            <a:avLst/>
          </a:prstGeom>
        </p:spPr>
      </p:pic>
      <p:pic>
        <p:nvPicPr>
          <p:cNvPr id="31" name="Graphic 106" descr="Database outline">
            <a:extLst>
              <a:ext uri="{FF2B5EF4-FFF2-40B4-BE49-F238E27FC236}">
                <a16:creationId xmlns:a16="http://schemas.microsoft.com/office/drawing/2014/main" id="{4A47DB2D-8DDB-0706-2699-2692AFE93D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000" y="3158084"/>
            <a:ext cx="1903314" cy="1037271"/>
          </a:xfrm>
          <a:prstGeom prst="rect">
            <a:avLst/>
          </a:prstGeom>
        </p:spPr>
      </p:pic>
      <p:pic>
        <p:nvPicPr>
          <p:cNvPr id="32" name="Graphic 120" descr="Document outline">
            <a:extLst>
              <a:ext uri="{FF2B5EF4-FFF2-40B4-BE49-F238E27FC236}">
                <a16:creationId xmlns:a16="http://schemas.microsoft.com/office/drawing/2014/main" id="{2DF9D7E5-BB69-A6F8-390D-E06E446A4B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74487" y="1118995"/>
            <a:ext cx="503956" cy="530663"/>
          </a:xfrm>
          <a:prstGeom prst="rect">
            <a:avLst/>
          </a:prstGeom>
        </p:spPr>
      </p:pic>
      <p:pic>
        <p:nvPicPr>
          <p:cNvPr id="33" name="Graphic 120" descr="Document outline">
            <a:extLst>
              <a:ext uri="{FF2B5EF4-FFF2-40B4-BE49-F238E27FC236}">
                <a16:creationId xmlns:a16="http://schemas.microsoft.com/office/drawing/2014/main" id="{440ABEB6-CF91-B81B-AF1F-03FB8EAEB6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774487" y="1674000"/>
            <a:ext cx="503956" cy="530663"/>
          </a:xfrm>
          <a:prstGeom prst="rect">
            <a:avLst/>
          </a:prstGeom>
        </p:spPr>
      </p:pic>
      <p:pic>
        <p:nvPicPr>
          <p:cNvPr id="34" name="Graphic 120" descr="Document outline">
            <a:extLst>
              <a:ext uri="{FF2B5EF4-FFF2-40B4-BE49-F238E27FC236}">
                <a16:creationId xmlns:a16="http://schemas.microsoft.com/office/drawing/2014/main" id="{809992A0-2928-DEB6-6E37-6F0C02B0C7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73969" y="2249357"/>
            <a:ext cx="503956" cy="530663"/>
          </a:xfrm>
          <a:prstGeom prst="rect">
            <a:avLst/>
          </a:prstGeom>
        </p:spPr>
      </p:pic>
      <p:pic>
        <p:nvPicPr>
          <p:cNvPr id="35" name="Graphic 120" descr="Document outline">
            <a:extLst>
              <a:ext uri="{FF2B5EF4-FFF2-40B4-BE49-F238E27FC236}">
                <a16:creationId xmlns:a16="http://schemas.microsoft.com/office/drawing/2014/main" id="{F38CE40C-9865-1685-320C-4E945A5C13A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82709" y="2852860"/>
            <a:ext cx="503956" cy="530663"/>
          </a:xfrm>
          <a:prstGeom prst="rect">
            <a:avLst/>
          </a:prstGeom>
        </p:spPr>
      </p:pic>
      <p:pic>
        <p:nvPicPr>
          <p:cNvPr id="36" name="Graphic 120" descr="Document outline">
            <a:extLst>
              <a:ext uri="{FF2B5EF4-FFF2-40B4-BE49-F238E27FC236}">
                <a16:creationId xmlns:a16="http://schemas.microsoft.com/office/drawing/2014/main" id="{05CBD385-6A4C-B377-F6E2-20BECFDF3F5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82709" y="3493561"/>
            <a:ext cx="503956" cy="530663"/>
          </a:xfrm>
          <a:prstGeom prst="rect">
            <a:avLst/>
          </a:prstGeom>
        </p:spPr>
      </p:pic>
      <p:sp>
        <p:nvSpPr>
          <p:cNvPr id="37" name="矩形 36">
            <a:extLst>
              <a:ext uri="{FF2B5EF4-FFF2-40B4-BE49-F238E27FC236}">
                <a16:creationId xmlns:a16="http://schemas.microsoft.com/office/drawing/2014/main" id="{F70F40F3-7739-92C3-E5DB-5A7D885F2871}"/>
              </a:ext>
            </a:extLst>
          </p:cNvPr>
          <p:cNvSpPr/>
          <p:nvPr/>
        </p:nvSpPr>
        <p:spPr>
          <a:xfrm>
            <a:off x="2710162" y="1093042"/>
            <a:ext cx="660320" cy="294760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38" name="直接箭头连接符 37">
            <a:extLst>
              <a:ext uri="{FF2B5EF4-FFF2-40B4-BE49-F238E27FC236}">
                <a16:creationId xmlns:a16="http://schemas.microsoft.com/office/drawing/2014/main" id="{B3D48156-8D54-EF62-E936-9978A38F7F5C}"/>
              </a:ext>
            </a:extLst>
          </p:cNvPr>
          <p:cNvCxnSpPr/>
          <p:nvPr>
            <p:custDataLst>
              <p:tags r:id="rId4"/>
            </p:custDataLst>
          </p:nvPr>
        </p:nvCxnSpPr>
        <p:spPr>
          <a:xfrm>
            <a:off x="2256308" y="2491660"/>
            <a:ext cx="410529" cy="0"/>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636CFEA9-3AAE-3BAD-BCC1-EF418E15A2C7}"/>
              </a:ext>
            </a:extLst>
          </p:cNvPr>
          <p:cNvSpPr txBox="1"/>
          <p:nvPr>
            <p:custDataLst>
              <p:tags r:id="rId5"/>
            </p:custDataLst>
          </p:nvPr>
        </p:nvSpPr>
        <p:spPr>
          <a:xfrm>
            <a:off x="1367994" y="4138360"/>
            <a:ext cx="1364316"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en-US" altLang="zh-CN" sz="18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rPr>
              <a:t>Corpus</a:t>
            </a:r>
            <a:endParaRPr lang="zh-CN" altLang="en-US" sz="18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64642680-5256-AB71-8CF8-4491C408AA8B}"/>
              </a:ext>
            </a:extLst>
          </p:cNvPr>
          <p:cNvSpPr txBox="1"/>
          <p:nvPr>
            <p:custDataLst>
              <p:tags r:id="rId6"/>
            </p:custDataLst>
          </p:nvPr>
        </p:nvSpPr>
        <p:spPr>
          <a:xfrm>
            <a:off x="1345846" y="1487818"/>
            <a:ext cx="1364316"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en-US" altLang="zh-CN" sz="18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rPr>
              <a:t>Recall</a:t>
            </a:r>
            <a:endParaRPr lang="zh-CN" altLang="en-US" sz="18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1" name="文本框 40">
            <a:extLst>
              <a:ext uri="{FF2B5EF4-FFF2-40B4-BE49-F238E27FC236}">
                <a16:creationId xmlns:a16="http://schemas.microsoft.com/office/drawing/2014/main" id="{F2BBB6AC-7A2A-3C3D-652A-A07663A232B3}"/>
              </a:ext>
            </a:extLst>
          </p:cNvPr>
          <p:cNvSpPr txBox="1"/>
          <p:nvPr>
            <p:custDataLst>
              <p:tags r:id="rId7"/>
            </p:custDataLst>
          </p:nvPr>
        </p:nvSpPr>
        <p:spPr>
          <a:xfrm>
            <a:off x="342556" y="2095012"/>
            <a:ext cx="1364316"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en-US" altLang="zh-CN"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rPr>
              <a:t>Query</a:t>
            </a:r>
            <a:endParaRPr lang="zh-CN" altLang="en-US"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id="{AD5E4CF1-D699-63D5-0F34-31BA2899B3B4}"/>
              </a:ext>
            </a:extLst>
          </p:cNvPr>
          <p:cNvSpPr/>
          <p:nvPr/>
        </p:nvSpPr>
        <p:spPr>
          <a:xfrm>
            <a:off x="3915528" y="2260399"/>
            <a:ext cx="1197675" cy="491318"/>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rPr>
              <a:t>Re-Ranking</a:t>
            </a:r>
            <a:endParaRPr lang="zh-CN" altLang="en-US" sz="16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6" name="文本框 55">
            <a:extLst>
              <a:ext uri="{FF2B5EF4-FFF2-40B4-BE49-F238E27FC236}">
                <a16:creationId xmlns:a16="http://schemas.microsoft.com/office/drawing/2014/main" id="{421CA2E4-B23A-3E4C-31F9-242D89BF40BE}"/>
              </a:ext>
            </a:extLst>
          </p:cNvPr>
          <p:cNvSpPr txBox="1"/>
          <p:nvPr>
            <p:custDataLst>
              <p:tags r:id="rId8"/>
            </p:custDataLst>
          </p:nvPr>
        </p:nvSpPr>
        <p:spPr>
          <a:xfrm>
            <a:off x="4109606" y="1907592"/>
            <a:ext cx="1946273"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en-US" altLang="zh-CN" sz="1600" dirty="0">
                <a:solidFill>
                  <a:srgbClr val="FF0000"/>
                </a:solidFill>
                <a:latin typeface="Times New Roman" panose="02020603050405020304" pitchFamily="18" charset="0"/>
                <a:ea typeface="Microsoft YaHei Light" panose="020B0502040204020203" pitchFamily="34" charset="-122"/>
                <a:cs typeface="Times New Roman" panose="02020603050405020304" pitchFamily="18" charset="0"/>
              </a:rPr>
              <a:t>Step1</a:t>
            </a:r>
            <a:endParaRPr lang="zh-CN" altLang="en-US" sz="1600" dirty="0">
              <a:solidFill>
                <a:srgbClr val="FF0000"/>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8" name="矩形 57">
            <a:extLst>
              <a:ext uri="{FF2B5EF4-FFF2-40B4-BE49-F238E27FC236}">
                <a16:creationId xmlns:a16="http://schemas.microsoft.com/office/drawing/2014/main" id="{E8D5C509-074D-432A-B976-300210260FED}"/>
              </a:ext>
            </a:extLst>
          </p:cNvPr>
          <p:cNvSpPr/>
          <p:nvPr/>
        </p:nvSpPr>
        <p:spPr>
          <a:xfrm>
            <a:off x="5623526" y="1093042"/>
            <a:ext cx="660320" cy="294760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59" name="直接箭头连接符 58">
            <a:extLst>
              <a:ext uri="{FF2B5EF4-FFF2-40B4-BE49-F238E27FC236}">
                <a16:creationId xmlns:a16="http://schemas.microsoft.com/office/drawing/2014/main" id="{A664ED92-DBA6-B6B6-6BB9-63C64A2664C7}"/>
              </a:ext>
            </a:extLst>
          </p:cNvPr>
          <p:cNvCxnSpPr>
            <a:cxnSpLocks/>
          </p:cNvCxnSpPr>
          <p:nvPr>
            <p:custDataLst>
              <p:tags r:id="rId9"/>
            </p:custDataLst>
          </p:nvPr>
        </p:nvCxnSpPr>
        <p:spPr>
          <a:xfrm>
            <a:off x="5150050" y="2506058"/>
            <a:ext cx="444527" cy="0"/>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pic>
        <p:nvPicPr>
          <p:cNvPr id="60" name="Graphic 120" descr="Document outline">
            <a:extLst>
              <a:ext uri="{FF2B5EF4-FFF2-40B4-BE49-F238E27FC236}">
                <a16:creationId xmlns:a16="http://schemas.microsoft.com/office/drawing/2014/main" id="{79788963-8E4A-1B76-9281-74709519F45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685951" y="1107114"/>
            <a:ext cx="503956" cy="530663"/>
          </a:xfrm>
          <a:prstGeom prst="rect">
            <a:avLst/>
          </a:prstGeom>
        </p:spPr>
      </p:pic>
      <p:pic>
        <p:nvPicPr>
          <p:cNvPr id="61" name="Graphic 120" descr="Document outline">
            <a:extLst>
              <a:ext uri="{FF2B5EF4-FFF2-40B4-BE49-F238E27FC236}">
                <a16:creationId xmlns:a16="http://schemas.microsoft.com/office/drawing/2014/main" id="{C56CC34A-F8F9-199E-9BE9-9530AC1A277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85951" y="1662119"/>
            <a:ext cx="503956" cy="530663"/>
          </a:xfrm>
          <a:prstGeom prst="rect">
            <a:avLst/>
          </a:prstGeom>
        </p:spPr>
      </p:pic>
      <p:pic>
        <p:nvPicPr>
          <p:cNvPr id="62" name="Graphic 120" descr="Document outline">
            <a:extLst>
              <a:ext uri="{FF2B5EF4-FFF2-40B4-BE49-F238E27FC236}">
                <a16:creationId xmlns:a16="http://schemas.microsoft.com/office/drawing/2014/main" id="{47B59E7E-B2D3-E935-A1B9-215034D13A2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685433" y="2237476"/>
            <a:ext cx="503956" cy="530663"/>
          </a:xfrm>
          <a:prstGeom prst="rect">
            <a:avLst/>
          </a:prstGeom>
        </p:spPr>
      </p:pic>
      <p:pic>
        <p:nvPicPr>
          <p:cNvPr id="63" name="Graphic 120" descr="Document outline">
            <a:extLst>
              <a:ext uri="{FF2B5EF4-FFF2-40B4-BE49-F238E27FC236}">
                <a16:creationId xmlns:a16="http://schemas.microsoft.com/office/drawing/2014/main" id="{19E9775C-4A74-67F0-1D29-150B07A9A2A3}"/>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694173" y="2840979"/>
            <a:ext cx="503956" cy="530663"/>
          </a:xfrm>
          <a:prstGeom prst="rect">
            <a:avLst/>
          </a:prstGeom>
        </p:spPr>
      </p:pic>
      <p:pic>
        <p:nvPicPr>
          <p:cNvPr id="64" name="Graphic 120" descr="Document outline">
            <a:extLst>
              <a:ext uri="{FF2B5EF4-FFF2-40B4-BE49-F238E27FC236}">
                <a16:creationId xmlns:a16="http://schemas.microsoft.com/office/drawing/2014/main" id="{6DFCBA4D-CB7F-986F-BA3C-22748AC3BEB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694173" y="3481680"/>
            <a:ext cx="503956" cy="530663"/>
          </a:xfrm>
          <a:prstGeom prst="rect">
            <a:avLst/>
          </a:prstGeom>
        </p:spPr>
      </p:pic>
      <p:sp>
        <p:nvSpPr>
          <p:cNvPr id="3" name="矩形 2">
            <a:extLst>
              <a:ext uri="{FF2B5EF4-FFF2-40B4-BE49-F238E27FC236}">
                <a16:creationId xmlns:a16="http://schemas.microsoft.com/office/drawing/2014/main" id="{BCD4EB9C-1E4B-CDA6-9F12-6119F4671F99}"/>
              </a:ext>
            </a:extLst>
          </p:cNvPr>
          <p:cNvSpPr/>
          <p:nvPr/>
        </p:nvSpPr>
        <p:spPr>
          <a:xfrm>
            <a:off x="6845998" y="2276816"/>
            <a:ext cx="1131428" cy="491318"/>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rPr>
              <a:t>Truncation</a:t>
            </a:r>
            <a:endParaRPr lang="zh-CN" altLang="en-US" sz="1600" dirty="0">
              <a:solidFill>
                <a:schemeClr val="bg2"/>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B50DF481-1B86-EB1A-AEA7-06D9CABCBE4B}"/>
              </a:ext>
            </a:extLst>
          </p:cNvPr>
          <p:cNvCxnSpPr>
            <a:cxnSpLocks/>
          </p:cNvCxnSpPr>
          <p:nvPr>
            <p:custDataLst>
              <p:tags r:id="rId10"/>
            </p:custDataLst>
          </p:nvPr>
        </p:nvCxnSpPr>
        <p:spPr>
          <a:xfrm>
            <a:off x="6324504" y="2522475"/>
            <a:ext cx="444527" cy="0"/>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sp>
        <p:nvSpPr>
          <p:cNvPr id="14" name="矩形 13">
            <a:extLst>
              <a:ext uri="{FF2B5EF4-FFF2-40B4-BE49-F238E27FC236}">
                <a16:creationId xmlns:a16="http://schemas.microsoft.com/office/drawing/2014/main" id="{D8856A00-F31E-C0B7-B685-8B0D186691DA}"/>
              </a:ext>
            </a:extLst>
          </p:cNvPr>
          <p:cNvSpPr/>
          <p:nvPr/>
        </p:nvSpPr>
        <p:spPr>
          <a:xfrm>
            <a:off x="8385441" y="918741"/>
            <a:ext cx="660320" cy="167509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pic>
        <p:nvPicPr>
          <p:cNvPr id="15" name="Graphic 120" descr="Document outline">
            <a:extLst>
              <a:ext uri="{FF2B5EF4-FFF2-40B4-BE49-F238E27FC236}">
                <a16:creationId xmlns:a16="http://schemas.microsoft.com/office/drawing/2014/main" id="{57540B20-BA2A-AEB1-3521-DA320AE183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47866" y="932813"/>
            <a:ext cx="503956" cy="530663"/>
          </a:xfrm>
          <a:prstGeom prst="rect">
            <a:avLst/>
          </a:prstGeom>
        </p:spPr>
      </p:pic>
      <p:pic>
        <p:nvPicPr>
          <p:cNvPr id="16" name="Graphic 120" descr="Document outline">
            <a:extLst>
              <a:ext uri="{FF2B5EF4-FFF2-40B4-BE49-F238E27FC236}">
                <a16:creationId xmlns:a16="http://schemas.microsoft.com/office/drawing/2014/main" id="{31EF225B-78E6-D0F3-DDE3-7A70D0B2D87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47866" y="1487818"/>
            <a:ext cx="503956" cy="530663"/>
          </a:xfrm>
          <a:prstGeom prst="rect">
            <a:avLst/>
          </a:prstGeom>
        </p:spPr>
      </p:pic>
      <p:pic>
        <p:nvPicPr>
          <p:cNvPr id="17" name="Graphic 120" descr="Document outline">
            <a:extLst>
              <a:ext uri="{FF2B5EF4-FFF2-40B4-BE49-F238E27FC236}">
                <a16:creationId xmlns:a16="http://schemas.microsoft.com/office/drawing/2014/main" id="{FBE6FDEE-4E54-0555-B55D-7B1E83DEBA1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47348" y="2063175"/>
            <a:ext cx="503956" cy="530663"/>
          </a:xfrm>
          <a:prstGeom prst="rect">
            <a:avLst/>
          </a:prstGeom>
        </p:spPr>
      </p:pic>
      <p:cxnSp>
        <p:nvCxnSpPr>
          <p:cNvPr id="22" name="直接箭头连接符 21">
            <a:extLst>
              <a:ext uri="{FF2B5EF4-FFF2-40B4-BE49-F238E27FC236}">
                <a16:creationId xmlns:a16="http://schemas.microsoft.com/office/drawing/2014/main" id="{D8E904D1-FA19-8257-6C45-5140C45B8479}"/>
              </a:ext>
            </a:extLst>
          </p:cNvPr>
          <p:cNvCxnSpPr>
            <a:cxnSpLocks/>
          </p:cNvCxnSpPr>
          <p:nvPr>
            <p:custDataLst>
              <p:tags r:id="rId11"/>
            </p:custDataLst>
          </p:nvPr>
        </p:nvCxnSpPr>
        <p:spPr>
          <a:xfrm flipV="1">
            <a:off x="7999572" y="2226510"/>
            <a:ext cx="349065" cy="247076"/>
          </a:xfrm>
          <a:prstGeom prst="straightConnector1">
            <a:avLst/>
          </a:prstGeom>
          <a:ln w="57150">
            <a:solidFill>
              <a:srgbClr val="8BAFE8"/>
            </a:solidFill>
            <a:tailEnd type="arrow"/>
          </a:ln>
        </p:spPr>
        <p:style>
          <a:lnRef idx="2">
            <a:schemeClr val="accent1"/>
          </a:lnRef>
          <a:fillRef idx="0">
            <a:schemeClr val="accent1"/>
          </a:fillRef>
          <a:effectRef idx="1">
            <a:schemeClr val="accent1"/>
          </a:effectRef>
          <a:fontRef idx="minor">
            <a:schemeClr val="tx1"/>
          </a:fontRef>
        </p:style>
      </p:cxnSp>
      <p:pic>
        <p:nvPicPr>
          <p:cNvPr id="24" name="图形 23" descr="剪刀">
            <a:extLst>
              <a:ext uri="{FF2B5EF4-FFF2-40B4-BE49-F238E27FC236}">
                <a16:creationId xmlns:a16="http://schemas.microsoft.com/office/drawing/2014/main" id="{BDB576F9-598A-84F7-EF55-DFC63274548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2900707">
            <a:off x="7442911" y="2736336"/>
            <a:ext cx="914400" cy="914400"/>
          </a:xfrm>
          <a:prstGeom prst="rect">
            <a:avLst/>
          </a:prstGeom>
        </p:spPr>
      </p:pic>
      <p:sp>
        <p:nvSpPr>
          <p:cNvPr id="42" name="矩形 41">
            <a:extLst>
              <a:ext uri="{FF2B5EF4-FFF2-40B4-BE49-F238E27FC236}">
                <a16:creationId xmlns:a16="http://schemas.microsoft.com/office/drawing/2014/main" id="{6046C5D5-CA99-1F89-CC2D-AF47D4CD69DA}"/>
              </a:ext>
            </a:extLst>
          </p:cNvPr>
          <p:cNvSpPr/>
          <p:nvPr/>
        </p:nvSpPr>
        <p:spPr>
          <a:xfrm>
            <a:off x="8385441" y="2837587"/>
            <a:ext cx="660320" cy="1272669"/>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pic>
        <p:nvPicPr>
          <p:cNvPr id="43" name="Graphic 120" descr="Document outline">
            <a:extLst>
              <a:ext uri="{FF2B5EF4-FFF2-40B4-BE49-F238E27FC236}">
                <a16:creationId xmlns:a16="http://schemas.microsoft.com/office/drawing/2014/main" id="{E10C27A8-EBE6-059A-A761-2D4C1049812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463521" y="2945947"/>
            <a:ext cx="503956" cy="530663"/>
          </a:xfrm>
          <a:prstGeom prst="rect">
            <a:avLst/>
          </a:prstGeom>
        </p:spPr>
      </p:pic>
      <p:pic>
        <p:nvPicPr>
          <p:cNvPr id="44" name="Graphic 120" descr="Document outline">
            <a:extLst>
              <a:ext uri="{FF2B5EF4-FFF2-40B4-BE49-F238E27FC236}">
                <a16:creationId xmlns:a16="http://schemas.microsoft.com/office/drawing/2014/main" id="{BF73932F-5631-84DD-584E-7D74EEEBA02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63521" y="3543401"/>
            <a:ext cx="503956" cy="530663"/>
          </a:xfrm>
          <a:prstGeom prst="rect">
            <a:avLst/>
          </a:prstGeom>
        </p:spPr>
      </p:pic>
      <p:sp>
        <p:nvSpPr>
          <p:cNvPr id="45" name="文本框 44">
            <a:extLst>
              <a:ext uri="{FF2B5EF4-FFF2-40B4-BE49-F238E27FC236}">
                <a16:creationId xmlns:a16="http://schemas.microsoft.com/office/drawing/2014/main" id="{FD3715E1-9ABA-1E35-D7B0-95FC4542BB2C}"/>
              </a:ext>
            </a:extLst>
          </p:cNvPr>
          <p:cNvSpPr txBox="1"/>
          <p:nvPr>
            <p:custDataLst>
              <p:tags r:id="rId12"/>
            </p:custDataLst>
          </p:nvPr>
        </p:nvSpPr>
        <p:spPr>
          <a:xfrm>
            <a:off x="7099488" y="1907592"/>
            <a:ext cx="1946273" cy="338554"/>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en-US" altLang="zh-CN" sz="1600" dirty="0">
                <a:solidFill>
                  <a:srgbClr val="FF0000"/>
                </a:solidFill>
                <a:latin typeface="Times New Roman" panose="02020603050405020304" pitchFamily="18" charset="0"/>
                <a:ea typeface="Microsoft YaHei Light" panose="020B0502040204020203" pitchFamily="34" charset="-122"/>
                <a:cs typeface="Times New Roman" panose="02020603050405020304" pitchFamily="18" charset="0"/>
              </a:rPr>
              <a:t>Step2</a:t>
            </a:r>
            <a:endParaRPr lang="zh-CN" altLang="en-US" sz="1600" dirty="0">
              <a:solidFill>
                <a:srgbClr val="FF0000"/>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457472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动机</a:t>
            </a:r>
            <a:endParaRPr lang="en-CN" dirty="0"/>
          </a:p>
        </p:txBody>
      </p:sp>
      <p:pic>
        <p:nvPicPr>
          <p:cNvPr id="3" name="图片 2">
            <a:extLst>
              <a:ext uri="{FF2B5EF4-FFF2-40B4-BE49-F238E27FC236}">
                <a16:creationId xmlns:a16="http://schemas.microsoft.com/office/drawing/2014/main" id="{8608C36C-738C-FFA8-E375-37446D9B2DA9}"/>
              </a:ext>
            </a:extLst>
          </p:cNvPr>
          <p:cNvPicPr>
            <a:picLocks noChangeAspect="1"/>
          </p:cNvPicPr>
          <p:nvPr/>
        </p:nvPicPr>
        <p:blipFill>
          <a:blip r:embed="rId2"/>
          <a:stretch>
            <a:fillRect/>
          </a:stretch>
        </p:blipFill>
        <p:spPr>
          <a:xfrm>
            <a:off x="0" y="1120633"/>
            <a:ext cx="5264264" cy="2264780"/>
          </a:xfrm>
          <a:prstGeom prst="rect">
            <a:avLst/>
          </a:prstGeom>
        </p:spPr>
      </p:pic>
      <p:pic>
        <p:nvPicPr>
          <p:cNvPr id="5" name="图片 4">
            <a:extLst>
              <a:ext uri="{FF2B5EF4-FFF2-40B4-BE49-F238E27FC236}">
                <a16:creationId xmlns:a16="http://schemas.microsoft.com/office/drawing/2014/main" id="{BDF9C189-CF49-1374-65AD-1A998AE2C002}"/>
              </a:ext>
            </a:extLst>
          </p:cNvPr>
          <p:cNvPicPr>
            <a:picLocks noChangeAspect="1"/>
          </p:cNvPicPr>
          <p:nvPr/>
        </p:nvPicPr>
        <p:blipFill>
          <a:blip r:embed="rId3"/>
          <a:stretch>
            <a:fillRect/>
          </a:stretch>
        </p:blipFill>
        <p:spPr>
          <a:xfrm>
            <a:off x="192398" y="3463574"/>
            <a:ext cx="4879467" cy="1497971"/>
          </a:xfrm>
          <a:prstGeom prst="rect">
            <a:avLst/>
          </a:prstGeom>
        </p:spPr>
      </p:pic>
      <p:sp>
        <p:nvSpPr>
          <p:cNvPr id="9" name="文本框 8">
            <a:extLst>
              <a:ext uri="{FF2B5EF4-FFF2-40B4-BE49-F238E27FC236}">
                <a16:creationId xmlns:a16="http://schemas.microsoft.com/office/drawing/2014/main" id="{C58732F3-319E-5C85-0EE6-B84B2B9C4381}"/>
              </a:ext>
            </a:extLst>
          </p:cNvPr>
          <p:cNvSpPr txBox="1"/>
          <p:nvPr/>
        </p:nvSpPr>
        <p:spPr>
          <a:xfrm>
            <a:off x="4572000" y="681955"/>
            <a:ext cx="2473754"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分离建模 </a:t>
            </a:r>
            <a:r>
              <a:rPr lang="en-US" altLang="zh-CN" sz="1800" b="1" dirty="0">
                <a:latin typeface="Microsoft YaHei" panose="020B0503020204020204" pitchFamily="34" charset="-122"/>
                <a:ea typeface="Microsoft YaHei" panose="020B0503020204020204" pitchFamily="34" charset="-122"/>
              </a:rPr>
              <a:t>VS </a:t>
            </a:r>
            <a:r>
              <a:rPr lang="zh-CN" altLang="en-US" sz="1800" b="1" dirty="0">
                <a:latin typeface="Microsoft YaHei" panose="020B0503020204020204" pitchFamily="34" charset="-122"/>
                <a:ea typeface="Microsoft YaHei" panose="020B0503020204020204" pitchFamily="34" charset="-122"/>
              </a:rPr>
              <a:t>联合建模</a:t>
            </a:r>
          </a:p>
        </p:txBody>
      </p:sp>
      <p:sp>
        <p:nvSpPr>
          <p:cNvPr id="10" name="文本框 9">
            <a:extLst>
              <a:ext uri="{FF2B5EF4-FFF2-40B4-BE49-F238E27FC236}">
                <a16:creationId xmlns:a16="http://schemas.microsoft.com/office/drawing/2014/main" id="{A34C3BDC-BA10-C39A-1221-894DA89F890C}"/>
              </a:ext>
            </a:extLst>
          </p:cNvPr>
          <p:cNvSpPr txBox="1"/>
          <p:nvPr/>
        </p:nvSpPr>
        <p:spPr>
          <a:xfrm>
            <a:off x="5201895" y="2424278"/>
            <a:ext cx="3942105" cy="1346907"/>
          </a:xfrm>
          <a:prstGeom prst="rect">
            <a:avLst/>
          </a:prstGeom>
          <a:noFill/>
        </p:spPr>
        <p:txBody>
          <a:bodyPr wrap="none" rtlCol="0">
            <a:spAutoFit/>
          </a:bodyPr>
          <a:lstStyle/>
          <a:p>
            <a:pPr marL="342900" indent="-342900" algn="l">
              <a:lnSpc>
                <a:spcPct val="150000"/>
              </a:lnSpc>
              <a:buAutoNum type="arabicParenBoth"/>
            </a:pPr>
            <a:r>
              <a:rPr lang="zh-CN" altLang="en-US" dirty="0">
                <a:latin typeface="Microsoft YaHei" panose="020B0503020204020204" pitchFamily="34" charset="-122"/>
                <a:ea typeface="Microsoft YaHei" panose="020B0503020204020204" pitchFamily="34" charset="-122"/>
              </a:rPr>
              <a:t>难以共享重排和截断任务对排序</a:t>
            </a:r>
            <a:endParaRPr lang="en-US" altLang="zh-CN" dirty="0">
              <a:latin typeface="Microsoft YaHei" panose="020B0503020204020204" pitchFamily="34" charset="-122"/>
              <a:ea typeface="Microsoft YaHei" panose="020B0503020204020204" pitchFamily="34" charset="-122"/>
            </a:endParaRPr>
          </a:p>
          <a:p>
            <a:pPr algn="l">
              <a:lnSpc>
                <a:spcPct val="150000"/>
              </a:lnSpc>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列表的上下文建模信息。</a:t>
            </a:r>
            <a:endParaRPr lang="en-US" altLang="zh-CN" dirty="0">
              <a:latin typeface="Microsoft YaHei" panose="020B0503020204020204" pitchFamily="34" charset="-122"/>
              <a:ea typeface="Microsoft YaHei" panose="020B0503020204020204" pitchFamily="34" charset="-122"/>
            </a:endParaRPr>
          </a:p>
          <a:p>
            <a:pPr marL="342900" indent="-342900" algn="l">
              <a:lnSpc>
                <a:spcPct val="150000"/>
              </a:lnSpc>
              <a:buAutoNum type="arabicParenBoth" startAt="2"/>
            </a:pPr>
            <a:r>
              <a:rPr lang="zh-CN" altLang="en-US" dirty="0">
                <a:latin typeface="Microsoft YaHei" panose="020B0503020204020204" pitchFamily="34" charset="-122"/>
                <a:ea typeface="Microsoft YaHei" panose="020B0503020204020204" pitchFamily="34" charset="-122"/>
              </a:rPr>
              <a:t>误差累积问题：重排的微小错误对截断产生</a:t>
            </a:r>
            <a:endParaRPr lang="en-US" altLang="zh-CN" dirty="0">
              <a:latin typeface="Microsoft YaHei" panose="020B0503020204020204" pitchFamily="34" charset="-122"/>
              <a:ea typeface="Microsoft YaHei" panose="020B0503020204020204" pitchFamily="34" charset="-122"/>
            </a:endParaRPr>
          </a:p>
          <a:p>
            <a:pPr algn="l">
              <a:lnSpc>
                <a:spcPct val="150000"/>
              </a:lnSpc>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巨大的影响，且无法通过联合优化解决。</a:t>
            </a:r>
            <a:endParaRPr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C696695-ADC9-263B-1194-BEFE43F2DDAF}"/>
              </a:ext>
            </a:extLst>
          </p:cNvPr>
          <p:cNvSpPr txBox="1"/>
          <p:nvPr/>
        </p:nvSpPr>
        <p:spPr>
          <a:xfrm>
            <a:off x="5201895" y="2025892"/>
            <a:ext cx="2031325" cy="369332"/>
          </a:xfrm>
          <a:prstGeom prst="rect">
            <a:avLst/>
          </a:prstGeom>
          <a:noFill/>
        </p:spPr>
        <p:txBody>
          <a:bodyPr wrap="none" rtlCol="0">
            <a:spAutoFit/>
          </a:bodyPr>
          <a:lstStyle/>
          <a:p>
            <a:pPr algn="l"/>
            <a:r>
              <a:rPr lang="zh-CN" altLang="en-US" sz="1800" b="1" dirty="0">
                <a:solidFill>
                  <a:srgbClr val="C00000"/>
                </a:solidFill>
                <a:latin typeface="Microsoft YaHei" panose="020B0503020204020204" pitchFamily="34" charset="-122"/>
                <a:ea typeface="Microsoft YaHei" panose="020B0503020204020204" pitchFamily="34" charset="-122"/>
              </a:rPr>
              <a:t>分离建模的问题：</a:t>
            </a:r>
          </a:p>
        </p:txBody>
      </p:sp>
    </p:spTree>
    <p:extLst>
      <p:ext uri="{BB962C8B-B14F-4D97-AF65-F5344CB8AC3E}">
        <p14:creationId xmlns:p14="http://schemas.microsoft.com/office/powerpoint/2010/main" val="47914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右大括号 19">
            <a:extLst>
              <a:ext uri="{FF2B5EF4-FFF2-40B4-BE49-F238E27FC236}">
                <a16:creationId xmlns:a16="http://schemas.microsoft.com/office/drawing/2014/main" id="{5E92C3AE-34BE-9D48-9ECE-8617D63314A7}"/>
              </a:ext>
            </a:extLst>
          </p:cNvPr>
          <p:cNvSpPr/>
          <p:nvPr/>
        </p:nvSpPr>
        <p:spPr>
          <a:xfrm>
            <a:off x="4636796" y="1769176"/>
            <a:ext cx="608873" cy="2268794"/>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a:latin typeface="+mj-ea"/>
              <a:ea typeface="+mj-ea"/>
            </a:endParaRPr>
          </a:p>
        </p:txBody>
      </p:sp>
      <p:cxnSp>
        <p:nvCxnSpPr>
          <p:cNvPr id="4" name="直接箭头连接符 3">
            <a:extLst>
              <a:ext uri="{FF2B5EF4-FFF2-40B4-BE49-F238E27FC236}">
                <a16:creationId xmlns:a16="http://schemas.microsoft.com/office/drawing/2014/main" id="{D3CB8BF8-71EF-3E59-ED7D-0BA1B0F55E87}"/>
              </a:ext>
            </a:extLst>
          </p:cNvPr>
          <p:cNvCxnSpPr/>
          <p:nvPr/>
        </p:nvCxnSpPr>
        <p:spPr>
          <a:xfrm>
            <a:off x="1254685" y="2167205"/>
            <a:ext cx="435908" cy="0"/>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矩形 4">
            <a:extLst>
              <a:ext uri="{FF2B5EF4-FFF2-40B4-BE49-F238E27FC236}">
                <a16:creationId xmlns:a16="http://schemas.microsoft.com/office/drawing/2014/main" id="{99D0B9DD-DB94-67CE-263A-6DD29E3AB4DC}"/>
              </a:ext>
            </a:extLst>
          </p:cNvPr>
          <p:cNvSpPr/>
          <p:nvPr/>
        </p:nvSpPr>
        <p:spPr>
          <a:xfrm>
            <a:off x="1781441" y="1916205"/>
            <a:ext cx="1213549" cy="52978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信息检索</a:t>
            </a:r>
          </a:p>
        </p:txBody>
      </p:sp>
      <p:sp>
        <p:nvSpPr>
          <p:cNvPr id="6" name="流程图: 磁盘 5">
            <a:extLst>
              <a:ext uri="{FF2B5EF4-FFF2-40B4-BE49-F238E27FC236}">
                <a16:creationId xmlns:a16="http://schemas.microsoft.com/office/drawing/2014/main" id="{F80AFDE3-C4C1-09C6-413E-8FB8A96EBDB3}"/>
              </a:ext>
            </a:extLst>
          </p:cNvPr>
          <p:cNvSpPr/>
          <p:nvPr/>
        </p:nvSpPr>
        <p:spPr>
          <a:xfrm>
            <a:off x="1626180" y="3060364"/>
            <a:ext cx="1546670" cy="977606"/>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外部语料库</a:t>
            </a:r>
          </a:p>
        </p:txBody>
      </p:sp>
      <p:cxnSp>
        <p:nvCxnSpPr>
          <p:cNvPr id="7" name="直接箭头连接符 6">
            <a:extLst>
              <a:ext uri="{FF2B5EF4-FFF2-40B4-BE49-F238E27FC236}">
                <a16:creationId xmlns:a16="http://schemas.microsoft.com/office/drawing/2014/main" id="{1C1B4DD9-228E-4009-4622-4B3E3250CD28}"/>
              </a:ext>
            </a:extLst>
          </p:cNvPr>
          <p:cNvCxnSpPr/>
          <p:nvPr>
            <p:custDataLst>
              <p:tags r:id="rId1"/>
            </p:custDataLst>
          </p:nvPr>
        </p:nvCxnSpPr>
        <p:spPr>
          <a:xfrm>
            <a:off x="2093569" y="2563584"/>
            <a:ext cx="0" cy="415359"/>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A7A0C710-09A5-ABCD-0943-25DB2452AEDD}"/>
              </a:ext>
            </a:extLst>
          </p:cNvPr>
          <p:cNvCxnSpPr/>
          <p:nvPr>
            <p:custDataLst>
              <p:tags r:id="rId2"/>
            </p:custDataLst>
          </p:nvPr>
        </p:nvCxnSpPr>
        <p:spPr>
          <a:xfrm flipV="1">
            <a:off x="2719692" y="2563584"/>
            <a:ext cx="0" cy="401055"/>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AF8E2959-FD3E-1C88-5C2D-74510A7EA737}"/>
              </a:ext>
            </a:extLst>
          </p:cNvPr>
          <p:cNvCxnSpPr/>
          <p:nvPr>
            <p:custDataLst>
              <p:tags r:id="rId3"/>
            </p:custDataLst>
          </p:nvPr>
        </p:nvCxnSpPr>
        <p:spPr>
          <a:xfrm>
            <a:off x="3068884" y="2195538"/>
            <a:ext cx="435908" cy="0"/>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22258829-EF79-CAF0-6E98-DC480C485F2F}"/>
              </a:ext>
            </a:extLst>
          </p:cNvPr>
          <p:cNvSpPr txBox="1"/>
          <p:nvPr>
            <p:custDataLst>
              <p:tags r:id="rId4"/>
            </p:custDataLst>
          </p:nvPr>
        </p:nvSpPr>
        <p:spPr>
          <a:xfrm>
            <a:off x="3410206" y="2658604"/>
            <a:ext cx="1359473"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文档列表</a:t>
            </a:r>
          </a:p>
        </p:txBody>
      </p:sp>
      <p:sp>
        <p:nvSpPr>
          <p:cNvPr id="12" name="矩形 10">
            <a:extLst>
              <a:ext uri="{FF2B5EF4-FFF2-40B4-BE49-F238E27FC236}">
                <a16:creationId xmlns:a16="http://schemas.microsoft.com/office/drawing/2014/main" id="{A7B85D95-C944-90E8-A4A1-904EB56D0B69}"/>
              </a:ext>
            </a:extLst>
          </p:cNvPr>
          <p:cNvSpPr/>
          <p:nvPr>
            <p:custDataLst>
              <p:tags r:id="rId5"/>
            </p:custDataLst>
          </p:nvPr>
        </p:nvSpPr>
        <p:spPr>
          <a:xfrm>
            <a:off x="3548440" y="133220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3" name="矩形 10">
            <a:extLst>
              <a:ext uri="{FF2B5EF4-FFF2-40B4-BE49-F238E27FC236}">
                <a16:creationId xmlns:a16="http://schemas.microsoft.com/office/drawing/2014/main" id="{1F762646-3B51-3DE9-57D2-8A3547900595}"/>
              </a:ext>
            </a:extLst>
          </p:cNvPr>
          <p:cNvSpPr/>
          <p:nvPr>
            <p:custDataLst>
              <p:tags r:id="rId6"/>
            </p:custDataLst>
          </p:nvPr>
        </p:nvSpPr>
        <p:spPr>
          <a:xfrm>
            <a:off x="3742384" y="156161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4" name="矩形 10">
            <a:extLst>
              <a:ext uri="{FF2B5EF4-FFF2-40B4-BE49-F238E27FC236}">
                <a16:creationId xmlns:a16="http://schemas.microsoft.com/office/drawing/2014/main" id="{718D7765-2C44-AFAD-D549-E538B5E2F392}"/>
              </a:ext>
            </a:extLst>
          </p:cNvPr>
          <p:cNvSpPr/>
          <p:nvPr>
            <p:custDataLst>
              <p:tags r:id="rId7"/>
            </p:custDataLst>
          </p:nvPr>
        </p:nvSpPr>
        <p:spPr>
          <a:xfrm>
            <a:off x="3936328" y="179047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7" name="矩形 10">
            <a:extLst>
              <a:ext uri="{FF2B5EF4-FFF2-40B4-BE49-F238E27FC236}">
                <a16:creationId xmlns:a16="http://schemas.microsoft.com/office/drawing/2014/main" id="{BC43C89E-3E35-8263-A453-C0C8618A1E6B}"/>
              </a:ext>
            </a:extLst>
          </p:cNvPr>
          <p:cNvSpPr/>
          <p:nvPr>
            <p:custDataLst>
              <p:tags r:id="rId8"/>
            </p:custDataLst>
          </p:nvPr>
        </p:nvSpPr>
        <p:spPr>
          <a:xfrm>
            <a:off x="4135170" y="2033507"/>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18" name="矩形 10">
            <a:extLst>
              <a:ext uri="{FF2B5EF4-FFF2-40B4-BE49-F238E27FC236}">
                <a16:creationId xmlns:a16="http://schemas.microsoft.com/office/drawing/2014/main" id="{D6063582-694E-EA33-0A55-DC7162A2D850}"/>
              </a:ext>
            </a:extLst>
          </p:cNvPr>
          <p:cNvSpPr/>
          <p:nvPr>
            <p:custDataLst>
              <p:tags r:id="rId9"/>
            </p:custDataLst>
          </p:nvPr>
        </p:nvSpPr>
        <p:spPr>
          <a:xfrm>
            <a:off x="4324682" y="2238435"/>
            <a:ext cx="321220" cy="409857"/>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25">
              <a:latin typeface="+mj-ea"/>
              <a:ea typeface="+mj-ea"/>
            </a:endParaRPr>
          </a:p>
        </p:txBody>
      </p:sp>
      <p:sp>
        <p:nvSpPr>
          <p:cNvPr id="21" name="圆角矩形 44">
            <a:extLst>
              <a:ext uri="{FF2B5EF4-FFF2-40B4-BE49-F238E27FC236}">
                <a16:creationId xmlns:a16="http://schemas.microsoft.com/office/drawing/2014/main" id="{DC16D93B-51DE-ED2B-AF81-9D153232347D}"/>
              </a:ext>
            </a:extLst>
          </p:cNvPr>
          <p:cNvSpPr/>
          <p:nvPr/>
        </p:nvSpPr>
        <p:spPr>
          <a:xfrm>
            <a:off x="7989576" y="2533473"/>
            <a:ext cx="792696" cy="761693"/>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生成内容</a:t>
            </a:r>
          </a:p>
        </p:txBody>
      </p:sp>
      <p:cxnSp>
        <p:nvCxnSpPr>
          <p:cNvPr id="22" name="直接箭头连接符 21">
            <a:extLst>
              <a:ext uri="{FF2B5EF4-FFF2-40B4-BE49-F238E27FC236}">
                <a16:creationId xmlns:a16="http://schemas.microsoft.com/office/drawing/2014/main" id="{FF1B0384-534E-F94D-064A-C7F066154BD9}"/>
              </a:ext>
            </a:extLst>
          </p:cNvPr>
          <p:cNvCxnSpPr>
            <a:cxnSpLocks/>
          </p:cNvCxnSpPr>
          <p:nvPr>
            <p:custDataLst>
              <p:tags r:id="rId10"/>
            </p:custDataLst>
          </p:nvPr>
        </p:nvCxnSpPr>
        <p:spPr>
          <a:xfrm>
            <a:off x="5005388" y="2914320"/>
            <a:ext cx="286272" cy="0"/>
          </a:xfrm>
          <a:prstGeom prst="straightConnector1">
            <a:avLst/>
          </a:prstGeom>
          <a:ln w="5715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3" name="直接箭头连接符 22">
            <a:extLst>
              <a:ext uri="{FF2B5EF4-FFF2-40B4-BE49-F238E27FC236}">
                <a16:creationId xmlns:a16="http://schemas.microsoft.com/office/drawing/2014/main" id="{B7513F96-B0F0-0D21-8E09-30EA4B0FAEC3}"/>
              </a:ext>
            </a:extLst>
          </p:cNvPr>
          <p:cNvCxnSpPr/>
          <p:nvPr>
            <p:custDataLst>
              <p:tags r:id="rId11"/>
            </p:custDataLst>
          </p:nvPr>
        </p:nvCxnSpPr>
        <p:spPr>
          <a:xfrm>
            <a:off x="7427870" y="2914320"/>
            <a:ext cx="435908" cy="0"/>
          </a:xfrm>
          <a:prstGeom prst="straightConnector1">
            <a:avLst/>
          </a:prstGeom>
          <a:ln w="5715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7" name="椭圆形标注 20">
            <a:extLst>
              <a:ext uri="{FF2B5EF4-FFF2-40B4-BE49-F238E27FC236}">
                <a16:creationId xmlns:a16="http://schemas.microsoft.com/office/drawing/2014/main" id="{34736E1E-A683-BCFF-FD3B-E6A5CFAFAB63}"/>
              </a:ext>
            </a:extLst>
          </p:cNvPr>
          <p:cNvSpPr/>
          <p:nvPr/>
        </p:nvSpPr>
        <p:spPr>
          <a:xfrm>
            <a:off x="181452" y="1813142"/>
            <a:ext cx="1017862" cy="642660"/>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latin typeface="+mj-ea"/>
                <a:ea typeface="+mj-ea"/>
              </a:rPr>
              <a:t>问题</a:t>
            </a:r>
          </a:p>
        </p:txBody>
      </p:sp>
      <p:pic>
        <p:nvPicPr>
          <p:cNvPr id="38" name="图片 37">
            <a:extLst>
              <a:ext uri="{FF2B5EF4-FFF2-40B4-BE49-F238E27FC236}">
                <a16:creationId xmlns:a16="http://schemas.microsoft.com/office/drawing/2014/main" id="{10E67F4F-4F19-A50B-ECEB-5E225A776194}"/>
              </a:ext>
            </a:extLst>
          </p:cNvPr>
          <p:cNvPicPr>
            <a:picLocks noChangeAspect="1"/>
          </p:cNvPicPr>
          <p:nvPr/>
        </p:nvPicPr>
        <p:blipFill>
          <a:blip r:embed="rId16"/>
          <a:stretch>
            <a:fillRect/>
          </a:stretch>
        </p:blipFill>
        <p:spPr>
          <a:xfrm>
            <a:off x="5347076" y="2342516"/>
            <a:ext cx="1162300" cy="1122114"/>
          </a:xfrm>
          <a:prstGeom prst="rect">
            <a:avLst/>
          </a:prstGeom>
        </p:spPr>
      </p:pic>
      <p:pic>
        <p:nvPicPr>
          <p:cNvPr id="39" name="图片 38">
            <a:extLst>
              <a:ext uri="{FF2B5EF4-FFF2-40B4-BE49-F238E27FC236}">
                <a16:creationId xmlns:a16="http://schemas.microsoft.com/office/drawing/2014/main" id="{60D54DBF-59F6-C5E0-E967-B9F10C69BFDB}"/>
              </a:ext>
            </a:extLst>
          </p:cNvPr>
          <p:cNvPicPr>
            <a:picLocks noChangeAspect="1"/>
          </p:cNvPicPr>
          <p:nvPr/>
        </p:nvPicPr>
        <p:blipFill>
          <a:blip r:embed="rId17"/>
          <a:stretch>
            <a:fillRect/>
          </a:stretch>
        </p:blipFill>
        <p:spPr>
          <a:xfrm>
            <a:off x="6509376" y="2352008"/>
            <a:ext cx="960104" cy="1207656"/>
          </a:xfrm>
          <a:prstGeom prst="rect">
            <a:avLst/>
          </a:prstGeom>
        </p:spPr>
      </p:pic>
      <p:sp>
        <p:nvSpPr>
          <p:cNvPr id="42" name="椭圆形标注 20">
            <a:extLst>
              <a:ext uri="{FF2B5EF4-FFF2-40B4-BE49-F238E27FC236}">
                <a16:creationId xmlns:a16="http://schemas.microsoft.com/office/drawing/2014/main" id="{396E6AA5-3398-CB13-EF93-C4F33B2304B8}"/>
              </a:ext>
            </a:extLst>
          </p:cNvPr>
          <p:cNvSpPr/>
          <p:nvPr/>
        </p:nvSpPr>
        <p:spPr>
          <a:xfrm>
            <a:off x="3548440" y="3639844"/>
            <a:ext cx="1017862" cy="642660"/>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dirty="0">
                <a:solidFill>
                  <a:schemeClr val="tx1"/>
                </a:solidFill>
                <a:latin typeface="+mj-ea"/>
                <a:ea typeface="+mj-ea"/>
              </a:rPr>
              <a:t>问题</a:t>
            </a:r>
          </a:p>
        </p:txBody>
      </p:sp>
      <p:sp>
        <p:nvSpPr>
          <p:cNvPr id="43" name="标题 1">
            <a:extLst>
              <a:ext uri="{FF2B5EF4-FFF2-40B4-BE49-F238E27FC236}">
                <a16:creationId xmlns:a16="http://schemas.microsoft.com/office/drawing/2014/main" id="{3FF1CC29-7848-5883-20B2-484AC5964C9C}"/>
              </a:ext>
            </a:extLst>
          </p:cNvPr>
          <p:cNvSpPr>
            <a:spLocks noGrp="1"/>
          </p:cNvSpPr>
          <p:nvPr>
            <p:custDataLst>
              <p:tags r:id="rId12"/>
            </p:custDataLst>
          </p:nvPr>
        </p:nvSpPr>
        <p:spPr>
          <a:xfrm>
            <a:off x="0" y="4646508"/>
            <a:ext cx="9144000" cy="369332"/>
          </a:xfrm>
          <a:prstGeom prst="rect">
            <a:avLst/>
          </a:prstGeom>
          <a:solidFill>
            <a:schemeClr val="accent2">
              <a:lumMod val="20000"/>
              <a:lumOff val="80000"/>
            </a:schemeClr>
          </a:solidFill>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800" b="0" dirty="0">
                <a:solidFill>
                  <a:schemeClr val="tx1"/>
                </a:solidFill>
                <a:latin typeface="+mj-ea"/>
                <a:ea typeface="+mj-ea"/>
              </a:rPr>
              <a:t>利用信息检索连接外部知识库和大语言模型的参数内知识</a:t>
            </a:r>
          </a:p>
        </p:txBody>
      </p:sp>
      <p:sp>
        <p:nvSpPr>
          <p:cNvPr id="44" name="文本框 43">
            <a:extLst>
              <a:ext uri="{FF2B5EF4-FFF2-40B4-BE49-F238E27FC236}">
                <a16:creationId xmlns:a16="http://schemas.microsoft.com/office/drawing/2014/main" id="{810B1BD9-A7A0-AB8F-CCD3-4BD985C95802}"/>
              </a:ext>
            </a:extLst>
          </p:cNvPr>
          <p:cNvSpPr txBox="1"/>
          <p:nvPr>
            <p:custDataLst>
              <p:tags r:id="rId13"/>
            </p:custDataLst>
          </p:nvPr>
        </p:nvSpPr>
        <p:spPr>
          <a:xfrm>
            <a:off x="5814122" y="3549167"/>
            <a:ext cx="1883448"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大语言模型</a:t>
            </a:r>
          </a:p>
        </p:txBody>
      </p:sp>
      <p:sp>
        <p:nvSpPr>
          <p:cNvPr id="2" name="Rounded Rectangle 1">
            <a:extLst>
              <a:ext uri="{FF2B5EF4-FFF2-40B4-BE49-F238E27FC236}">
                <a16:creationId xmlns:a16="http://schemas.microsoft.com/office/drawing/2014/main" id="{78858797-B7F3-402F-B07B-3FC80CE972D4}"/>
              </a:ext>
            </a:extLst>
          </p:cNvPr>
          <p:cNvSpPr/>
          <p:nvPr/>
        </p:nvSpPr>
        <p:spPr>
          <a:xfrm>
            <a:off x="132039" y="1337920"/>
            <a:ext cx="4645693" cy="3131305"/>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15" name="Graphic 14" descr="Books on shelf">
            <a:extLst>
              <a:ext uri="{FF2B5EF4-FFF2-40B4-BE49-F238E27FC236}">
                <a16:creationId xmlns:a16="http://schemas.microsoft.com/office/drawing/2014/main" id="{0756D878-1F07-067F-EC3E-4AAF84624D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4944" y="2042964"/>
            <a:ext cx="1442293" cy="1442293"/>
          </a:xfrm>
          <a:prstGeom prst="rect">
            <a:avLst/>
          </a:prstGeom>
        </p:spPr>
      </p:pic>
      <p:sp>
        <p:nvSpPr>
          <p:cNvPr id="16" name="TextBox 15">
            <a:extLst>
              <a:ext uri="{FF2B5EF4-FFF2-40B4-BE49-F238E27FC236}">
                <a16:creationId xmlns:a16="http://schemas.microsoft.com/office/drawing/2014/main" id="{5201D54F-E676-0D30-4D20-D8AC9B0EF724}"/>
              </a:ext>
            </a:extLst>
          </p:cNvPr>
          <p:cNvSpPr txBox="1"/>
          <p:nvPr/>
        </p:nvSpPr>
        <p:spPr>
          <a:xfrm>
            <a:off x="1644226" y="2541719"/>
            <a:ext cx="3057247" cy="584775"/>
          </a:xfrm>
          <a:prstGeom prst="rect">
            <a:avLst/>
          </a:prstGeom>
          <a:noFill/>
        </p:spPr>
        <p:txBody>
          <a:bodyPr wrap="none" rtlCol="0">
            <a:spAutoFit/>
          </a:bodyPr>
          <a:lstStyle/>
          <a:p>
            <a:pPr algn="l"/>
            <a:r>
              <a:rPr lang="en-US" sz="3200" b="1" dirty="0">
                <a:solidFill>
                  <a:schemeClr val="bg1"/>
                </a:solidFill>
                <a:latin typeface="Microsoft YaHei" panose="020B0503020204020204" pitchFamily="34" charset="-122"/>
                <a:ea typeface="Microsoft YaHei" panose="020B0503020204020204" pitchFamily="34" charset="-122"/>
              </a:rPr>
              <a:t>外部</a:t>
            </a:r>
            <a:r>
              <a:rPr lang="en-US" sz="3200" dirty="0">
                <a:solidFill>
                  <a:schemeClr val="bg1"/>
                </a:solidFill>
                <a:latin typeface="Microsoft YaHei" panose="020B0503020204020204" pitchFamily="34" charset="-122"/>
                <a:ea typeface="Microsoft YaHei" panose="020B0503020204020204" pitchFamily="34" charset="-122"/>
              </a:rPr>
              <a:t>语料库知识</a:t>
            </a:r>
            <a:endParaRPr lang="en-CN" sz="2800" dirty="0">
              <a:solidFill>
                <a:schemeClr val="bg1"/>
              </a:solidFill>
              <a:latin typeface="Microsoft YaHei" panose="020B0503020204020204" pitchFamily="34" charset="-122"/>
              <a:ea typeface="Microsoft YaHei" panose="020B0503020204020204" pitchFamily="34" charset="-122"/>
            </a:endParaRPr>
          </a:p>
        </p:txBody>
      </p:sp>
      <p:sp>
        <p:nvSpPr>
          <p:cNvPr id="19" name="Rounded Rectangle 18">
            <a:extLst>
              <a:ext uri="{FF2B5EF4-FFF2-40B4-BE49-F238E27FC236}">
                <a16:creationId xmlns:a16="http://schemas.microsoft.com/office/drawing/2014/main" id="{DEB0EA63-4FB6-7F70-1488-B12263B1F7E5}"/>
              </a:ext>
            </a:extLst>
          </p:cNvPr>
          <p:cNvSpPr/>
          <p:nvPr/>
        </p:nvSpPr>
        <p:spPr>
          <a:xfrm>
            <a:off x="5231016" y="1348666"/>
            <a:ext cx="2248989" cy="3131305"/>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25" name="Graphic 24" descr="Network">
            <a:extLst>
              <a:ext uri="{FF2B5EF4-FFF2-40B4-BE49-F238E27FC236}">
                <a16:creationId xmlns:a16="http://schemas.microsoft.com/office/drawing/2014/main" id="{419B9E2F-02FF-AFDF-F6AC-8BC85F1B12D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25521" y="1667006"/>
            <a:ext cx="914400" cy="914400"/>
          </a:xfrm>
          <a:prstGeom prst="rect">
            <a:avLst/>
          </a:prstGeom>
        </p:spPr>
      </p:pic>
      <p:sp>
        <p:nvSpPr>
          <p:cNvPr id="26" name="TextBox 25">
            <a:extLst>
              <a:ext uri="{FF2B5EF4-FFF2-40B4-BE49-F238E27FC236}">
                <a16:creationId xmlns:a16="http://schemas.microsoft.com/office/drawing/2014/main" id="{506A3F8E-6234-6DB1-0D77-58D308397A0E}"/>
              </a:ext>
            </a:extLst>
          </p:cNvPr>
          <p:cNvSpPr txBox="1"/>
          <p:nvPr/>
        </p:nvSpPr>
        <p:spPr>
          <a:xfrm>
            <a:off x="5322678" y="2563584"/>
            <a:ext cx="2002500" cy="1077218"/>
          </a:xfrm>
          <a:prstGeom prst="rect">
            <a:avLst/>
          </a:prstGeom>
          <a:noFill/>
        </p:spPr>
        <p:txBody>
          <a:bodyPr wrap="square" rtlCol="0">
            <a:spAutoFit/>
          </a:bodyPr>
          <a:lstStyle/>
          <a:p>
            <a:pPr algn="ctr"/>
            <a:r>
              <a:rPr lang="en-US" sz="3200" b="1" dirty="0">
                <a:solidFill>
                  <a:schemeClr val="bg1"/>
                </a:solidFill>
                <a:latin typeface="Microsoft YaHei" panose="020B0503020204020204" pitchFamily="34" charset="-122"/>
                <a:ea typeface="Microsoft YaHei" panose="020B0503020204020204" pitchFamily="34" charset="-122"/>
              </a:rPr>
              <a:t>内部</a:t>
            </a:r>
          </a:p>
          <a:p>
            <a:pPr algn="ctr"/>
            <a:r>
              <a:rPr lang="en-US" sz="3200" dirty="0">
                <a:solidFill>
                  <a:schemeClr val="bg1"/>
                </a:solidFill>
                <a:latin typeface="Microsoft YaHei" panose="020B0503020204020204" pitchFamily="34" charset="-122"/>
                <a:ea typeface="Microsoft YaHei" panose="020B0503020204020204" pitchFamily="34" charset="-122"/>
              </a:rPr>
              <a:t>参数知识</a:t>
            </a:r>
            <a:endParaRPr lang="en-CN" sz="2800" dirty="0">
              <a:solidFill>
                <a:schemeClr val="bg1"/>
              </a:solidFill>
              <a:latin typeface="Microsoft YaHei" panose="020B0503020204020204" pitchFamily="34" charset="-122"/>
              <a:ea typeface="Microsoft YaHei" panose="020B0503020204020204" pitchFamily="34" charset="-122"/>
            </a:endParaRPr>
          </a:p>
        </p:txBody>
      </p:sp>
      <p:sp>
        <p:nvSpPr>
          <p:cNvPr id="35" name="Title 34">
            <a:extLst>
              <a:ext uri="{FF2B5EF4-FFF2-40B4-BE49-F238E27FC236}">
                <a16:creationId xmlns:a16="http://schemas.microsoft.com/office/drawing/2014/main" id="{117CC3D5-3113-DD9D-B960-F83A7ED9B4FB}"/>
              </a:ext>
            </a:extLst>
          </p:cNvPr>
          <p:cNvSpPr>
            <a:spLocks noGrp="1"/>
          </p:cNvSpPr>
          <p:nvPr>
            <p:ph type="title"/>
          </p:nvPr>
        </p:nvSpPr>
        <p:spPr>
          <a:xfrm>
            <a:off x="768900" y="104820"/>
            <a:ext cx="4813753" cy="755700"/>
          </a:xfrm>
        </p:spPr>
        <p:txBody>
          <a:bodyPr/>
          <a:lstStyle/>
          <a:p>
            <a:r>
              <a:rPr lang="zh-CN" altLang="en-US" dirty="0"/>
              <a:t>检索增强生成</a:t>
            </a:r>
            <a:endParaRPr lang="en-CN" dirty="0"/>
          </a:p>
        </p:txBody>
      </p:sp>
    </p:spTree>
    <p:extLst>
      <p:ext uri="{BB962C8B-B14F-4D97-AF65-F5344CB8AC3E}">
        <p14:creationId xmlns:p14="http://schemas.microsoft.com/office/powerpoint/2010/main" val="2576074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方法</a:t>
            </a:r>
            <a:endParaRPr lang="en-CN" dirty="0"/>
          </a:p>
        </p:txBody>
      </p:sp>
      <p:pic>
        <p:nvPicPr>
          <p:cNvPr id="4" name="图片 3">
            <a:extLst>
              <a:ext uri="{FF2B5EF4-FFF2-40B4-BE49-F238E27FC236}">
                <a16:creationId xmlns:a16="http://schemas.microsoft.com/office/drawing/2014/main" id="{25868EB2-DD0B-BB57-0B80-4B564DD7C3F3}"/>
              </a:ext>
            </a:extLst>
          </p:cNvPr>
          <p:cNvPicPr>
            <a:picLocks noChangeAspect="1"/>
          </p:cNvPicPr>
          <p:nvPr/>
        </p:nvPicPr>
        <p:blipFill>
          <a:blip r:embed="rId2"/>
          <a:stretch>
            <a:fillRect/>
          </a:stretch>
        </p:blipFill>
        <p:spPr>
          <a:xfrm>
            <a:off x="196162" y="1728189"/>
            <a:ext cx="8751675" cy="2155175"/>
          </a:xfrm>
          <a:prstGeom prst="rect">
            <a:avLst/>
          </a:prstGeom>
        </p:spPr>
      </p:pic>
      <p:sp>
        <p:nvSpPr>
          <p:cNvPr id="6" name="文本框 5">
            <a:extLst>
              <a:ext uri="{FF2B5EF4-FFF2-40B4-BE49-F238E27FC236}">
                <a16:creationId xmlns:a16="http://schemas.microsoft.com/office/drawing/2014/main" id="{E9C1A53C-9CDD-AAF0-41C6-E741884C8041}"/>
              </a:ext>
            </a:extLst>
          </p:cNvPr>
          <p:cNvSpPr txBox="1"/>
          <p:nvPr/>
        </p:nvSpPr>
        <p:spPr>
          <a:xfrm>
            <a:off x="0" y="4333893"/>
            <a:ext cx="9144000" cy="584775"/>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sz="1600" dirty="0"/>
              <a:t>全局依赖编码器捕捉输入的排序列表的特征，序列依赖解码器按照相关性递减的顺序一步步生成最终的排序列表，并在每一步进行截断判断，当判断为真时，停止生成，返回最终重排和截断过的列表</a:t>
            </a:r>
          </a:p>
        </p:txBody>
      </p:sp>
      <p:sp>
        <p:nvSpPr>
          <p:cNvPr id="7" name="文本框 6">
            <a:extLst>
              <a:ext uri="{FF2B5EF4-FFF2-40B4-BE49-F238E27FC236}">
                <a16:creationId xmlns:a16="http://schemas.microsoft.com/office/drawing/2014/main" id="{B98AE2C7-D345-A532-85E7-6CA670212360}"/>
              </a:ext>
            </a:extLst>
          </p:cNvPr>
          <p:cNvSpPr txBox="1"/>
          <p:nvPr/>
        </p:nvSpPr>
        <p:spPr>
          <a:xfrm>
            <a:off x="314960" y="1260136"/>
            <a:ext cx="1107996"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整体框架</a:t>
            </a:r>
          </a:p>
        </p:txBody>
      </p:sp>
    </p:spTree>
    <p:extLst>
      <p:ext uri="{BB962C8B-B14F-4D97-AF65-F5344CB8AC3E}">
        <p14:creationId xmlns:p14="http://schemas.microsoft.com/office/powerpoint/2010/main" val="246142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2F7E8AAF-ED7D-15A1-A01B-DA912B059184}"/>
              </a:ext>
            </a:extLst>
          </p:cNvPr>
          <p:cNvSpPr txBox="1"/>
          <p:nvPr/>
        </p:nvSpPr>
        <p:spPr>
          <a:xfrm>
            <a:off x="4435148" y="663991"/>
            <a:ext cx="1107996"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模型结构</a:t>
            </a:r>
          </a:p>
        </p:txBody>
      </p:sp>
      <p:pic>
        <p:nvPicPr>
          <p:cNvPr id="5" name="图片 4">
            <a:extLst>
              <a:ext uri="{FF2B5EF4-FFF2-40B4-BE49-F238E27FC236}">
                <a16:creationId xmlns:a16="http://schemas.microsoft.com/office/drawing/2014/main" id="{5C319DE6-8B12-3514-8B4A-303E98314453}"/>
              </a:ext>
            </a:extLst>
          </p:cNvPr>
          <p:cNvPicPr>
            <a:picLocks noChangeAspect="1"/>
          </p:cNvPicPr>
          <p:nvPr/>
        </p:nvPicPr>
        <p:blipFill>
          <a:blip r:embed="rId2"/>
          <a:stretch>
            <a:fillRect/>
          </a:stretch>
        </p:blipFill>
        <p:spPr>
          <a:xfrm>
            <a:off x="243839" y="1519542"/>
            <a:ext cx="4191309" cy="3476637"/>
          </a:xfrm>
          <a:prstGeom prst="rect">
            <a:avLst/>
          </a:prstGeom>
        </p:spPr>
      </p:pic>
      <p:sp>
        <p:nvSpPr>
          <p:cNvPr id="7" name="文本框 6">
            <a:extLst>
              <a:ext uri="{FF2B5EF4-FFF2-40B4-BE49-F238E27FC236}">
                <a16:creationId xmlns:a16="http://schemas.microsoft.com/office/drawing/2014/main" id="{4C9032B8-7382-4E2B-1DB3-942895440E59}"/>
              </a:ext>
            </a:extLst>
          </p:cNvPr>
          <p:cNvSpPr txBox="1"/>
          <p:nvPr/>
        </p:nvSpPr>
        <p:spPr>
          <a:xfrm>
            <a:off x="4525974" y="1737340"/>
            <a:ext cx="5657892" cy="2655727"/>
          </a:xfrm>
          <a:prstGeom prst="rect">
            <a:avLst/>
          </a:prstGeom>
          <a:noFill/>
        </p:spPr>
        <p:txBody>
          <a:bodyPr wrap="square" rtlCol="0">
            <a:spAutoFit/>
          </a:bodyPr>
          <a:lstStyle/>
          <a:p>
            <a:pPr>
              <a:lnSpc>
                <a:spcPct val="120000"/>
              </a:lnSpc>
            </a:pPr>
            <a:r>
              <a:rPr lang="en-US" altLang="zh-CN" b="1" dirty="0">
                <a:solidFill>
                  <a:schemeClr val="tx1"/>
                </a:solidFill>
                <a:latin typeface="+mj-ea"/>
                <a:ea typeface="+mj-ea"/>
                <a:cs typeface="Times New Roman" panose="02020603050405020304" pitchFamily="18" charset="0"/>
              </a:rPr>
              <a:t>MHSA</a:t>
            </a:r>
            <a:r>
              <a:rPr lang="en-US" altLang="zh-CN" dirty="0">
                <a:solidFill>
                  <a:schemeClr val="tx1"/>
                </a:solidFill>
                <a:latin typeface="+mj-ea"/>
                <a:ea typeface="+mj-ea"/>
                <a:cs typeface="Times New Roman" panose="02020603050405020304" pitchFamily="18" charset="0"/>
              </a:rPr>
              <a:t>: </a:t>
            </a:r>
            <a:r>
              <a:rPr lang="zh-CN" altLang="en-US" dirty="0">
                <a:solidFill>
                  <a:schemeClr val="tx1"/>
                </a:solidFill>
                <a:latin typeface="+mj-ea"/>
                <a:ea typeface="+mj-ea"/>
                <a:cs typeface="Times New Roman" panose="02020603050405020304" pitchFamily="18" charset="0"/>
              </a:rPr>
              <a:t>捕捉排序列表的列表级上下文特征</a:t>
            </a:r>
            <a:endParaRPr lang="en-US" altLang="zh-CN" dirty="0">
              <a:solidFill>
                <a:schemeClr val="tx1"/>
              </a:solidFill>
              <a:latin typeface="+mj-ea"/>
              <a:ea typeface="+mj-ea"/>
              <a:cs typeface="Times New Roman" panose="02020603050405020304" pitchFamily="18" charset="0"/>
            </a:endParaRPr>
          </a:p>
          <a:p>
            <a:pPr>
              <a:lnSpc>
                <a:spcPct val="120000"/>
              </a:lnSpc>
            </a:pPr>
            <a:endParaRPr lang="en-US" altLang="zh-CN" dirty="0">
              <a:solidFill>
                <a:schemeClr val="tx1"/>
              </a:solidFill>
              <a:latin typeface="+mj-ea"/>
              <a:ea typeface="+mj-ea"/>
              <a:cs typeface="Times New Roman" panose="02020603050405020304" pitchFamily="18" charset="0"/>
            </a:endParaRPr>
          </a:p>
          <a:p>
            <a:pPr>
              <a:lnSpc>
                <a:spcPct val="120000"/>
              </a:lnSpc>
            </a:pPr>
            <a:r>
              <a:rPr lang="en-US" altLang="zh-CN" b="1" dirty="0">
                <a:solidFill>
                  <a:schemeClr val="tx1"/>
                </a:solidFill>
                <a:latin typeface="+mj-ea"/>
                <a:ea typeface="+mj-ea"/>
                <a:cs typeface="Times New Roman" panose="02020603050405020304" pitchFamily="18" charset="0"/>
              </a:rPr>
              <a:t>Cross ranking FFN: </a:t>
            </a:r>
            <a:r>
              <a:rPr lang="zh-CN" altLang="en-US" dirty="0">
                <a:solidFill>
                  <a:schemeClr val="tx1"/>
                </a:solidFill>
                <a:latin typeface="+mj-ea"/>
                <a:ea typeface="+mj-ea"/>
                <a:cs typeface="Times New Roman" panose="02020603050405020304" pitchFamily="18" charset="0"/>
              </a:rPr>
              <a:t>在每个生成步骤选择最佳的</a:t>
            </a:r>
            <a:endParaRPr lang="en-US" altLang="zh-CN" dirty="0">
              <a:solidFill>
                <a:schemeClr val="tx1"/>
              </a:solidFill>
              <a:latin typeface="+mj-ea"/>
              <a:ea typeface="+mj-ea"/>
              <a:cs typeface="Times New Roman" panose="02020603050405020304" pitchFamily="18" charset="0"/>
            </a:endParaRPr>
          </a:p>
          <a:p>
            <a:pPr>
              <a:lnSpc>
                <a:spcPct val="120000"/>
              </a:lnSpc>
            </a:pPr>
            <a:r>
              <a:rPr lang="zh-CN" altLang="en-US" dirty="0">
                <a:solidFill>
                  <a:schemeClr val="tx1"/>
                </a:solidFill>
                <a:latin typeface="+mj-ea"/>
                <a:ea typeface="+mj-ea"/>
                <a:cs typeface="Times New Roman" panose="02020603050405020304" pitchFamily="18" charset="0"/>
              </a:rPr>
              <a:t>输出文档</a:t>
            </a:r>
            <a:r>
              <a:rPr lang="en-US" altLang="zh-CN" dirty="0">
                <a:solidFill>
                  <a:schemeClr val="tx1"/>
                </a:solidFill>
                <a:latin typeface="+mj-ea"/>
                <a:ea typeface="+mj-ea"/>
                <a:cs typeface="Times New Roman" panose="02020603050405020304" pitchFamily="18" charset="0"/>
              </a:rPr>
              <a:t>.</a:t>
            </a:r>
          </a:p>
          <a:p>
            <a:pPr>
              <a:lnSpc>
                <a:spcPct val="120000"/>
              </a:lnSpc>
            </a:pPr>
            <a:endParaRPr lang="en-US" altLang="zh-CN" dirty="0">
              <a:solidFill>
                <a:schemeClr val="tx1"/>
              </a:solidFill>
              <a:latin typeface="+mj-ea"/>
              <a:ea typeface="+mj-ea"/>
              <a:cs typeface="Times New Roman" panose="02020603050405020304" pitchFamily="18" charset="0"/>
            </a:endParaRPr>
          </a:p>
          <a:p>
            <a:pPr>
              <a:lnSpc>
                <a:spcPct val="120000"/>
              </a:lnSpc>
            </a:pPr>
            <a:r>
              <a:rPr lang="en-US" altLang="zh-CN" b="1" dirty="0">
                <a:solidFill>
                  <a:schemeClr val="tx1"/>
                </a:solidFill>
                <a:latin typeface="+mj-ea"/>
                <a:ea typeface="+mj-ea"/>
                <a:cs typeface="Times New Roman" panose="02020603050405020304" pitchFamily="18" charset="0"/>
              </a:rPr>
              <a:t>Dynamic Ranking Module: </a:t>
            </a:r>
            <a:r>
              <a:rPr lang="zh-CN" altLang="en-US" dirty="0">
                <a:solidFill>
                  <a:schemeClr val="tx1"/>
                </a:solidFill>
                <a:latin typeface="+mj-ea"/>
                <a:ea typeface="+mj-ea"/>
                <a:cs typeface="Times New Roman" panose="02020603050405020304" pitchFamily="18" charset="0"/>
              </a:rPr>
              <a:t>在每个生成步骤生成局</a:t>
            </a:r>
            <a:endParaRPr lang="en-US" altLang="zh-CN" dirty="0">
              <a:solidFill>
                <a:schemeClr val="tx1"/>
              </a:solidFill>
              <a:latin typeface="+mj-ea"/>
              <a:ea typeface="+mj-ea"/>
              <a:cs typeface="Times New Roman" panose="02020603050405020304" pitchFamily="18" charset="0"/>
            </a:endParaRPr>
          </a:p>
          <a:p>
            <a:pPr>
              <a:lnSpc>
                <a:spcPct val="120000"/>
              </a:lnSpc>
            </a:pPr>
            <a:r>
              <a:rPr lang="zh-CN" altLang="en-US" dirty="0">
                <a:solidFill>
                  <a:schemeClr val="tx1"/>
                </a:solidFill>
                <a:latin typeface="+mj-ea"/>
                <a:ea typeface="+mj-ea"/>
                <a:cs typeface="Times New Roman" panose="02020603050405020304" pitchFamily="18" charset="0"/>
              </a:rPr>
              <a:t>部的动态排序列表。</a:t>
            </a:r>
            <a:endParaRPr lang="en-US" altLang="zh-CN" dirty="0">
              <a:solidFill>
                <a:schemeClr val="tx1"/>
              </a:solidFill>
              <a:latin typeface="+mj-ea"/>
              <a:ea typeface="+mj-ea"/>
              <a:cs typeface="Times New Roman" panose="02020603050405020304" pitchFamily="18" charset="0"/>
            </a:endParaRPr>
          </a:p>
          <a:p>
            <a:pPr>
              <a:lnSpc>
                <a:spcPct val="120000"/>
              </a:lnSpc>
            </a:pPr>
            <a:endParaRPr lang="en-US" altLang="zh-CN" dirty="0">
              <a:solidFill>
                <a:schemeClr val="tx1"/>
              </a:solidFill>
              <a:latin typeface="+mj-ea"/>
              <a:ea typeface="+mj-ea"/>
              <a:cs typeface="Times New Roman" panose="02020603050405020304" pitchFamily="18" charset="0"/>
            </a:endParaRPr>
          </a:p>
          <a:p>
            <a:pPr>
              <a:lnSpc>
                <a:spcPct val="120000"/>
              </a:lnSpc>
            </a:pPr>
            <a:r>
              <a:rPr lang="en-US" altLang="zh-CN" b="1" dirty="0">
                <a:solidFill>
                  <a:schemeClr val="tx1"/>
                </a:solidFill>
                <a:latin typeface="+mj-ea"/>
                <a:ea typeface="+mj-ea"/>
                <a:cs typeface="Times New Roman" panose="02020603050405020304" pitchFamily="18" charset="0"/>
              </a:rPr>
              <a:t>Truncation Module</a:t>
            </a:r>
            <a:r>
              <a:rPr lang="en-US" altLang="zh-CN" dirty="0">
                <a:solidFill>
                  <a:schemeClr val="tx1"/>
                </a:solidFill>
                <a:latin typeface="+mj-ea"/>
                <a:ea typeface="+mj-ea"/>
                <a:cs typeface="Times New Roman" panose="02020603050405020304" pitchFamily="18" charset="0"/>
              </a:rPr>
              <a:t>: </a:t>
            </a:r>
            <a:r>
              <a:rPr lang="zh-CN" altLang="en-US" dirty="0">
                <a:solidFill>
                  <a:schemeClr val="tx1"/>
                </a:solidFill>
                <a:latin typeface="+mj-ea"/>
                <a:ea typeface="+mj-ea"/>
                <a:cs typeface="Times New Roman" panose="02020603050405020304" pitchFamily="18" charset="0"/>
              </a:rPr>
              <a:t>在每个生成步骤基于双向序列信</a:t>
            </a:r>
            <a:endParaRPr lang="en-US" altLang="zh-CN" dirty="0">
              <a:solidFill>
                <a:schemeClr val="tx1"/>
              </a:solidFill>
              <a:latin typeface="+mj-ea"/>
              <a:ea typeface="+mj-ea"/>
              <a:cs typeface="Times New Roman" panose="02020603050405020304" pitchFamily="18" charset="0"/>
            </a:endParaRPr>
          </a:p>
          <a:p>
            <a:pPr>
              <a:lnSpc>
                <a:spcPct val="120000"/>
              </a:lnSpc>
            </a:pPr>
            <a:r>
              <a:rPr lang="zh-CN" altLang="en-US" dirty="0">
                <a:solidFill>
                  <a:schemeClr val="tx1"/>
                </a:solidFill>
                <a:latin typeface="+mj-ea"/>
                <a:ea typeface="+mj-ea"/>
                <a:cs typeface="Times New Roman" panose="02020603050405020304" pitchFamily="18" charset="0"/>
              </a:rPr>
              <a:t>息做出截断判断。</a:t>
            </a:r>
            <a:endParaRPr lang="en-US" altLang="zh-CN" dirty="0">
              <a:solidFill>
                <a:schemeClr val="tx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575608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2F7E8AAF-ED7D-15A1-A01B-DA912B059184}"/>
              </a:ext>
            </a:extLst>
          </p:cNvPr>
          <p:cNvSpPr txBox="1"/>
          <p:nvPr/>
        </p:nvSpPr>
        <p:spPr>
          <a:xfrm>
            <a:off x="4217542" y="663337"/>
            <a:ext cx="646331"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训练</a:t>
            </a:r>
          </a:p>
        </p:txBody>
      </p:sp>
      <p:grpSp>
        <p:nvGrpSpPr>
          <p:cNvPr id="21" name="组合 20">
            <a:extLst>
              <a:ext uri="{FF2B5EF4-FFF2-40B4-BE49-F238E27FC236}">
                <a16:creationId xmlns:a16="http://schemas.microsoft.com/office/drawing/2014/main" id="{372AFB53-0AC3-83D5-D308-6D3334412C53}"/>
              </a:ext>
            </a:extLst>
          </p:cNvPr>
          <p:cNvGrpSpPr/>
          <p:nvPr/>
        </p:nvGrpSpPr>
        <p:grpSpPr>
          <a:xfrm>
            <a:off x="-13101" y="1269298"/>
            <a:ext cx="9157100" cy="3364751"/>
            <a:chOff x="422971" y="1158990"/>
            <a:chExt cx="11134060" cy="4091181"/>
          </a:xfrm>
        </p:grpSpPr>
        <p:sp>
          <p:nvSpPr>
            <p:cNvPr id="4" name="文本框 3">
              <a:extLst>
                <a:ext uri="{FF2B5EF4-FFF2-40B4-BE49-F238E27FC236}">
                  <a16:creationId xmlns:a16="http://schemas.microsoft.com/office/drawing/2014/main" id="{F80E3D32-5A7C-8E3C-C551-78EABF35F1FD}"/>
                </a:ext>
              </a:extLst>
            </p:cNvPr>
            <p:cNvSpPr txBox="1"/>
            <p:nvPr/>
          </p:nvSpPr>
          <p:spPr>
            <a:xfrm>
              <a:off x="525992" y="1158990"/>
              <a:ext cx="11031039" cy="1721428"/>
            </a:xfrm>
            <a:prstGeom prst="rect">
              <a:avLst/>
            </a:prstGeom>
            <a:noFill/>
          </p:spPr>
          <p:txBody>
            <a:bodyPr wrap="square" rtlCol="0">
              <a:spAutoFit/>
            </a:bodyPr>
            <a:lstStyle/>
            <a:p>
              <a:r>
                <a:rPr lang="zh-CN" altLang="en-US" sz="1600" b="1" dirty="0">
                  <a:solidFill>
                    <a:schemeClr val="tx1"/>
                  </a:solidFill>
                  <a:latin typeface="Times New Roman" panose="02020603050405020304" pitchFamily="18" charset="0"/>
                  <a:cs typeface="Times New Roman" panose="02020603050405020304" pitchFamily="18" charset="0"/>
                </a:rPr>
                <a:t>重排训练</a:t>
              </a:r>
              <a:r>
                <a:rPr lang="en-US" altLang="zh-CN" sz="1600" b="1" dirty="0">
                  <a:solidFill>
                    <a:schemeClr val="tx1"/>
                  </a:solidFill>
                  <a:latin typeface="Times New Roman" panose="02020603050405020304" pitchFamily="18" charset="0"/>
                  <a:cs typeface="Times New Roman" panose="02020603050405020304" pitchFamily="18" charset="0"/>
                </a:rPr>
                <a:t>:</a:t>
              </a:r>
              <a:endParaRPr lang="en-US" altLang="zh-CN" sz="1600" dirty="0">
                <a:solidFill>
                  <a:srgbClr val="000000"/>
                </a:solidFill>
                <a:effectLst/>
                <a:latin typeface="Times New Roman" panose="02020603050405020304" pitchFamily="18" charset="0"/>
                <a:cs typeface="Times New Roman" panose="02020603050405020304" pitchFamily="18" charset="0"/>
              </a:endParaRPr>
            </a:p>
            <a:p>
              <a:r>
                <a:rPr lang="en-US" altLang="zh-CN" dirty="0">
                  <a:solidFill>
                    <a:srgbClr val="000000"/>
                  </a:solidFill>
                  <a:latin typeface="Times New Roman" panose="02020603050405020304" pitchFamily="18" charset="0"/>
                  <a:cs typeface="Times New Roman" panose="02020603050405020304" pitchFamily="18" charset="0"/>
                </a:rPr>
                <a:t>S</a:t>
              </a:r>
              <a:r>
                <a:rPr lang="en-US" altLang="zh-CN" dirty="0">
                  <a:solidFill>
                    <a:srgbClr val="000000"/>
                  </a:solidFill>
                  <a:effectLst/>
                  <a:latin typeface="Times New Roman" panose="02020603050405020304" pitchFamily="18" charset="0"/>
                  <a:cs typeface="Times New Roman" panose="02020603050405020304" pitchFamily="18" charset="0"/>
                </a:rPr>
                <a:t>tep-adaptive Attention:</a:t>
              </a:r>
              <a:endParaRPr lang="en-US" altLang="zh-CN" dirty="0">
                <a:solidFill>
                  <a:srgbClr val="000000"/>
                </a:solidFill>
                <a:latin typeface="Times New Roman" panose="02020603050405020304" pitchFamily="18" charset="0"/>
                <a:cs typeface="Times New Roman" panose="02020603050405020304" pitchFamily="18" charset="0"/>
              </a:endParaRPr>
            </a:p>
            <a:p>
              <a:endParaRPr lang="en-US" altLang="zh-CN" dirty="0">
                <a:solidFill>
                  <a:srgbClr val="000000"/>
                </a:solidFill>
                <a:latin typeface="Times New Roman" panose="02020603050405020304" pitchFamily="18" charset="0"/>
                <a:cs typeface="Times New Roman" panose="02020603050405020304" pitchFamily="18" charset="0"/>
              </a:endParaRPr>
            </a:p>
            <a:p>
              <a:r>
                <a:rPr lang="en-US" altLang="zh-CN" dirty="0">
                  <a:solidFill>
                    <a:srgbClr val="000000"/>
                  </a:solidFill>
                  <a:latin typeface="Times New Roman" panose="02020603050405020304" pitchFamily="18" charset="0"/>
                  <a:cs typeface="Times New Roman" panose="02020603050405020304" pitchFamily="18" charset="0"/>
                </a:rPr>
                <a:t>S</a:t>
              </a:r>
              <a:r>
                <a:rPr lang="en-US" altLang="zh-CN" dirty="0">
                  <a:solidFill>
                    <a:srgbClr val="000000"/>
                  </a:solidFill>
                  <a:effectLst/>
                  <a:latin typeface="Times New Roman" panose="02020603050405020304" pitchFamily="18" charset="0"/>
                  <a:cs typeface="Times New Roman" panose="02020603050405020304" pitchFamily="18" charset="0"/>
                </a:rPr>
                <a:t>tep-by-step lambda loss</a:t>
              </a:r>
              <a:r>
                <a:rPr lang="zh-CN" altLang="en-US" dirty="0">
                  <a:solidFill>
                    <a:srgbClr val="000000"/>
                  </a:solidFill>
                  <a:effectLst/>
                  <a:latin typeface="Times New Roman" panose="02020603050405020304" pitchFamily="18" charset="0"/>
                  <a:cs typeface="Times New Roman" panose="02020603050405020304" pitchFamily="18" charset="0"/>
                </a:rPr>
                <a:t>：</a:t>
              </a:r>
              <a:endParaRPr lang="en-US" altLang="zh-CN" sz="1600" b="1" dirty="0">
                <a:solidFill>
                  <a:schemeClr val="accent6"/>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Combine: </a:t>
              </a:r>
            </a:p>
          </p:txBody>
        </p:sp>
        <p:pic>
          <p:nvPicPr>
            <p:cNvPr id="6" name="图片 5">
              <a:extLst>
                <a:ext uri="{FF2B5EF4-FFF2-40B4-BE49-F238E27FC236}">
                  <a16:creationId xmlns:a16="http://schemas.microsoft.com/office/drawing/2014/main" id="{627A19E0-66BC-92E9-4179-F204A1DA3B18}"/>
                </a:ext>
              </a:extLst>
            </p:cNvPr>
            <p:cNvPicPr>
              <a:picLocks noChangeAspect="1"/>
            </p:cNvPicPr>
            <p:nvPr/>
          </p:nvPicPr>
          <p:blipFill>
            <a:blip r:embed="rId2"/>
            <a:stretch>
              <a:fillRect/>
            </a:stretch>
          </p:blipFill>
          <p:spPr>
            <a:xfrm>
              <a:off x="2912282" y="1341057"/>
              <a:ext cx="4017305" cy="594240"/>
            </a:xfrm>
            <a:prstGeom prst="rect">
              <a:avLst/>
            </a:prstGeom>
          </p:spPr>
        </p:pic>
        <p:pic>
          <p:nvPicPr>
            <p:cNvPr id="8" name="图片 7">
              <a:extLst>
                <a:ext uri="{FF2B5EF4-FFF2-40B4-BE49-F238E27FC236}">
                  <a16:creationId xmlns:a16="http://schemas.microsoft.com/office/drawing/2014/main" id="{48753A68-F4D4-DDF9-A26D-922B5FE7EB31}"/>
                </a:ext>
              </a:extLst>
            </p:cNvPr>
            <p:cNvPicPr>
              <a:picLocks noChangeAspect="1"/>
            </p:cNvPicPr>
            <p:nvPr/>
          </p:nvPicPr>
          <p:blipFill>
            <a:blip r:embed="rId3"/>
            <a:stretch>
              <a:fillRect/>
            </a:stretch>
          </p:blipFill>
          <p:spPr>
            <a:xfrm>
              <a:off x="6951700" y="1239267"/>
              <a:ext cx="3896821" cy="647291"/>
            </a:xfrm>
            <a:prstGeom prst="rect">
              <a:avLst/>
            </a:prstGeom>
          </p:spPr>
        </p:pic>
        <p:pic>
          <p:nvPicPr>
            <p:cNvPr id="9" name="图片 8">
              <a:extLst>
                <a:ext uri="{FF2B5EF4-FFF2-40B4-BE49-F238E27FC236}">
                  <a16:creationId xmlns:a16="http://schemas.microsoft.com/office/drawing/2014/main" id="{F1C354AB-9EE6-2116-09D6-3B00053E8B6E}"/>
                </a:ext>
              </a:extLst>
            </p:cNvPr>
            <p:cNvPicPr>
              <a:picLocks noChangeAspect="1"/>
            </p:cNvPicPr>
            <p:nvPr/>
          </p:nvPicPr>
          <p:blipFill>
            <a:blip r:embed="rId4"/>
            <a:stretch>
              <a:fillRect/>
            </a:stretch>
          </p:blipFill>
          <p:spPr>
            <a:xfrm>
              <a:off x="3058664" y="1978333"/>
              <a:ext cx="3052738" cy="572389"/>
            </a:xfrm>
            <a:prstGeom prst="rect">
              <a:avLst/>
            </a:prstGeom>
          </p:spPr>
        </p:pic>
        <p:pic>
          <p:nvPicPr>
            <p:cNvPr id="10" name="图片 9">
              <a:extLst>
                <a:ext uri="{FF2B5EF4-FFF2-40B4-BE49-F238E27FC236}">
                  <a16:creationId xmlns:a16="http://schemas.microsoft.com/office/drawing/2014/main" id="{5C2E1E54-AF64-58A7-403C-7AC9861BF867}"/>
                </a:ext>
              </a:extLst>
            </p:cNvPr>
            <p:cNvPicPr>
              <a:picLocks noChangeAspect="1"/>
            </p:cNvPicPr>
            <p:nvPr/>
          </p:nvPicPr>
          <p:blipFill>
            <a:blip r:embed="rId5"/>
            <a:stretch>
              <a:fillRect/>
            </a:stretch>
          </p:blipFill>
          <p:spPr>
            <a:xfrm>
              <a:off x="1688335" y="2556897"/>
              <a:ext cx="1680098" cy="322626"/>
            </a:xfrm>
            <a:prstGeom prst="rect">
              <a:avLst/>
            </a:prstGeom>
          </p:spPr>
        </p:pic>
        <p:sp>
          <p:nvSpPr>
            <p:cNvPr id="11" name="文本框 10">
              <a:extLst>
                <a:ext uri="{FF2B5EF4-FFF2-40B4-BE49-F238E27FC236}">
                  <a16:creationId xmlns:a16="http://schemas.microsoft.com/office/drawing/2014/main" id="{D28BFD99-1689-7490-17C2-04AA17246693}"/>
                </a:ext>
              </a:extLst>
            </p:cNvPr>
            <p:cNvSpPr txBox="1"/>
            <p:nvPr/>
          </p:nvSpPr>
          <p:spPr>
            <a:xfrm>
              <a:off x="503880" y="2909378"/>
              <a:ext cx="10078473" cy="748447"/>
            </a:xfrm>
            <a:prstGeom prst="rect">
              <a:avLst/>
            </a:prstGeom>
            <a:noFill/>
          </p:spPr>
          <p:txBody>
            <a:bodyPr wrap="square" rtlCol="0">
              <a:spAutoFit/>
            </a:bodyPr>
            <a:lstStyle/>
            <a:p>
              <a:r>
                <a:rPr lang="zh-CN" altLang="en-US" sz="1600" b="1" dirty="0">
                  <a:solidFill>
                    <a:schemeClr val="tx1"/>
                  </a:solidFill>
                  <a:latin typeface="Times New Roman" panose="02020603050405020304" pitchFamily="18" charset="0"/>
                  <a:cs typeface="Times New Roman" panose="02020603050405020304" pitchFamily="18" charset="0"/>
                </a:rPr>
                <a:t>截断训练</a:t>
              </a:r>
              <a:r>
                <a:rPr lang="en-US" altLang="zh-CN" sz="1600" b="1" dirty="0">
                  <a:solidFill>
                    <a:schemeClr val="tx1"/>
                  </a:solidFill>
                  <a:latin typeface="Times New Roman" panose="02020603050405020304" pitchFamily="18" charset="0"/>
                  <a:cs typeface="Times New Roman" panose="02020603050405020304" pitchFamily="18" charset="0"/>
                </a:rPr>
                <a:t>:</a:t>
              </a:r>
              <a:endParaRPr lang="en-US" altLang="zh-CN" sz="1600" dirty="0">
                <a:solidFill>
                  <a:schemeClr val="tx1"/>
                </a:solidFill>
                <a:effectLst/>
                <a:latin typeface="Times New Roman" panose="02020603050405020304" pitchFamily="18" charset="0"/>
                <a:cs typeface="Times New Roman" panose="02020603050405020304" pitchFamily="18" charset="0"/>
              </a:endParaRPr>
            </a:p>
            <a:p>
              <a:endParaRPr lang="en-US" altLang="zh-CN" sz="1800" dirty="0">
                <a:solidFill>
                  <a:schemeClr val="tx1"/>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D6CCE9BE-84EF-D611-3852-98BB3B6EFC11}"/>
                </a:ext>
              </a:extLst>
            </p:cNvPr>
            <p:cNvPicPr>
              <a:picLocks noChangeAspect="1"/>
            </p:cNvPicPr>
            <p:nvPr/>
          </p:nvPicPr>
          <p:blipFill>
            <a:blip r:embed="rId6"/>
            <a:stretch>
              <a:fillRect/>
            </a:stretch>
          </p:blipFill>
          <p:spPr>
            <a:xfrm>
              <a:off x="7747608" y="3101528"/>
              <a:ext cx="2881189" cy="874735"/>
            </a:xfrm>
            <a:prstGeom prst="rect">
              <a:avLst/>
            </a:prstGeom>
          </p:spPr>
        </p:pic>
        <p:pic>
          <p:nvPicPr>
            <p:cNvPr id="13" name="图片 12">
              <a:extLst>
                <a:ext uri="{FF2B5EF4-FFF2-40B4-BE49-F238E27FC236}">
                  <a16:creationId xmlns:a16="http://schemas.microsoft.com/office/drawing/2014/main" id="{6D615FCE-7036-1354-D78C-C232DBDB5F4C}"/>
                </a:ext>
              </a:extLst>
            </p:cNvPr>
            <p:cNvPicPr>
              <a:picLocks noChangeAspect="1"/>
            </p:cNvPicPr>
            <p:nvPr/>
          </p:nvPicPr>
          <p:blipFill>
            <a:blip r:embed="rId7"/>
            <a:stretch>
              <a:fillRect/>
            </a:stretch>
          </p:blipFill>
          <p:spPr>
            <a:xfrm>
              <a:off x="5373217" y="3262548"/>
              <a:ext cx="1922685" cy="552698"/>
            </a:xfrm>
            <a:prstGeom prst="rect">
              <a:avLst/>
            </a:prstGeom>
          </p:spPr>
        </p:pic>
        <p:pic>
          <p:nvPicPr>
            <p:cNvPr id="14" name="图片 13">
              <a:extLst>
                <a:ext uri="{FF2B5EF4-FFF2-40B4-BE49-F238E27FC236}">
                  <a16:creationId xmlns:a16="http://schemas.microsoft.com/office/drawing/2014/main" id="{9163CB13-C888-85C1-9FD9-54DEB527FAB6}"/>
                </a:ext>
              </a:extLst>
            </p:cNvPr>
            <p:cNvPicPr>
              <a:picLocks noChangeAspect="1"/>
            </p:cNvPicPr>
            <p:nvPr/>
          </p:nvPicPr>
          <p:blipFill>
            <a:blip r:embed="rId8"/>
            <a:stretch>
              <a:fillRect/>
            </a:stretch>
          </p:blipFill>
          <p:spPr>
            <a:xfrm>
              <a:off x="2065798" y="3722517"/>
              <a:ext cx="3124634" cy="650966"/>
            </a:xfrm>
            <a:prstGeom prst="rect">
              <a:avLst/>
            </a:prstGeom>
          </p:spPr>
        </p:pic>
        <p:sp>
          <p:nvSpPr>
            <p:cNvPr id="15" name="文本框 14">
              <a:extLst>
                <a:ext uri="{FF2B5EF4-FFF2-40B4-BE49-F238E27FC236}">
                  <a16:creationId xmlns:a16="http://schemas.microsoft.com/office/drawing/2014/main" id="{8D4D3DB1-528F-97B0-1F34-470FD49FA104}"/>
                </a:ext>
              </a:extLst>
            </p:cNvPr>
            <p:cNvSpPr txBox="1"/>
            <p:nvPr/>
          </p:nvSpPr>
          <p:spPr>
            <a:xfrm>
              <a:off x="532130" y="3383228"/>
              <a:ext cx="6096000" cy="374224"/>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R</a:t>
              </a:r>
              <a:r>
                <a:rPr lang="en-US" altLang="zh-CN" dirty="0">
                  <a:solidFill>
                    <a:srgbClr val="000000"/>
                  </a:solidFill>
                  <a:effectLst/>
                  <a:latin typeface="Times New Roman" panose="02020603050405020304" pitchFamily="18" charset="0"/>
                  <a:cs typeface="Times New Roman" panose="02020603050405020304" pitchFamily="18" charset="0"/>
                </a:rPr>
                <a:t>eward </a:t>
              </a:r>
              <a:r>
                <a:rPr lang="en-US" altLang="zh-CN" dirty="0">
                  <a:solidFill>
                    <a:srgbClr val="000000"/>
                  </a:solidFill>
                  <a:latin typeface="Times New Roman" panose="02020603050405020304" pitchFamily="18" charset="0"/>
                  <a:cs typeface="Times New Roman" panose="02020603050405020304" pitchFamily="18" charset="0"/>
                </a:rPr>
                <a:t>A</a:t>
              </a:r>
              <a:r>
                <a:rPr lang="en-US" altLang="zh-CN" dirty="0">
                  <a:solidFill>
                    <a:srgbClr val="000000"/>
                  </a:solidFill>
                  <a:effectLst/>
                  <a:latin typeface="Times New Roman" panose="02020603050405020304" pitchFamily="18" charset="0"/>
                  <a:cs typeface="Times New Roman" panose="02020603050405020304" pitchFamily="18" charset="0"/>
                </a:rPr>
                <a:t>ugmented </a:t>
              </a:r>
              <a:r>
                <a:rPr lang="en-US" altLang="zh-CN" dirty="0">
                  <a:solidFill>
                    <a:srgbClr val="000000"/>
                  </a:solidFill>
                  <a:latin typeface="Times New Roman" panose="02020603050405020304" pitchFamily="18" charset="0"/>
                  <a:cs typeface="Times New Roman" panose="02020603050405020304" pitchFamily="18" charset="0"/>
                </a:rPr>
                <a:t>M</a:t>
              </a:r>
              <a:r>
                <a:rPr lang="en-US" altLang="zh-CN" dirty="0">
                  <a:solidFill>
                    <a:srgbClr val="000000"/>
                  </a:solidFill>
                  <a:effectLst/>
                  <a:latin typeface="Times New Roman" panose="02020603050405020304" pitchFamily="18" charset="0"/>
                  <a:cs typeface="Times New Roman" panose="02020603050405020304" pitchFamily="18" charset="0"/>
                </a:rPr>
                <a:t>aximum </a:t>
              </a:r>
              <a:r>
                <a:rPr lang="en-US" altLang="zh-CN" dirty="0">
                  <a:solidFill>
                    <a:srgbClr val="000000"/>
                  </a:solidFill>
                  <a:latin typeface="Times New Roman" panose="02020603050405020304" pitchFamily="18" charset="0"/>
                  <a:cs typeface="Times New Roman" panose="02020603050405020304" pitchFamily="18" charset="0"/>
                </a:rPr>
                <a:t>L</a:t>
              </a:r>
              <a:r>
                <a:rPr lang="en-US" altLang="zh-CN" dirty="0">
                  <a:solidFill>
                    <a:srgbClr val="000000"/>
                  </a:solidFill>
                  <a:effectLst/>
                  <a:latin typeface="Times New Roman" panose="02020603050405020304" pitchFamily="18" charset="0"/>
                  <a:cs typeface="Times New Roman" panose="02020603050405020304" pitchFamily="18" charset="0"/>
                </a:rPr>
                <a:t>ikelihood (RAML):</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A10F28D4-EA3F-B775-E092-137EAB732691}"/>
                </a:ext>
              </a:extLst>
            </p:cNvPr>
            <p:cNvSpPr txBox="1"/>
            <p:nvPr/>
          </p:nvSpPr>
          <p:spPr>
            <a:xfrm>
              <a:off x="532130" y="3916169"/>
              <a:ext cx="1605374" cy="374224"/>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Loss Function:</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F7B1C372-CB64-EB36-2493-6B8964773C6D}"/>
                </a:ext>
              </a:extLst>
            </p:cNvPr>
            <p:cNvSpPr txBox="1"/>
            <p:nvPr/>
          </p:nvSpPr>
          <p:spPr>
            <a:xfrm>
              <a:off x="422971" y="4406984"/>
              <a:ext cx="10078473" cy="411646"/>
            </a:xfrm>
            <a:prstGeom prst="rect">
              <a:avLst/>
            </a:prstGeom>
            <a:noFill/>
          </p:spPr>
          <p:txBody>
            <a:bodyPr wrap="square" rtlCol="0">
              <a:spAutoFit/>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r>
                <a:rPr lang="zh-CN" altLang="en-US" sz="1600" b="1" dirty="0">
                  <a:solidFill>
                    <a:schemeClr val="tx1"/>
                  </a:solidFill>
                  <a:latin typeface="Times New Roman" panose="02020603050405020304" pitchFamily="18" charset="0"/>
                  <a:cs typeface="Times New Roman" panose="02020603050405020304" pitchFamily="18" charset="0"/>
                </a:rPr>
                <a:t>按</a:t>
              </a:r>
              <a:r>
                <a:rPr lang="en-US" altLang="zh-CN" sz="1600" b="1" dirty="0">
                  <a:solidFill>
                    <a:schemeClr val="tx1"/>
                  </a:solidFill>
                  <a:latin typeface="Times New Roman" panose="02020603050405020304" pitchFamily="18" charset="0"/>
                  <a:cs typeface="Times New Roman" panose="02020603050405020304" pitchFamily="18" charset="0"/>
                </a:rPr>
                <a:t>batch</a:t>
              </a:r>
              <a:r>
                <a:rPr lang="zh-CN" altLang="en-US" sz="1600" b="1" dirty="0">
                  <a:solidFill>
                    <a:schemeClr val="tx1"/>
                  </a:solidFill>
                  <a:latin typeface="Times New Roman" panose="02020603050405020304" pitchFamily="18" charset="0"/>
                  <a:cs typeface="Times New Roman" panose="02020603050405020304" pitchFamily="18" charset="0"/>
                </a:rPr>
                <a:t>迭代式训练</a:t>
              </a:r>
              <a:r>
                <a:rPr lang="en-US" altLang="zh-CN" sz="1600" b="1"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effectLst/>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AB45C08-3141-7484-C506-EBB4E13C2970}"/>
                </a:ext>
              </a:extLst>
            </p:cNvPr>
            <p:cNvSpPr txBox="1"/>
            <p:nvPr/>
          </p:nvSpPr>
          <p:spPr>
            <a:xfrm>
              <a:off x="532130" y="4875947"/>
              <a:ext cx="10932059" cy="374224"/>
            </a:xfrm>
            <a:prstGeom prst="rect">
              <a:avLst/>
            </a:prstGeom>
            <a:noFill/>
          </p:spPr>
          <p:txBody>
            <a:bodyPr wrap="square">
              <a:spAutoFit/>
            </a:bodyPr>
            <a:lstStyle/>
            <a:p>
              <a:r>
                <a:rPr lang="zh-CN" altLang="en-US" dirty="0">
                  <a:solidFill>
                    <a:srgbClr val="000000"/>
                  </a:solidFill>
                  <a:latin typeface="+mj-ea"/>
                  <a:ea typeface="+mj-ea"/>
                  <a:cs typeface="Times New Roman" panose="02020603050405020304" pitchFamily="18" charset="0"/>
                </a:rPr>
                <a:t>当模型进行重排训练时，截断相关的参数被冻结，且训练目标为</a:t>
              </a:r>
              <a:r>
                <a:rPr lang="zh-CN" altLang="en-US" dirty="0">
                  <a:latin typeface="+mj-ea"/>
                  <a:ea typeface="+mj-ea"/>
                  <a:cs typeface="Times New Roman" panose="02020603050405020304" pitchFamily="18" charset="0"/>
                </a:rPr>
                <a:t>重排的损失函数</a:t>
              </a:r>
            </a:p>
          </p:txBody>
        </p:sp>
      </p:grpSp>
      <p:sp>
        <p:nvSpPr>
          <p:cNvPr id="23" name="文本框 22">
            <a:extLst>
              <a:ext uri="{FF2B5EF4-FFF2-40B4-BE49-F238E27FC236}">
                <a16:creationId xmlns:a16="http://schemas.microsoft.com/office/drawing/2014/main" id="{EC76C2CE-A43E-F331-D350-03E7635756A0}"/>
              </a:ext>
            </a:extLst>
          </p:cNvPr>
          <p:cNvSpPr txBox="1"/>
          <p:nvPr/>
        </p:nvSpPr>
        <p:spPr>
          <a:xfrm>
            <a:off x="63505" y="4633735"/>
            <a:ext cx="6629903" cy="307777"/>
          </a:xfrm>
          <a:prstGeom prst="rect">
            <a:avLst/>
          </a:prstGeom>
          <a:noFill/>
        </p:spPr>
        <p:txBody>
          <a:bodyPr wrap="square">
            <a:spAutoFit/>
          </a:bodyPr>
          <a:lstStyle/>
          <a:p>
            <a:r>
              <a:rPr lang="zh-CN" altLang="en-US" dirty="0">
                <a:solidFill>
                  <a:srgbClr val="000000"/>
                </a:solidFill>
                <a:latin typeface="+mj-ea"/>
                <a:ea typeface="+mj-ea"/>
                <a:cs typeface="Times New Roman" panose="02020603050405020304" pitchFamily="18" charset="0"/>
              </a:rPr>
              <a:t>当模型进行截断训练时，重排相关的参数被冻结，且训练目标为截断的损失函数</a:t>
            </a:r>
            <a:endParaRPr lang="zh-CN" altLang="en-US" dirty="0">
              <a:latin typeface="+mj-ea"/>
              <a:ea typeface="+mj-ea"/>
              <a:cs typeface="Times New Roman" panose="02020603050405020304" pitchFamily="18" charset="0"/>
            </a:endParaRPr>
          </a:p>
        </p:txBody>
      </p:sp>
      <p:sp>
        <p:nvSpPr>
          <p:cNvPr id="5" name="文本框 4">
            <a:extLst>
              <a:ext uri="{FF2B5EF4-FFF2-40B4-BE49-F238E27FC236}">
                <a16:creationId xmlns:a16="http://schemas.microsoft.com/office/drawing/2014/main" id="{C86C57EE-C6EA-A6E7-7C0D-2A098F237FA4}"/>
              </a:ext>
            </a:extLst>
          </p:cNvPr>
          <p:cNvSpPr txBox="1"/>
          <p:nvPr/>
        </p:nvSpPr>
        <p:spPr>
          <a:xfrm>
            <a:off x="5060605" y="1963568"/>
            <a:ext cx="2510695" cy="307777"/>
          </a:xfrm>
          <a:prstGeom prst="rect">
            <a:avLst/>
          </a:prstGeom>
          <a:noFill/>
          <a:ln w="28575">
            <a:solidFill>
              <a:srgbClr val="FF0000"/>
            </a:solidFill>
          </a:ln>
        </p:spPr>
        <p:txBody>
          <a:bodyPr wrap="square" rtlCol="0">
            <a:spAutoFit/>
          </a:bodyPr>
          <a:lstStyle/>
          <a:p>
            <a:pPr algn="l"/>
            <a:r>
              <a:rPr lang="zh-CN" altLang="en-US" b="1" dirty="0">
                <a:solidFill>
                  <a:srgbClr val="C00000"/>
                </a:solidFill>
                <a:latin typeface="Microsoft YaHei" panose="020B0503020204020204" pitchFamily="34" charset="-122"/>
                <a:ea typeface="Microsoft YaHei" panose="020B0503020204020204" pitchFamily="34" charset="-122"/>
              </a:rPr>
              <a:t>基于步适应的相关性分数预估</a:t>
            </a:r>
          </a:p>
        </p:txBody>
      </p:sp>
      <p:sp>
        <p:nvSpPr>
          <p:cNvPr id="22" name="文本框 21">
            <a:extLst>
              <a:ext uri="{FF2B5EF4-FFF2-40B4-BE49-F238E27FC236}">
                <a16:creationId xmlns:a16="http://schemas.microsoft.com/office/drawing/2014/main" id="{71E68129-D24F-E7AD-8DAE-C8E2EB606D29}"/>
              </a:ext>
            </a:extLst>
          </p:cNvPr>
          <p:cNvSpPr txBox="1"/>
          <p:nvPr/>
        </p:nvSpPr>
        <p:spPr>
          <a:xfrm>
            <a:off x="4131371" y="3567121"/>
            <a:ext cx="2196278" cy="307777"/>
          </a:xfrm>
          <a:prstGeom prst="rect">
            <a:avLst/>
          </a:prstGeom>
          <a:noFill/>
          <a:ln w="28575">
            <a:solidFill>
              <a:srgbClr val="FF0000"/>
            </a:solidFill>
          </a:ln>
        </p:spPr>
        <p:txBody>
          <a:bodyPr wrap="square" rtlCol="0">
            <a:spAutoFit/>
          </a:bodyPr>
          <a:lstStyle/>
          <a:p>
            <a:pPr algn="l"/>
            <a:r>
              <a:rPr lang="zh-CN" altLang="en-US" b="1" dirty="0">
                <a:solidFill>
                  <a:srgbClr val="C00000"/>
                </a:solidFill>
                <a:latin typeface="Microsoft YaHei" panose="020B0503020204020204" pitchFamily="34" charset="-122"/>
                <a:ea typeface="Microsoft YaHei" panose="020B0503020204020204" pitchFamily="34" charset="-122"/>
              </a:rPr>
              <a:t>奖励增强的最大似然损失</a:t>
            </a:r>
          </a:p>
        </p:txBody>
      </p:sp>
    </p:spTree>
    <p:extLst>
      <p:ext uri="{BB962C8B-B14F-4D97-AF65-F5344CB8AC3E}">
        <p14:creationId xmlns:p14="http://schemas.microsoft.com/office/powerpoint/2010/main" val="369216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9CEC58C-7F64-B310-E88A-B8821485DFD2}"/>
              </a:ext>
            </a:extLst>
          </p:cNvPr>
          <p:cNvSpPr txBox="1"/>
          <p:nvPr/>
        </p:nvSpPr>
        <p:spPr>
          <a:xfrm>
            <a:off x="0" y="4651034"/>
            <a:ext cx="9144000" cy="338554"/>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endParaRPr lang="zh-CN" altLang="en-US" sz="1600" dirty="0"/>
          </a:p>
        </p:txBody>
      </p:sp>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实验</a:t>
            </a:r>
            <a:endParaRPr lang="en-CN" dirty="0"/>
          </a:p>
        </p:txBody>
      </p:sp>
      <p:sp>
        <p:nvSpPr>
          <p:cNvPr id="7" name="文本框 6">
            <a:extLst>
              <a:ext uri="{FF2B5EF4-FFF2-40B4-BE49-F238E27FC236}">
                <a16:creationId xmlns:a16="http://schemas.microsoft.com/office/drawing/2014/main" id="{5ED0AF62-7893-16BD-66D8-4A60A1AE93C1}"/>
              </a:ext>
            </a:extLst>
          </p:cNvPr>
          <p:cNvSpPr txBox="1"/>
          <p:nvPr/>
        </p:nvSpPr>
        <p:spPr>
          <a:xfrm>
            <a:off x="463411" y="1161791"/>
            <a:ext cx="3185487"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网页搜索场景中的重排与截断</a:t>
            </a:r>
          </a:p>
        </p:txBody>
      </p:sp>
      <p:pic>
        <p:nvPicPr>
          <p:cNvPr id="22" name="图片 21">
            <a:extLst>
              <a:ext uri="{FF2B5EF4-FFF2-40B4-BE49-F238E27FC236}">
                <a16:creationId xmlns:a16="http://schemas.microsoft.com/office/drawing/2014/main" id="{C634A525-F292-CE6C-ECC5-679005D362E6}"/>
              </a:ext>
            </a:extLst>
          </p:cNvPr>
          <p:cNvPicPr>
            <a:picLocks noChangeAspect="1"/>
          </p:cNvPicPr>
          <p:nvPr/>
        </p:nvPicPr>
        <p:blipFill>
          <a:blip r:embed="rId2"/>
          <a:stretch>
            <a:fillRect/>
          </a:stretch>
        </p:blipFill>
        <p:spPr>
          <a:xfrm>
            <a:off x="6045346" y="2182869"/>
            <a:ext cx="3014107" cy="1683770"/>
          </a:xfrm>
          <a:prstGeom prst="rect">
            <a:avLst/>
          </a:prstGeom>
        </p:spPr>
      </p:pic>
      <p:sp>
        <p:nvSpPr>
          <p:cNvPr id="24" name="文本框 23">
            <a:extLst>
              <a:ext uri="{FF2B5EF4-FFF2-40B4-BE49-F238E27FC236}">
                <a16:creationId xmlns:a16="http://schemas.microsoft.com/office/drawing/2014/main" id="{3BBFCD69-3861-A814-BC47-7B1702B862D4}"/>
              </a:ext>
            </a:extLst>
          </p:cNvPr>
          <p:cNvSpPr txBox="1"/>
          <p:nvPr/>
        </p:nvSpPr>
        <p:spPr>
          <a:xfrm>
            <a:off x="2191694" y="4254278"/>
            <a:ext cx="972815" cy="307777"/>
          </a:xfrm>
          <a:prstGeom prst="rect">
            <a:avLst/>
          </a:prstGeom>
          <a:noFill/>
        </p:spPr>
        <p:txBody>
          <a:bodyPr wrap="square">
            <a:spAutoFit/>
          </a:bodyPr>
          <a:lstStyle/>
          <a:p>
            <a:r>
              <a:rPr lang="zh-CN" altLang="en-US" dirty="0">
                <a:solidFill>
                  <a:srgbClr val="000000"/>
                </a:solidFill>
                <a:latin typeface="+mj-ea"/>
                <a:ea typeface="+mj-ea"/>
                <a:cs typeface="Times New Roman" panose="02020603050405020304" pitchFamily="18" charset="0"/>
              </a:rPr>
              <a:t>重排任务</a:t>
            </a:r>
            <a:endParaRPr lang="zh-CN" altLang="en-US" dirty="0">
              <a:latin typeface="+mj-ea"/>
              <a:ea typeface="+mj-ea"/>
              <a:cs typeface="Times New Roman" panose="02020603050405020304" pitchFamily="18" charset="0"/>
            </a:endParaRPr>
          </a:p>
        </p:txBody>
      </p:sp>
      <p:sp>
        <p:nvSpPr>
          <p:cNvPr id="25" name="文本框 24">
            <a:extLst>
              <a:ext uri="{FF2B5EF4-FFF2-40B4-BE49-F238E27FC236}">
                <a16:creationId xmlns:a16="http://schemas.microsoft.com/office/drawing/2014/main" id="{20DE45A3-4DEA-0C16-FCF9-637B3FD4789E}"/>
              </a:ext>
            </a:extLst>
          </p:cNvPr>
          <p:cNvSpPr txBox="1"/>
          <p:nvPr/>
        </p:nvSpPr>
        <p:spPr>
          <a:xfrm>
            <a:off x="7065991" y="4001409"/>
            <a:ext cx="972815" cy="307777"/>
          </a:xfrm>
          <a:prstGeom prst="rect">
            <a:avLst/>
          </a:prstGeom>
          <a:noFill/>
        </p:spPr>
        <p:txBody>
          <a:bodyPr wrap="square">
            <a:spAutoFit/>
          </a:bodyPr>
          <a:lstStyle/>
          <a:p>
            <a:r>
              <a:rPr lang="zh-CN" altLang="en-US" dirty="0">
                <a:latin typeface="+mj-ea"/>
                <a:ea typeface="+mj-ea"/>
                <a:cs typeface="Times New Roman" panose="02020603050405020304" pitchFamily="18" charset="0"/>
              </a:rPr>
              <a:t>截断</a:t>
            </a:r>
            <a:r>
              <a:rPr lang="zh-CN" altLang="en-US" dirty="0">
                <a:solidFill>
                  <a:srgbClr val="000000"/>
                </a:solidFill>
                <a:latin typeface="+mj-ea"/>
                <a:ea typeface="+mj-ea"/>
                <a:cs typeface="Times New Roman" panose="02020603050405020304" pitchFamily="18" charset="0"/>
              </a:rPr>
              <a:t>任务</a:t>
            </a:r>
            <a:endParaRPr lang="zh-CN" altLang="en-US" dirty="0">
              <a:latin typeface="+mj-ea"/>
              <a:ea typeface="+mj-ea"/>
              <a:cs typeface="Times New Roman" panose="02020603050405020304" pitchFamily="18" charset="0"/>
            </a:endParaRPr>
          </a:p>
        </p:txBody>
      </p:sp>
      <p:sp>
        <p:nvSpPr>
          <p:cNvPr id="16" name="文本框 15">
            <a:extLst>
              <a:ext uri="{FF2B5EF4-FFF2-40B4-BE49-F238E27FC236}">
                <a16:creationId xmlns:a16="http://schemas.microsoft.com/office/drawing/2014/main" id="{164CC01A-ECDD-A428-E58E-DC23B11284F8}"/>
              </a:ext>
            </a:extLst>
          </p:cNvPr>
          <p:cNvSpPr txBox="1"/>
          <p:nvPr/>
        </p:nvSpPr>
        <p:spPr>
          <a:xfrm>
            <a:off x="70991" y="4661035"/>
            <a:ext cx="6162040" cy="307777"/>
          </a:xfrm>
          <a:prstGeom prst="rect">
            <a:avLst/>
          </a:prstGeom>
          <a:noFill/>
        </p:spPr>
        <p:txBody>
          <a:bodyPr wrap="square" rtlCol="0">
            <a:spAutoFit/>
          </a:bodyPr>
          <a:lstStyle/>
          <a:p>
            <a:r>
              <a:rPr lang="zh-CN" altLang="en-US" dirty="0">
                <a:solidFill>
                  <a:schemeClr val="bg2">
                    <a:lumMod val="10000"/>
                  </a:schemeClr>
                </a:solidFill>
                <a:latin typeface="+mj-ea"/>
                <a:ea typeface="+mj-ea"/>
                <a:cs typeface="Times New Roman" panose="02020603050405020304" pitchFamily="18" charset="0"/>
              </a:rPr>
              <a:t>仅训练重排或截断的</a:t>
            </a:r>
            <a:r>
              <a:rPr lang="en-US" altLang="zh-CN" dirty="0" err="1">
                <a:solidFill>
                  <a:schemeClr val="bg2">
                    <a:lumMod val="10000"/>
                  </a:schemeClr>
                </a:solidFill>
                <a:latin typeface="+mj-ea"/>
                <a:ea typeface="+mj-ea"/>
                <a:cs typeface="Times New Roman" panose="02020603050405020304" pitchFamily="18" charset="0"/>
              </a:rPr>
              <a:t>GenRT</a:t>
            </a:r>
            <a:r>
              <a:rPr lang="en-US" altLang="zh-CN" dirty="0">
                <a:solidFill>
                  <a:schemeClr val="bg2">
                    <a:lumMod val="10000"/>
                  </a:schemeClr>
                </a:solidFill>
                <a:latin typeface="+mj-ea"/>
                <a:ea typeface="+mj-ea"/>
                <a:cs typeface="Times New Roman" panose="02020603050405020304" pitchFamily="18" charset="0"/>
              </a:rPr>
              <a:t> </a:t>
            </a:r>
            <a:r>
              <a:rPr lang="zh-CN" altLang="en-US" dirty="0">
                <a:solidFill>
                  <a:schemeClr val="bg2">
                    <a:lumMod val="10000"/>
                  </a:schemeClr>
                </a:solidFill>
                <a:latin typeface="+mj-ea"/>
                <a:ea typeface="+mj-ea"/>
                <a:cs typeface="Times New Roman" panose="02020603050405020304" pitchFamily="18" charset="0"/>
              </a:rPr>
              <a:t>在重排和截断任务上都超越了相关的基线模型</a:t>
            </a:r>
            <a:r>
              <a:rPr lang="en-US" altLang="zh-CN" dirty="0">
                <a:solidFill>
                  <a:schemeClr val="bg2">
                    <a:lumMod val="10000"/>
                  </a:schemeClr>
                </a:solidFill>
                <a:latin typeface="+mj-ea"/>
                <a:ea typeface="+mj-ea"/>
                <a:cs typeface="Times New Roman" panose="02020603050405020304" pitchFamily="18" charset="0"/>
              </a:rPr>
              <a:t>.</a:t>
            </a:r>
          </a:p>
        </p:txBody>
      </p:sp>
      <p:sp>
        <p:nvSpPr>
          <p:cNvPr id="17" name="文本框 16">
            <a:extLst>
              <a:ext uri="{FF2B5EF4-FFF2-40B4-BE49-F238E27FC236}">
                <a16:creationId xmlns:a16="http://schemas.microsoft.com/office/drawing/2014/main" id="{BF0929CC-6A19-CD29-918B-ADC4449D0ED1}"/>
              </a:ext>
            </a:extLst>
          </p:cNvPr>
          <p:cNvSpPr txBox="1"/>
          <p:nvPr/>
        </p:nvSpPr>
        <p:spPr>
          <a:xfrm>
            <a:off x="6505932" y="4642212"/>
            <a:ext cx="2518638" cy="307777"/>
          </a:xfrm>
          <a:prstGeom prst="rect">
            <a:avLst/>
          </a:prstGeom>
          <a:noFill/>
        </p:spPr>
        <p:txBody>
          <a:bodyPr wrap="none" rtlCol="0">
            <a:spAutoFit/>
          </a:bodyPr>
          <a:lstStyle/>
          <a:p>
            <a:r>
              <a:rPr lang="zh-CN" altLang="en-US" dirty="0">
                <a:solidFill>
                  <a:schemeClr val="bg2">
                    <a:lumMod val="10000"/>
                  </a:schemeClr>
                </a:solidFill>
                <a:latin typeface="Times New Roman" panose="02020603050405020304" pitchFamily="18" charset="0"/>
                <a:cs typeface="Times New Roman" panose="02020603050405020304" pitchFamily="18" charset="0"/>
              </a:rPr>
              <a:t>我们生成式排序范式的有效性</a:t>
            </a:r>
          </a:p>
        </p:txBody>
      </p:sp>
      <p:cxnSp>
        <p:nvCxnSpPr>
          <p:cNvPr id="20" name="直接箭头连接符 19">
            <a:extLst>
              <a:ext uri="{FF2B5EF4-FFF2-40B4-BE49-F238E27FC236}">
                <a16:creationId xmlns:a16="http://schemas.microsoft.com/office/drawing/2014/main" id="{F0C4EAE8-A099-FE3A-0154-01F6E9BBA196}"/>
              </a:ext>
            </a:extLst>
          </p:cNvPr>
          <p:cNvCxnSpPr>
            <a:cxnSpLocks/>
          </p:cNvCxnSpPr>
          <p:nvPr/>
        </p:nvCxnSpPr>
        <p:spPr>
          <a:xfrm>
            <a:off x="6064605" y="4811563"/>
            <a:ext cx="413939" cy="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35" name="组合 34">
            <a:extLst>
              <a:ext uri="{FF2B5EF4-FFF2-40B4-BE49-F238E27FC236}">
                <a16:creationId xmlns:a16="http://schemas.microsoft.com/office/drawing/2014/main" id="{C8455ADE-0165-CEEC-11D3-E58B2CBFF20A}"/>
              </a:ext>
            </a:extLst>
          </p:cNvPr>
          <p:cNvGrpSpPr/>
          <p:nvPr/>
        </p:nvGrpSpPr>
        <p:grpSpPr>
          <a:xfrm>
            <a:off x="39816" y="1709344"/>
            <a:ext cx="5909374" cy="2445954"/>
            <a:chOff x="205380" y="1709344"/>
            <a:chExt cx="5451250" cy="1916091"/>
          </a:xfrm>
        </p:grpSpPr>
        <p:pic>
          <p:nvPicPr>
            <p:cNvPr id="5" name="图片 4">
              <a:extLst>
                <a:ext uri="{FF2B5EF4-FFF2-40B4-BE49-F238E27FC236}">
                  <a16:creationId xmlns:a16="http://schemas.microsoft.com/office/drawing/2014/main" id="{93FFA52B-D2C3-E81D-033B-71C2CBE1B128}"/>
                </a:ext>
              </a:extLst>
            </p:cNvPr>
            <p:cNvPicPr>
              <a:picLocks noChangeAspect="1"/>
            </p:cNvPicPr>
            <p:nvPr/>
          </p:nvPicPr>
          <p:blipFill>
            <a:blip r:embed="rId3"/>
            <a:stretch>
              <a:fillRect/>
            </a:stretch>
          </p:blipFill>
          <p:spPr>
            <a:xfrm>
              <a:off x="205380" y="1709344"/>
              <a:ext cx="5451250" cy="1916091"/>
            </a:xfrm>
            <a:prstGeom prst="rect">
              <a:avLst/>
            </a:prstGeom>
          </p:spPr>
        </p:pic>
        <p:sp>
          <p:nvSpPr>
            <p:cNvPr id="29" name="矩形 28">
              <a:extLst>
                <a:ext uri="{FF2B5EF4-FFF2-40B4-BE49-F238E27FC236}">
                  <a16:creationId xmlns:a16="http://schemas.microsoft.com/office/drawing/2014/main" id="{1B6A3783-014B-8212-83FE-DF3F952389E6}"/>
                </a:ext>
              </a:extLst>
            </p:cNvPr>
            <p:cNvSpPr/>
            <p:nvPr/>
          </p:nvSpPr>
          <p:spPr>
            <a:xfrm>
              <a:off x="246643" y="2190749"/>
              <a:ext cx="5409987" cy="995851"/>
            </a:xfrm>
            <a:prstGeom prst="rect">
              <a:avLst/>
            </a:prstGeom>
            <a:noFill/>
            <a:ln w="19050">
              <a:solidFill>
                <a:srgbClr val="5D93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30" name="矩形 29">
              <a:extLst>
                <a:ext uri="{FF2B5EF4-FFF2-40B4-BE49-F238E27FC236}">
                  <a16:creationId xmlns:a16="http://schemas.microsoft.com/office/drawing/2014/main" id="{7E62807C-3EDF-3B1E-84AC-2110B6584A05}"/>
                </a:ext>
              </a:extLst>
            </p:cNvPr>
            <p:cNvSpPr/>
            <p:nvPr/>
          </p:nvSpPr>
          <p:spPr>
            <a:xfrm>
              <a:off x="246643" y="3329695"/>
              <a:ext cx="5409987" cy="137405"/>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sp>
        <p:nvSpPr>
          <p:cNvPr id="3" name="矩形 2">
            <a:extLst>
              <a:ext uri="{FF2B5EF4-FFF2-40B4-BE49-F238E27FC236}">
                <a16:creationId xmlns:a16="http://schemas.microsoft.com/office/drawing/2014/main" id="{EF5E9174-F28D-2AA7-8868-9299D3C1F3FC}"/>
              </a:ext>
            </a:extLst>
          </p:cNvPr>
          <p:cNvSpPr/>
          <p:nvPr/>
        </p:nvSpPr>
        <p:spPr>
          <a:xfrm>
            <a:off x="6045348" y="2503170"/>
            <a:ext cx="2976734" cy="913574"/>
          </a:xfrm>
          <a:prstGeom prst="rect">
            <a:avLst/>
          </a:prstGeom>
          <a:noFill/>
          <a:ln w="19050">
            <a:solidFill>
              <a:srgbClr val="5D93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4" name="矩形 3">
            <a:extLst>
              <a:ext uri="{FF2B5EF4-FFF2-40B4-BE49-F238E27FC236}">
                <a16:creationId xmlns:a16="http://schemas.microsoft.com/office/drawing/2014/main" id="{19F3BA48-7E6E-3517-71DD-F060B91A928F}"/>
              </a:ext>
            </a:extLst>
          </p:cNvPr>
          <p:cNvSpPr/>
          <p:nvPr/>
        </p:nvSpPr>
        <p:spPr>
          <a:xfrm>
            <a:off x="6045347" y="3435794"/>
            <a:ext cx="2976734" cy="116016"/>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593134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08AA170-CC4F-2D8C-3A96-E6E23E3EC0B1}"/>
              </a:ext>
            </a:extLst>
          </p:cNvPr>
          <p:cNvSpPr txBox="1"/>
          <p:nvPr/>
        </p:nvSpPr>
        <p:spPr>
          <a:xfrm>
            <a:off x="0" y="4651034"/>
            <a:ext cx="9144000" cy="338554"/>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endParaRPr lang="zh-CN" altLang="en-US" sz="1600" dirty="0"/>
          </a:p>
        </p:txBody>
      </p:sp>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实验</a:t>
            </a:r>
            <a:endParaRPr lang="en-CN" dirty="0"/>
          </a:p>
        </p:txBody>
      </p:sp>
      <p:sp>
        <p:nvSpPr>
          <p:cNvPr id="7" name="文本框 6">
            <a:extLst>
              <a:ext uri="{FF2B5EF4-FFF2-40B4-BE49-F238E27FC236}">
                <a16:creationId xmlns:a16="http://schemas.microsoft.com/office/drawing/2014/main" id="{5ED0AF62-7893-16BD-66D8-4A60A1AE93C1}"/>
              </a:ext>
            </a:extLst>
          </p:cNvPr>
          <p:cNvSpPr txBox="1"/>
          <p:nvPr/>
        </p:nvSpPr>
        <p:spPr>
          <a:xfrm>
            <a:off x="463411" y="1180224"/>
            <a:ext cx="3185487"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网页搜索场景中的重排与截断</a:t>
            </a:r>
          </a:p>
        </p:txBody>
      </p:sp>
      <p:pic>
        <p:nvPicPr>
          <p:cNvPr id="22" name="图片 21">
            <a:extLst>
              <a:ext uri="{FF2B5EF4-FFF2-40B4-BE49-F238E27FC236}">
                <a16:creationId xmlns:a16="http://schemas.microsoft.com/office/drawing/2014/main" id="{C634A525-F292-CE6C-ECC5-679005D362E6}"/>
              </a:ext>
            </a:extLst>
          </p:cNvPr>
          <p:cNvPicPr>
            <a:picLocks noChangeAspect="1"/>
          </p:cNvPicPr>
          <p:nvPr/>
        </p:nvPicPr>
        <p:blipFill>
          <a:blip r:embed="rId2"/>
          <a:stretch>
            <a:fillRect/>
          </a:stretch>
        </p:blipFill>
        <p:spPr>
          <a:xfrm>
            <a:off x="6045346" y="2182869"/>
            <a:ext cx="3014107" cy="1683770"/>
          </a:xfrm>
          <a:prstGeom prst="rect">
            <a:avLst/>
          </a:prstGeom>
        </p:spPr>
      </p:pic>
      <p:sp>
        <p:nvSpPr>
          <p:cNvPr id="24" name="文本框 23">
            <a:extLst>
              <a:ext uri="{FF2B5EF4-FFF2-40B4-BE49-F238E27FC236}">
                <a16:creationId xmlns:a16="http://schemas.microsoft.com/office/drawing/2014/main" id="{3BBFCD69-3861-A814-BC47-7B1702B862D4}"/>
              </a:ext>
            </a:extLst>
          </p:cNvPr>
          <p:cNvSpPr txBox="1"/>
          <p:nvPr/>
        </p:nvSpPr>
        <p:spPr>
          <a:xfrm>
            <a:off x="2191694" y="4254278"/>
            <a:ext cx="972815" cy="307777"/>
          </a:xfrm>
          <a:prstGeom prst="rect">
            <a:avLst/>
          </a:prstGeom>
          <a:noFill/>
        </p:spPr>
        <p:txBody>
          <a:bodyPr wrap="square">
            <a:spAutoFit/>
          </a:bodyPr>
          <a:lstStyle/>
          <a:p>
            <a:r>
              <a:rPr lang="zh-CN" altLang="en-US" dirty="0">
                <a:solidFill>
                  <a:srgbClr val="000000"/>
                </a:solidFill>
                <a:latin typeface="+mj-ea"/>
                <a:ea typeface="+mj-ea"/>
                <a:cs typeface="Times New Roman" panose="02020603050405020304" pitchFamily="18" charset="0"/>
              </a:rPr>
              <a:t>重排任务</a:t>
            </a:r>
            <a:endParaRPr lang="zh-CN" altLang="en-US" dirty="0">
              <a:latin typeface="+mj-ea"/>
              <a:ea typeface="+mj-ea"/>
              <a:cs typeface="Times New Roman" panose="02020603050405020304" pitchFamily="18" charset="0"/>
            </a:endParaRPr>
          </a:p>
        </p:txBody>
      </p:sp>
      <p:sp>
        <p:nvSpPr>
          <p:cNvPr id="25" name="文本框 24">
            <a:extLst>
              <a:ext uri="{FF2B5EF4-FFF2-40B4-BE49-F238E27FC236}">
                <a16:creationId xmlns:a16="http://schemas.microsoft.com/office/drawing/2014/main" id="{20DE45A3-4DEA-0C16-FCF9-637B3FD4789E}"/>
              </a:ext>
            </a:extLst>
          </p:cNvPr>
          <p:cNvSpPr txBox="1"/>
          <p:nvPr/>
        </p:nvSpPr>
        <p:spPr>
          <a:xfrm>
            <a:off x="7065991" y="4001409"/>
            <a:ext cx="972815" cy="307777"/>
          </a:xfrm>
          <a:prstGeom prst="rect">
            <a:avLst/>
          </a:prstGeom>
          <a:noFill/>
        </p:spPr>
        <p:txBody>
          <a:bodyPr wrap="square">
            <a:spAutoFit/>
          </a:bodyPr>
          <a:lstStyle/>
          <a:p>
            <a:r>
              <a:rPr lang="zh-CN" altLang="en-US" dirty="0">
                <a:latin typeface="+mj-ea"/>
                <a:ea typeface="+mj-ea"/>
                <a:cs typeface="Times New Roman" panose="02020603050405020304" pitchFamily="18" charset="0"/>
              </a:rPr>
              <a:t>截断</a:t>
            </a:r>
            <a:r>
              <a:rPr lang="zh-CN" altLang="en-US" dirty="0">
                <a:solidFill>
                  <a:srgbClr val="000000"/>
                </a:solidFill>
                <a:latin typeface="+mj-ea"/>
                <a:ea typeface="+mj-ea"/>
                <a:cs typeface="Times New Roman" panose="02020603050405020304" pitchFamily="18" charset="0"/>
              </a:rPr>
              <a:t>任务</a:t>
            </a:r>
            <a:endParaRPr lang="zh-CN" altLang="en-US" dirty="0">
              <a:latin typeface="+mj-ea"/>
              <a:ea typeface="+mj-ea"/>
              <a:cs typeface="Times New Roman" panose="02020603050405020304" pitchFamily="18" charset="0"/>
            </a:endParaRPr>
          </a:p>
        </p:txBody>
      </p:sp>
      <p:sp>
        <p:nvSpPr>
          <p:cNvPr id="16" name="文本框 15">
            <a:extLst>
              <a:ext uri="{FF2B5EF4-FFF2-40B4-BE49-F238E27FC236}">
                <a16:creationId xmlns:a16="http://schemas.microsoft.com/office/drawing/2014/main" id="{164CC01A-ECDD-A428-E58E-DC23B11284F8}"/>
              </a:ext>
            </a:extLst>
          </p:cNvPr>
          <p:cNvSpPr txBox="1"/>
          <p:nvPr/>
        </p:nvSpPr>
        <p:spPr>
          <a:xfrm>
            <a:off x="112401" y="4690547"/>
            <a:ext cx="6162040" cy="307777"/>
          </a:xfrm>
          <a:prstGeom prst="rect">
            <a:avLst/>
          </a:prstGeom>
          <a:noFill/>
        </p:spPr>
        <p:txBody>
          <a:bodyPr wrap="square" rtlCol="0">
            <a:spAutoFit/>
          </a:bodyPr>
          <a:lstStyle/>
          <a:p>
            <a:r>
              <a:rPr lang="en-US" altLang="zh-CN" dirty="0" err="1">
                <a:solidFill>
                  <a:schemeClr val="bg2">
                    <a:lumMod val="10000"/>
                  </a:schemeClr>
                </a:solidFill>
                <a:latin typeface="+mj-ea"/>
                <a:ea typeface="+mj-ea"/>
                <a:cs typeface="Times New Roman" panose="02020603050405020304" pitchFamily="18" charset="0"/>
              </a:rPr>
              <a:t>GenRT</a:t>
            </a:r>
            <a:r>
              <a:rPr lang="en-US" altLang="zh-CN" dirty="0">
                <a:solidFill>
                  <a:schemeClr val="bg2">
                    <a:lumMod val="10000"/>
                  </a:schemeClr>
                </a:solidFill>
                <a:latin typeface="+mj-ea"/>
                <a:ea typeface="+mj-ea"/>
                <a:cs typeface="Times New Roman" panose="02020603050405020304" pitchFamily="18" charset="0"/>
              </a:rPr>
              <a:t> </a:t>
            </a:r>
            <a:r>
              <a:rPr lang="zh-CN" altLang="en-US" dirty="0">
                <a:solidFill>
                  <a:schemeClr val="bg2">
                    <a:lumMod val="10000"/>
                  </a:schemeClr>
                </a:solidFill>
                <a:latin typeface="+mj-ea"/>
                <a:ea typeface="+mj-ea"/>
                <a:cs typeface="Times New Roman" panose="02020603050405020304" pitchFamily="18" charset="0"/>
              </a:rPr>
              <a:t>比仅训练了重排或截断的</a:t>
            </a:r>
            <a:r>
              <a:rPr lang="en-US" altLang="zh-CN" dirty="0" err="1">
                <a:solidFill>
                  <a:schemeClr val="bg2">
                    <a:lumMod val="10000"/>
                  </a:schemeClr>
                </a:solidFill>
                <a:latin typeface="+mj-ea"/>
                <a:ea typeface="+mj-ea"/>
                <a:cs typeface="Times New Roman" panose="02020603050405020304" pitchFamily="18" charset="0"/>
              </a:rPr>
              <a:t>GenRT</a:t>
            </a:r>
            <a:r>
              <a:rPr lang="zh-CN" altLang="en-US" dirty="0">
                <a:solidFill>
                  <a:schemeClr val="bg2">
                    <a:lumMod val="10000"/>
                  </a:schemeClr>
                </a:solidFill>
                <a:latin typeface="+mj-ea"/>
                <a:ea typeface="+mj-ea"/>
                <a:cs typeface="Times New Roman" panose="02020603050405020304" pitchFamily="18" charset="0"/>
              </a:rPr>
              <a:t>在重排和截断任务上都要更好</a:t>
            </a:r>
            <a:r>
              <a:rPr lang="en-US" altLang="zh-CN" dirty="0">
                <a:solidFill>
                  <a:schemeClr val="bg2">
                    <a:lumMod val="10000"/>
                  </a:schemeClr>
                </a:solidFill>
                <a:latin typeface="+mj-ea"/>
                <a:ea typeface="+mj-ea"/>
                <a:cs typeface="Times New Roman" panose="02020603050405020304" pitchFamily="18" charset="0"/>
              </a:rPr>
              <a:t>.</a:t>
            </a:r>
          </a:p>
        </p:txBody>
      </p:sp>
      <p:sp>
        <p:nvSpPr>
          <p:cNvPr id="17" name="文本框 16">
            <a:extLst>
              <a:ext uri="{FF2B5EF4-FFF2-40B4-BE49-F238E27FC236}">
                <a16:creationId xmlns:a16="http://schemas.microsoft.com/office/drawing/2014/main" id="{BF0929CC-6A19-CD29-918B-ADC4449D0ED1}"/>
              </a:ext>
            </a:extLst>
          </p:cNvPr>
          <p:cNvSpPr txBox="1"/>
          <p:nvPr/>
        </p:nvSpPr>
        <p:spPr>
          <a:xfrm>
            <a:off x="6459287" y="4652577"/>
            <a:ext cx="2339102" cy="307777"/>
          </a:xfrm>
          <a:prstGeom prst="rect">
            <a:avLst/>
          </a:prstGeom>
          <a:noFill/>
        </p:spPr>
        <p:txBody>
          <a:bodyPr wrap="none" rtlCol="0">
            <a:spAutoFit/>
          </a:bodyPr>
          <a:lstStyle/>
          <a:p>
            <a:r>
              <a:rPr lang="zh-CN" altLang="en-US" dirty="0">
                <a:solidFill>
                  <a:schemeClr val="bg2">
                    <a:lumMod val="10000"/>
                  </a:schemeClr>
                </a:solidFill>
                <a:latin typeface="+mj-ea"/>
                <a:ea typeface="+mj-ea"/>
                <a:cs typeface="Times New Roman" panose="02020603050405020304" pitchFamily="18" charset="0"/>
              </a:rPr>
              <a:t>我们联合训练方法的有效性</a:t>
            </a:r>
            <a:endParaRPr lang="en-US" altLang="zh-CN" dirty="0">
              <a:solidFill>
                <a:schemeClr val="bg2">
                  <a:lumMod val="10000"/>
                </a:schemeClr>
              </a:solidFill>
              <a:latin typeface="+mj-ea"/>
              <a:ea typeface="+mj-ea"/>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F0C4EAE8-A099-FE3A-0154-01F6E9BBA196}"/>
              </a:ext>
            </a:extLst>
          </p:cNvPr>
          <p:cNvCxnSpPr>
            <a:cxnSpLocks/>
          </p:cNvCxnSpPr>
          <p:nvPr/>
        </p:nvCxnSpPr>
        <p:spPr>
          <a:xfrm>
            <a:off x="5949190" y="4825014"/>
            <a:ext cx="413939" cy="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35" name="组合 34">
            <a:extLst>
              <a:ext uri="{FF2B5EF4-FFF2-40B4-BE49-F238E27FC236}">
                <a16:creationId xmlns:a16="http://schemas.microsoft.com/office/drawing/2014/main" id="{C8455ADE-0165-CEEC-11D3-E58B2CBFF20A}"/>
              </a:ext>
            </a:extLst>
          </p:cNvPr>
          <p:cNvGrpSpPr/>
          <p:nvPr/>
        </p:nvGrpSpPr>
        <p:grpSpPr>
          <a:xfrm>
            <a:off x="39816" y="1709344"/>
            <a:ext cx="5909374" cy="2445954"/>
            <a:chOff x="205380" y="1709344"/>
            <a:chExt cx="5451250" cy="1916091"/>
          </a:xfrm>
        </p:grpSpPr>
        <p:pic>
          <p:nvPicPr>
            <p:cNvPr id="5" name="图片 4">
              <a:extLst>
                <a:ext uri="{FF2B5EF4-FFF2-40B4-BE49-F238E27FC236}">
                  <a16:creationId xmlns:a16="http://schemas.microsoft.com/office/drawing/2014/main" id="{93FFA52B-D2C3-E81D-033B-71C2CBE1B128}"/>
                </a:ext>
              </a:extLst>
            </p:cNvPr>
            <p:cNvPicPr>
              <a:picLocks noChangeAspect="1"/>
            </p:cNvPicPr>
            <p:nvPr/>
          </p:nvPicPr>
          <p:blipFill>
            <a:blip r:embed="rId3"/>
            <a:stretch>
              <a:fillRect/>
            </a:stretch>
          </p:blipFill>
          <p:spPr>
            <a:xfrm>
              <a:off x="205380" y="1709344"/>
              <a:ext cx="5451250" cy="1916091"/>
            </a:xfrm>
            <a:prstGeom prst="rect">
              <a:avLst/>
            </a:prstGeom>
          </p:spPr>
        </p:pic>
        <p:sp>
          <p:nvSpPr>
            <p:cNvPr id="29" name="矩形 28">
              <a:extLst>
                <a:ext uri="{FF2B5EF4-FFF2-40B4-BE49-F238E27FC236}">
                  <a16:creationId xmlns:a16="http://schemas.microsoft.com/office/drawing/2014/main" id="{1B6A3783-014B-8212-83FE-DF3F952389E6}"/>
                </a:ext>
              </a:extLst>
            </p:cNvPr>
            <p:cNvSpPr/>
            <p:nvPr/>
          </p:nvSpPr>
          <p:spPr>
            <a:xfrm>
              <a:off x="246643" y="3186600"/>
              <a:ext cx="5409987" cy="124804"/>
            </a:xfrm>
            <a:prstGeom prst="rect">
              <a:avLst/>
            </a:prstGeom>
            <a:noFill/>
            <a:ln w="19050">
              <a:solidFill>
                <a:srgbClr val="5D93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30" name="矩形 29">
              <a:extLst>
                <a:ext uri="{FF2B5EF4-FFF2-40B4-BE49-F238E27FC236}">
                  <a16:creationId xmlns:a16="http://schemas.microsoft.com/office/drawing/2014/main" id="{7E62807C-3EDF-3B1E-84AC-2110B6584A05}"/>
                </a:ext>
              </a:extLst>
            </p:cNvPr>
            <p:cNvSpPr/>
            <p:nvPr/>
          </p:nvSpPr>
          <p:spPr>
            <a:xfrm>
              <a:off x="246642" y="3333805"/>
              <a:ext cx="5409987" cy="111798"/>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sp>
        <p:nvSpPr>
          <p:cNvPr id="3" name="矩形 2">
            <a:extLst>
              <a:ext uri="{FF2B5EF4-FFF2-40B4-BE49-F238E27FC236}">
                <a16:creationId xmlns:a16="http://schemas.microsoft.com/office/drawing/2014/main" id="{EF5E9174-F28D-2AA7-8868-9299D3C1F3FC}"/>
              </a:ext>
            </a:extLst>
          </p:cNvPr>
          <p:cNvSpPr/>
          <p:nvPr/>
        </p:nvSpPr>
        <p:spPr>
          <a:xfrm>
            <a:off x="6045348" y="3425869"/>
            <a:ext cx="2976734" cy="116017"/>
          </a:xfrm>
          <a:prstGeom prst="rect">
            <a:avLst/>
          </a:prstGeom>
          <a:noFill/>
          <a:ln w="19050">
            <a:solidFill>
              <a:srgbClr val="5D93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4" name="矩形 3">
            <a:extLst>
              <a:ext uri="{FF2B5EF4-FFF2-40B4-BE49-F238E27FC236}">
                <a16:creationId xmlns:a16="http://schemas.microsoft.com/office/drawing/2014/main" id="{19F3BA48-7E6E-3517-71DD-F060B91A928F}"/>
              </a:ext>
            </a:extLst>
          </p:cNvPr>
          <p:cNvSpPr/>
          <p:nvPr/>
        </p:nvSpPr>
        <p:spPr>
          <a:xfrm>
            <a:off x="6064031" y="3703055"/>
            <a:ext cx="2976734" cy="116016"/>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165235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GenRT</a:t>
            </a:r>
            <a:r>
              <a:rPr lang="en-US" altLang="zh-CN" dirty="0"/>
              <a:t>-</a:t>
            </a:r>
            <a:r>
              <a:rPr lang="zh-CN" altLang="en-US" dirty="0"/>
              <a:t>实验</a:t>
            </a:r>
            <a:endParaRPr lang="en-CN" dirty="0"/>
          </a:p>
        </p:txBody>
      </p:sp>
      <p:sp>
        <p:nvSpPr>
          <p:cNvPr id="7" name="文本框 6">
            <a:extLst>
              <a:ext uri="{FF2B5EF4-FFF2-40B4-BE49-F238E27FC236}">
                <a16:creationId xmlns:a16="http://schemas.microsoft.com/office/drawing/2014/main" id="{5ED0AF62-7893-16BD-66D8-4A60A1AE93C1}"/>
              </a:ext>
            </a:extLst>
          </p:cNvPr>
          <p:cNvSpPr txBox="1"/>
          <p:nvPr/>
        </p:nvSpPr>
        <p:spPr>
          <a:xfrm>
            <a:off x="463411" y="1046308"/>
            <a:ext cx="3185487" cy="396583"/>
          </a:xfrm>
          <a:prstGeom prst="rect">
            <a:avLst/>
          </a:prstGeom>
          <a:noFill/>
        </p:spPr>
        <p:txBody>
          <a:bodyPr wrap="none" rtlCol="0">
            <a:spAutoFit/>
          </a:bodyPr>
          <a:lstStyle/>
          <a:p>
            <a:pPr algn="l">
              <a:lnSpc>
                <a:spcPct val="120000"/>
              </a:lnSpc>
            </a:pPr>
            <a:r>
              <a:rPr lang="zh-CN" altLang="en-US" sz="1800" b="1" dirty="0">
                <a:latin typeface="Microsoft YaHei" panose="020B0503020204020204" pitchFamily="34" charset="-122"/>
                <a:ea typeface="Microsoft YaHei" panose="020B0503020204020204" pitchFamily="34" charset="-122"/>
              </a:rPr>
              <a:t>检索增强场景中的重排与截断</a:t>
            </a:r>
          </a:p>
        </p:txBody>
      </p:sp>
      <p:sp>
        <p:nvSpPr>
          <p:cNvPr id="24" name="文本框 23">
            <a:extLst>
              <a:ext uri="{FF2B5EF4-FFF2-40B4-BE49-F238E27FC236}">
                <a16:creationId xmlns:a16="http://schemas.microsoft.com/office/drawing/2014/main" id="{3BBFCD69-3861-A814-BC47-7B1702B862D4}"/>
              </a:ext>
            </a:extLst>
          </p:cNvPr>
          <p:cNvSpPr txBox="1"/>
          <p:nvPr/>
        </p:nvSpPr>
        <p:spPr>
          <a:xfrm>
            <a:off x="1841505" y="3324636"/>
            <a:ext cx="972815" cy="307777"/>
          </a:xfrm>
          <a:prstGeom prst="rect">
            <a:avLst/>
          </a:prstGeom>
          <a:noFill/>
        </p:spPr>
        <p:txBody>
          <a:bodyPr wrap="square">
            <a:spAutoFit/>
          </a:bodyPr>
          <a:lstStyle/>
          <a:p>
            <a:r>
              <a:rPr lang="zh-CN" altLang="en-US" dirty="0">
                <a:solidFill>
                  <a:srgbClr val="000000"/>
                </a:solidFill>
                <a:latin typeface="+mj-ea"/>
                <a:ea typeface="+mj-ea"/>
                <a:cs typeface="Times New Roman" panose="02020603050405020304" pitchFamily="18" charset="0"/>
              </a:rPr>
              <a:t>重排任务</a:t>
            </a:r>
            <a:endParaRPr lang="zh-CN" altLang="en-US" dirty="0">
              <a:latin typeface="+mj-ea"/>
              <a:ea typeface="+mj-ea"/>
              <a:cs typeface="Times New Roman" panose="02020603050405020304" pitchFamily="18" charset="0"/>
            </a:endParaRPr>
          </a:p>
        </p:txBody>
      </p:sp>
      <p:sp>
        <p:nvSpPr>
          <p:cNvPr id="25" name="文本框 24">
            <a:extLst>
              <a:ext uri="{FF2B5EF4-FFF2-40B4-BE49-F238E27FC236}">
                <a16:creationId xmlns:a16="http://schemas.microsoft.com/office/drawing/2014/main" id="{20DE45A3-4DEA-0C16-FCF9-637B3FD4789E}"/>
              </a:ext>
            </a:extLst>
          </p:cNvPr>
          <p:cNvSpPr txBox="1"/>
          <p:nvPr/>
        </p:nvSpPr>
        <p:spPr>
          <a:xfrm>
            <a:off x="6662196" y="3695438"/>
            <a:ext cx="972815" cy="307777"/>
          </a:xfrm>
          <a:prstGeom prst="rect">
            <a:avLst/>
          </a:prstGeom>
          <a:noFill/>
        </p:spPr>
        <p:txBody>
          <a:bodyPr wrap="square">
            <a:spAutoFit/>
          </a:bodyPr>
          <a:lstStyle/>
          <a:p>
            <a:r>
              <a:rPr lang="zh-CN" altLang="en-US" dirty="0">
                <a:latin typeface="+mj-ea"/>
                <a:ea typeface="+mj-ea"/>
                <a:cs typeface="Times New Roman" panose="02020603050405020304" pitchFamily="18" charset="0"/>
              </a:rPr>
              <a:t>截断</a:t>
            </a:r>
            <a:r>
              <a:rPr lang="zh-CN" altLang="en-US" dirty="0">
                <a:solidFill>
                  <a:srgbClr val="000000"/>
                </a:solidFill>
                <a:latin typeface="+mj-ea"/>
                <a:ea typeface="+mj-ea"/>
                <a:cs typeface="Times New Roman" panose="02020603050405020304" pitchFamily="18" charset="0"/>
              </a:rPr>
              <a:t>任务</a:t>
            </a:r>
            <a:endParaRPr lang="zh-CN" altLang="en-US" dirty="0">
              <a:latin typeface="+mj-ea"/>
              <a:ea typeface="+mj-ea"/>
              <a:cs typeface="Times New Roman" panose="02020603050405020304" pitchFamily="18" charset="0"/>
            </a:endParaRPr>
          </a:p>
        </p:txBody>
      </p:sp>
      <p:pic>
        <p:nvPicPr>
          <p:cNvPr id="3" name="图片 2">
            <a:extLst>
              <a:ext uri="{FF2B5EF4-FFF2-40B4-BE49-F238E27FC236}">
                <a16:creationId xmlns:a16="http://schemas.microsoft.com/office/drawing/2014/main" id="{103877E3-7F9B-6837-D263-B8D8B14B8E18}"/>
              </a:ext>
            </a:extLst>
          </p:cNvPr>
          <p:cNvPicPr>
            <a:picLocks noChangeAspect="1"/>
          </p:cNvPicPr>
          <p:nvPr/>
        </p:nvPicPr>
        <p:blipFill>
          <a:blip r:embed="rId2"/>
          <a:stretch>
            <a:fillRect/>
          </a:stretch>
        </p:blipFill>
        <p:spPr>
          <a:xfrm>
            <a:off x="128267" y="1628681"/>
            <a:ext cx="4555493" cy="1461790"/>
          </a:xfrm>
          <a:prstGeom prst="rect">
            <a:avLst/>
          </a:prstGeom>
        </p:spPr>
      </p:pic>
      <p:pic>
        <p:nvPicPr>
          <p:cNvPr id="4" name="图片 3">
            <a:extLst>
              <a:ext uri="{FF2B5EF4-FFF2-40B4-BE49-F238E27FC236}">
                <a16:creationId xmlns:a16="http://schemas.microsoft.com/office/drawing/2014/main" id="{5AD6E663-1031-3FC0-9C90-7F080AA28343}"/>
              </a:ext>
            </a:extLst>
          </p:cNvPr>
          <p:cNvPicPr>
            <a:picLocks noChangeAspect="1"/>
          </p:cNvPicPr>
          <p:nvPr/>
        </p:nvPicPr>
        <p:blipFill>
          <a:blip r:embed="rId3"/>
          <a:stretch>
            <a:fillRect/>
          </a:stretch>
        </p:blipFill>
        <p:spPr>
          <a:xfrm>
            <a:off x="4902590" y="1391209"/>
            <a:ext cx="4054254" cy="2268386"/>
          </a:xfrm>
          <a:prstGeom prst="rect">
            <a:avLst/>
          </a:prstGeom>
        </p:spPr>
      </p:pic>
      <p:sp>
        <p:nvSpPr>
          <p:cNvPr id="5" name="文本框 4">
            <a:extLst>
              <a:ext uri="{FF2B5EF4-FFF2-40B4-BE49-F238E27FC236}">
                <a16:creationId xmlns:a16="http://schemas.microsoft.com/office/drawing/2014/main" id="{CD1A537C-1301-80F9-6F5F-743F1515CBB1}"/>
              </a:ext>
            </a:extLst>
          </p:cNvPr>
          <p:cNvSpPr txBox="1"/>
          <p:nvPr/>
        </p:nvSpPr>
        <p:spPr>
          <a:xfrm>
            <a:off x="0" y="4190286"/>
            <a:ext cx="9144000" cy="738664"/>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l"/>
            </a:pPr>
            <a:r>
              <a:rPr lang="zh-CN" altLang="en-US" b="0" i="0" dirty="0">
                <a:solidFill>
                  <a:srgbClr val="333333"/>
                </a:solidFill>
                <a:effectLst/>
                <a:latin typeface="+mj-ea"/>
                <a:ea typeface="+mj-ea"/>
                <a:cs typeface="Times New Roman" panose="02020603050405020304" pitchFamily="18" charset="0"/>
              </a:rPr>
              <a:t>与固定截断</a:t>
            </a:r>
            <a:r>
              <a:rPr lang="zh-CN" altLang="en-US" dirty="0">
                <a:solidFill>
                  <a:srgbClr val="333333"/>
                </a:solidFill>
                <a:latin typeface="+mj-ea"/>
                <a:ea typeface="+mj-ea"/>
                <a:cs typeface="Times New Roman" panose="02020603050405020304" pitchFamily="18" charset="0"/>
              </a:rPr>
              <a:t>长度</a:t>
            </a:r>
            <a:r>
              <a:rPr lang="en-US" altLang="zh-CN" dirty="0">
                <a:solidFill>
                  <a:srgbClr val="333333"/>
                </a:solidFill>
                <a:latin typeface="+mj-ea"/>
                <a:ea typeface="+mj-ea"/>
                <a:cs typeface="Times New Roman" panose="02020603050405020304" pitchFamily="18" charset="0"/>
              </a:rPr>
              <a:t>40</a:t>
            </a:r>
            <a:r>
              <a:rPr lang="zh-CN" altLang="en-US" dirty="0">
                <a:solidFill>
                  <a:srgbClr val="333333"/>
                </a:solidFill>
                <a:latin typeface="+mj-ea"/>
                <a:ea typeface="+mj-ea"/>
                <a:cs typeface="Times New Roman" panose="02020603050405020304" pitchFamily="18" charset="0"/>
              </a:rPr>
              <a:t>相比</a:t>
            </a:r>
            <a:r>
              <a:rPr lang="en-US" altLang="zh-CN" b="0" i="0" dirty="0">
                <a:solidFill>
                  <a:srgbClr val="333333"/>
                </a:solidFill>
                <a:effectLst/>
                <a:latin typeface="+mj-ea"/>
                <a:ea typeface="+mj-ea"/>
                <a:cs typeface="Times New Roman" panose="02020603050405020304" pitchFamily="18" charset="0"/>
              </a:rPr>
              <a:t>, </a:t>
            </a:r>
            <a:r>
              <a:rPr lang="en-US" altLang="zh-CN" b="0" i="0" dirty="0" err="1">
                <a:solidFill>
                  <a:srgbClr val="333333"/>
                </a:solidFill>
                <a:effectLst/>
                <a:latin typeface="+mj-ea"/>
                <a:ea typeface="+mj-ea"/>
                <a:cs typeface="Times New Roman" panose="02020603050405020304" pitchFamily="18" charset="0"/>
              </a:rPr>
              <a:t>GenRT</a:t>
            </a:r>
            <a:r>
              <a:rPr lang="zh-CN" altLang="en-US" b="0" i="0" dirty="0">
                <a:solidFill>
                  <a:srgbClr val="333333"/>
                </a:solidFill>
                <a:effectLst/>
                <a:latin typeface="+mj-ea"/>
                <a:ea typeface="+mj-ea"/>
                <a:cs typeface="Times New Roman" panose="02020603050405020304" pitchFamily="18" charset="0"/>
              </a:rPr>
              <a:t>以明显更短的排序列表实现了大致相当的准确率。</a:t>
            </a:r>
            <a:r>
              <a:rPr lang="en-US" altLang="zh-CN" dirty="0">
                <a:solidFill>
                  <a:srgbClr val="333333"/>
                </a:solidFill>
                <a:latin typeface="+mj-ea"/>
                <a:ea typeface="+mj-ea"/>
                <a:cs typeface="Times New Roman" panose="02020603050405020304" pitchFamily="18" charset="0"/>
              </a:rPr>
              <a:t> </a:t>
            </a:r>
            <a:r>
              <a:rPr lang="en-US" altLang="zh-CN" b="0" i="0" dirty="0">
                <a:solidFill>
                  <a:srgbClr val="333333"/>
                </a:solidFill>
                <a:effectLst/>
                <a:latin typeface="+mj-ea"/>
                <a:ea typeface="+mj-ea"/>
                <a:cs typeface="Times New Roman" panose="02020603050405020304" pitchFamily="18" charset="0"/>
              </a:rPr>
              <a:t>(</a:t>
            </a:r>
            <a:r>
              <a:rPr lang="zh-CN" altLang="en-US" b="0" i="0" dirty="0">
                <a:solidFill>
                  <a:srgbClr val="333333"/>
                </a:solidFill>
                <a:effectLst/>
                <a:latin typeface="+mj-ea"/>
                <a:ea typeface="+mj-ea"/>
                <a:cs typeface="Times New Roman" panose="02020603050405020304" pitchFamily="18" charset="0"/>
              </a:rPr>
              <a:t>这意味着更小的大语言模型运行开销</a:t>
            </a:r>
            <a:r>
              <a:rPr lang="en-US" altLang="zh-CN" b="0" i="0" dirty="0">
                <a:solidFill>
                  <a:srgbClr val="333333"/>
                </a:solidFill>
                <a:effectLst/>
                <a:latin typeface="+mj-ea"/>
                <a:ea typeface="+mj-ea"/>
                <a:cs typeface="Times New Roman" panose="02020603050405020304" pitchFamily="18" charset="0"/>
              </a:rPr>
              <a:t>).</a:t>
            </a:r>
          </a:p>
          <a:p>
            <a:pPr marL="285750" indent="-285750" algn="l">
              <a:buFont typeface="Wingdings" panose="05000000000000000000" pitchFamily="2" charset="2"/>
              <a:buChar char="l"/>
            </a:pPr>
            <a:r>
              <a:rPr lang="zh-CN" altLang="en-US" b="0" i="0" dirty="0">
                <a:solidFill>
                  <a:srgbClr val="333333"/>
                </a:solidFill>
                <a:effectLst/>
                <a:latin typeface="+mj-ea"/>
                <a:ea typeface="+mj-ea"/>
                <a:cs typeface="Times New Roman" panose="02020603050405020304" pitchFamily="18" charset="0"/>
              </a:rPr>
              <a:t>与固定截断长度</a:t>
            </a:r>
            <a:r>
              <a:rPr lang="en-US" altLang="zh-CN" b="0" i="0" dirty="0">
                <a:solidFill>
                  <a:srgbClr val="333333"/>
                </a:solidFill>
                <a:effectLst/>
                <a:latin typeface="+mj-ea"/>
                <a:ea typeface="+mj-ea"/>
                <a:cs typeface="Times New Roman" panose="02020603050405020304" pitchFamily="18" charset="0"/>
              </a:rPr>
              <a:t>20</a:t>
            </a:r>
            <a:r>
              <a:rPr lang="zh-CN" altLang="en-US" b="0" i="0" dirty="0">
                <a:solidFill>
                  <a:srgbClr val="333333"/>
                </a:solidFill>
                <a:effectLst/>
                <a:latin typeface="+mj-ea"/>
                <a:ea typeface="+mj-ea"/>
                <a:cs typeface="Times New Roman" panose="02020603050405020304" pitchFamily="18" charset="0"/>
              </a:rPr>
              <a:t>相比，</a:t>
            </a:r>
            <a:r>
              <a:rPr lang="en-US" altLang="zh-CN" b="0" i="0" dirty="0" err="1">
                <a:solidFill>
                  <a:srgbClr val="333333"/>
                </a:solidFill>
                <a:effectLst/>
                <a:latin typeface="+mj-ea"/>
                <a:ea typeface="+mj-ea"/>
                <a:cs typeface="Times New Roman" panose="02020603050405020304" pitchFamily="18" charset="0"/>
              </a:rPr>
              <a:t>GenRT</a:t>
            </a:r>
            <a:r>
              <a:rPr lang="zh-CN" altLang="en-US" b="0" i="0" dirty="0">
                <a:solidFill>
                  <a:srgbClr val="333333"/>
                </a:solidFill>
                <a:effectLst/>
                <a:latin typeface="+mj-ea"/>
                <a:ea typeface="+mj-ea"/>
                <a:cs typeface="Times New Roman" panose="02020603050405020304" pitchFamily="18" charset="0"/>
              </a:rPr>
              <a:t>以较短的排序列表实现了明显更好的准确率</a:t>
            </a:r>
            <a:r>
              <a:rPr lang="en-US" altLang="zh-CN" b="0" i="0" dirty="0">
                <a:solidFill>
                  <a:srgbClr val="333333"/>
                </a:solidFill>
                <a:effectLst/>
                <a:latin typeface="+mj-ea"/>
                <a:ea typeface="+mj-ea"/>
                <a:cs typeface="Times New Roman" panose="02020603050405020304" pitchFamily="18" charset="0"/>
              </a:rPr>
              <a:t>.</a:t>
            </a:r>
          </a:p>
        </p:txBody>
      </p:sp>
      <p:sp>
        <p:nvSpPr>
          <p:cNvPr id="6" name="矩形 5">
            <a:extLst>
              <a:ext uri="{FF2B5EF4-FFF2-40B4-BE49-F238E27FC236}">
                <a16:creationId xmlns:a16="http://schemas.microsoft.com/office/drawing/2014/main" id="{C28294AC-0C08-EC56-F366-73C68DEC98B4}"/>
              </a:ext>
            </a:extLst>
          </p:cNvPr>
          <p:cNvSpPr/>
          <p:nvPr/>
        </p:nvSpPr>
        <p:spPr>
          <a:xfrm>
            <a:off x="4966750" y="3403178"/>
            <a:ext cx="3908009" cy="193461"/>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24B39852-215E-2CFE-DADC-FC42860FA237}"/>
              </a:ext>
            </a:extLst>
          </p:cNvPr>
          <p:cNvSpPr/>
          <p:nvPr/>
        </p:nvSpPr>
        <p:spPr>
          <a:xfrm>
            <a:off x="4966750" y="2531486"/>
            <a:ext cx="3908008" cy="193461"/>
          </a:xfrm>
          <a:prstGeom prst="rect">
            <a:avLst/>
          </a:prstGeom>
          <a:noFill/>
          <a:ln w="19050">
            <a:solidFill>
              <a:srgbClr val="8BAF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A3F0370D-D7BE-5B2C-2A18-9A05C836E802}"/>
              </a:ext>
            </a:extLst>
          </p:cNvPr>
          <p:cNvSpPr/>
          <p:nvPr/>
        </p:nvSpPr>
        <p:spPr>
          <a:xfrm>
            <a:off x="4966749" y="2191817"/>
            <a:ext cx="3908009" cy="193461"/>
          </a:xfrm>
          <a:prstGeom prst="rect">
            <a:avLst/>
          </a:prstGeom>
          <a:noFill/>
          <a:ln w="19050">
            <a:solidFill>
              <a:srgbClr val="5D93E8"/>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1634372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B402-ACB6-402B-1A9E-E08B5F028849}"/>
              </a:ext>
            </a:extLst>
          </p:cNvPr>
          <p:cNvSpPr>
            <a:spLocks noGrp="1"/>
          </p:cNvSpPr>
          <p:nvPr>
            <p:ph type="ctrTitle"/>
          </p:nvPr>
        </p:nvSpPr>
        <p:spPr/>
        <p:txBody>
          <a:bodyPr/>
          <a:lstStyle/>
          <a:p>
            <a:r>
              <a:rPr lang="en-US" altLang="zh-CN" dirty="0"/>
              <a:t>02</a:t>
            </a:r>
            <a:endParaRPr lang="en-CN" dirty="0"/>
          </a:p>
        </p:txBody>
      </p:sp>
      <p:sp>
        <p:nvSpPr>
          <p:cNvPr id="4" name="Text Placeholder 3">
            <a:extLst>
              <a:ext uri="{FF2B5EF4-FFF2-40B4-BE49-F238E27FC236}">
                <a16:creationId xmlns:a16="http://schemas.microsoft.com/office/drawing/2014/main" id="{CF27A7FE-5500-1623-6135-D253BEAA05AD}"/>
              </a:ext>
            </a:extLst>
          </p:cNvPr>
          <p:cNvSpPr>
            <a:spLocks noGrp="1"/>
          </p:cNvSpPr>
          <p:nvPr>
            <p:ph type="body" idx="1"/>
          </p:nvPr>
        </p:nvSpPr>
        <p:spPr>
          <a:xfrm>
            <a:off x="1075373" y="2365534"/>
            <a:ext cx="6993255" cy="665901"/>
          </a:xfrm>
        </p:spPr>
        <p:txBody>
          <a:bodyPr>
            <a:normAutofit/>
          </a:bodyPr>
          <a:lstStyle/>
          <a:p>
            <a:pPr marL="0" indent="0">
              <a:buNone/>
            </a:pPr>
            <a:r>
              <a:rPr lang="zh-CN" altLang="en-US" sz="3400" dirty="0"/>
              <a:t>大模型视角下的检索增强生成</a:t>
            </a:r>
            <a:endParaRPr lang="en-CN" sz="3400" dirty="0"/>
          </a:p>
        </p:txBody>
      </p:sp>
    </p:spTree>
    <p:extLst>
      <p:ext uri="{BB962C8B-B14F-4D97-AF65-F5344CB8AC3E}">
        <p14:creationId xmlns:p14="http://schemas.microsoft.com/office/powerpoint/2010/main" val="370897482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大模型视角下的检索增强生成</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236378" y="1111015"/>
            <a:ext cx="8780622" cy="372025"/>
          </a:xfrm>
          <a:prstGeom prst="rect">
            <a:avLst/>
          </a:prstGeom>
          <a:noFill/>
        </p:spPr>
        <p:txBody>
          <a:bodyPr wrap="square" rtlCol="0">
            <a:spAutoFit/>
          </a:bodyPr>
          <a:lstStyle/>
          <a:p>
            <a:pPr>
              <a:lnSpc>
                <a:spcPct val="125000"/>
              </a:lnSpc>
            </a:pPr>
            <a:r>
              <a:rPr lang="zh-CN" altLang="en-US" sz="1600" b="1" dirty="0">
                <a:latin typeface="Microsoft YaHei" panose="020B0503020204020204" pitchFamily="34" charset="-122"/>
                <a:ea typeface="Microsoft YaHei" panose="020B0503020204020204" pitchFamily="34" charset="-122"/>
              </a:rPr>
              <a:t>大模型如何鲁棒地对抗输入的噪音知识，并在参数内外知识之间做出选择</a:t>
            </a:r>
            <a:endParaRPr lang="en-US" altLang="zh-CN"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65D1FAE-6295-E202-8334-5DA2C8F3ED74}"/>
              </a:ext>
            </a:extLst>
          </p:cNvPr>
          <p:cNvPicPr>
            <a:picLocks noChangeAspect="1"/>
          </p:cNvPicPr>
          <p:nvPr/>
        </p:nvPicPr>
        <p:blipFill>
          <a:blip r:embed="rId6"/>
          <a:stretch>
            <a:fillRect/>
          </a:stretch>
        </p:blipFill>
        <p:spPr>
          <a:xfrm>
            <a:off x="3919178" y="2425754"/>
            <a:ext cx="1859521" cy="1546784"/>
          </a:xfrm>
          <a:prstGeom prst="rect">
            <a:avLst/>
          </a:prstGeom>
        </p:spPr>
      </p:pic>
      <p:sp>
        <p:nvSpPr>
          <p:cNvPr id="7" name="椭圆 6">
            <a:extLst>
              <a:ext uri="{FF2B5EF4-FFF2-40B4-BE49-F238E27FC236}">
                <a16:creationId xmlns:a16="http://schemas.microsoft.com/office/drawing/2014/main" id="{D3FCAC23-0707-8CFB-CA2D-8A4BC9E5D6EF}"/>
              </a:ext>
            </a:extLst>
          </p:cNvPr>
          <p:cNvSpPr/>
          <p:nvPr/>
        </p:nvSpPr>
        <p:spPr>
          <a:xfrm>
            <a:off x="1737607" y="3460045"/>
            <a:ext cx="1349695" cy="1332764"/>
          </a:xfrm>
          <a:prstGeom prst="ellipse">
            <a:avLst/>
          </a:prstGeom>
          <a:solidFill>
            <a:schemeClr val="accent6">
              <a:lumMod val="40000"/>
              <a:lumOff val="60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8" name="椭圆 7">
            <a:extLst>
              <a:ext uri="{FF2B5EF4-FFF2-40B4-BE49-F238E27FC236}">
                <a16:creationId xmlns:a16="http://schemas.microsoft.com/office/drawing/2014/main" id="{F50ECBD5-7D98-7098-B64B-E72459090016}"/>
              </a:ext>
            </a:extLst>
          </p:cNvPr>
          <p:cNvSpPr/>
          <p:nvPr/>
        </p:nvSpPr>
        <p:spPr>
          <a:xfrm>
            <a:off x="1685514" y="1828031"/>
            <a:ext cx="1342817" cy="1325974"/>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9" name="文本框 8">
            <a:extLst>
              <a:ext uri="{FF2B5EF4-FFF2-40B4-BE49-F238E27FC236}">
                <a16:creationId xmlns:a16="http://schemas.microsoft.com/office/drawing/2014/main" id="{79960D46-AD1D-AC24-4C3C-A24910A754E4}"/>
              </a:ext>
            </a:extLst>
          </p:cNvPr>
          <p:cNvSpPr txBox="1"/>
          <p:nvPr>
            <p:custDataLst>
              <p:tags r:id="rId1"/>
            </p:custDataLst>
          </p:nvPr>
        </p:nvSpPr>
        <p:spPr>
          <a:xfrm>
            <a:off x="4230200" y="4093188"/>
            <a:ext cx="2095834"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大语言模型</a:t>
            </a:r>
          </a:p>
        </p:txBody>
      </p:sp>
      <p:sp>
        <p:nvSpPr>
          <p:cNvPr id="10" name="标题 1">
            <a:extLst>
              <a:ext uri="{FF2B5EF4-FFF2-40B4-BE49-F238E27FC236}">
                <a16:creationId xmlns:a16="http://schemas.microsoft.com/office/drawing/2014/main" id="{5C0B6BE9-346A-6423-0451-2EFF1A22CB21}"/>
              </a:ext>
            </a:extLst>
          </p:cNvPr>
          <p:cNvSpPr>
            <a:spLocks noGrp="1"/>
          </p:cNvSpPr>
          <p:nvPr>
            <p:custDataLst>
              <p:tags r:id="rId2"/>
            </p:custDataLst>
          </p:nvPr>
        </p:nvSpPr>
        <p:spPr>
          <a:xfrm>
            <a:off x="586244" y="2267186"/>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非参数知识</a:t>
            </a:r>
          </a:p>
        </p:txBody>
      </p:sp>
      <p:sp>
        <p:nvSpPr>
          <p:cNvPr id="11" name="标题 1">
            <a:extLst>
              <a:ext uri="{FF2B5EF4-FFF2-40B4-BE49-F238E27FC236}">
                <a16:creationId xmlns:a16="http://schemas.microsoft.com/office/drawing/2014/main" id="{0D97A910-F747-F472-7B6A-DFC971DC190F}"/>
              </a:ext>
            </a:extLst>
          </p:cNvPr>
          <p:cNvSpPr>
            <a:spLocks noGrp="1"/>
          </p:cNvSpPr>
          <p:nvPr>
            <p:custDataLst>
              <p:tags r:id="rId3"/>
            </p:custDataLst>
          </p:nvPr>
        </p:nvSpPr>
        <p:spPr>
          <a:xfrm>
            <a:off x="586244" y="3972538"/>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参数内知识</a:t>
            </a:r>
          </a:p>
        </p:txBody>
      </p:sp>
      <p:sp>
        <p:nvSpPr>
          <p:cNvPr id="4" name="椭圆形标注 20">
            <a:extLst>
              <a:ext uri="{FF2B5EF4-FFF2-40B4-BE49-F238E27FC236}">
                <a16:creationId xmlns:a16="http://schemas.microsoft.com/office/drawing/2014/main" id="{A83B9543-7B1B-5573-A708-C09A31FDA8FB}"/>
              </a:ext>
            </a:extLst>
          </p:cNvPr>
          <p:cNvSpPr/>
          <p:nvPr/>
        </p:nvSpPr>
        <p:spPr>
          <a:xfrm>
            <a:off x="6874221" y="2208978"/>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5" name="椭圆形标注 20">
            <a:extLst>
              <a:ext uri="{FF2B5EF4-FFF2-40B4-BE49-F238E27FC236}">
                <a16:creationId xmlns:a16="http://schemas.microsoft.com/office/drawing/2014/main" id="{7987556E-E93C-4BC4-F880-7BD089691703}"/>
              </a:ext>
            </a:extLst>
          </p:cNvPr>
          <p:cNvSpPr/>
          <p:nvPr/>
        </p:nvSpPr>
        <p:spPr>
          <a:xfrm>
            <a:off x="6718633" y="4118534"/>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6" name="椭圆形标注 20">
            <a:extLst>
              <a:ext uri="{FF2B5EF4-FFF2-40B4-BE49-F238E27FC236}">
                <a16:creationId xmlns:a16="http://schemas.microsoft.com/office/drawing/2014/main" id="{1803F0E1-EA1B-82BA-93F6-6164048F4F7F}"/>
              </a:ext>
            </a:extLst>
          </p:cNvPr>
          <p:cNvSpPr/>
          <p:nvPr/>
        </p:nvSpPr>
        <p:spPr>
          <a:xfrm>
            <a:off x="6669546" y="2831517"/>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2" name="椭圆形标注 20">
            <a:extLst>
              <a:ext uri="{FF2B5EF4-FFF2-40B4-BE49-F238E27FC236}">
                <a16:creationId xmlns:a16="http://schemas.microsoft.com/office/drawing/2014/main" id="{D9048EAA-3341-FB95-0288-374684109840}"/>
              </a:ext>
            </a:extLst>
          </p:cNvPr>
          <p:cNvSpPr/>
          <p:nvPr/>
        </p:nvSpPr>
        <p:spPr>
          <a:xfrm>
            <a:off x="5970207" y="1754397"/>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3" name="椭圆形标注 20">
            <a:extLst>
              <a:ext uri="{FF2B5EF4-FFF2-40B4-BE49-F238E27FC236}">
                <a16:creationId xmlns:a16="http://schemas.microsoft.com/office/drawing/2014/main" id="{20129D25-3B1F-5B2D-5A6D-985F50B6A917}"/>
              </a:ext>
            </a:extLst>
          </p:cNvPr>
          <p:cNvSpPr/>
          <p:nvPr/>
        </p:nvSpPr>
        <p:spPr>
          <a:xfrm>
            <a:off x="6030873" y="4596102"/>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4" name="椭圆形标注 20">
            <a:extLst>
              <a:ext uri="{FF2B5EF4-FFF2-40B4-BE49-F238E27FC236}">
                <a16:creationId xmlns:a16="http://schemas.microsoft.com/office/drawing/2014/main" id="{A6E74445-7A9A-D65A-39C5-2146AED2BC1F}"/>
              </a:ext>
            </a:extLst>
          </p:cNvPr>
          <p:cNvSpPr/>
          <p:nvPr/>
        </p:nvSpPr>
        <p:spPr>
          <a:xfrm>
            <a:off x="6851571" y="3640724"/>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cxnSp>
        <p:nvCxnSpPr>
          <p:cNvPr id="16" name="直接箭头连接符 15">
            <a:extLst>
              <a:ext uri="{FF2B5EF4-FFF2-40B4-BE49-F238E27FC236}">
                <a16:creationId xmlns:a16="http://schemas.microsoft.com/office/drawing/2014/main" id="{EA804382-2BE2-C52F-836A-BB2D31289C6B}"/>
              </a:ext>
            </a:extLst>
          </p:cNvPr>
          <p:cNvCxnSpPr>
            <a:cxnSpLocks/>
          </p:cNvCxnSpPr>
          <p:nvPr/>
        </p:nvCxnSpPr>
        <p:spPr>
          <a:xfrm>
            <a:off x="2356922" y="2571750"/>
            <a:ext cx="1562256" cy="374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6CDEF5B0-2950-36EC-9507-909D073D5952}"/>
              </a:ext>
            </a:extLst>
          </p:cNvPr>
          <p:cNvCxnSpPr>
            <a:cxnSpLocks/>
          </p:cNvCxnSpPr>
          <p:nvPr/>
        </p:nvCxnSpPr>
        <p:spPr>
          <a:xfrm flipV="1">
            <a:off x="2403937" y="3425447"/>
            <a:ext cx="1515241" cy="693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01409EB3-BE1E-E048-0936-937C15DBCDB9}"/>
              </a:ext>
            </a:extLst>
          </p:cNvPr>
          <p:cNvCxnSpPr>
            <a:cxnSpLocks/>
            <a:stCxn id="2" idx="3"/>
            <a:endCxn id="12" idx="8"/>
          </p:cNvCxnSpPr>
          <p:nvPr/>
        </p:nvCxnSpPr>
        <p:spPr>
          <a:xfrm flipV="1">
            <a:off x="5778699" y="2062535"/>
            <a:ext cx="392107" cy="1136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145F496F-C974-6C43-41A4-7EAD69D30DB0}"/>
              </a:ext>
            </a:extLst>
          </p:cNvPr>
          <p:cNvCxnSpPr>
            <a:cxnSpLocks/>
            <a:stCxn id="2" idx="3"/>
            <a:endCxn id="4" idx="2"/>
          </p:cNvCxnSpPr>
          <p:nvPr/>
        </p:nvCxnSpPr>
        <p:spPr>
          <a:xfrm flipV="1">
            <a:off x="5778699" y="2345928"/>
            <a:ext cx="1095522" cy="853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8AB086BC-09EB-9820-EF27-0FFAD16820C0}"/>
              </a:ext>
            </a:extLst>
          </p:cNvPr>
          <p:cNvCxnSpPr>
            <a:cxnSpLocks/>
            <a:stCxn id="2" idx="3"/>
            <a:endCxn id="6" idx="2"/>
          </p:cNvCxnSpPr>
          <p:nvPr/>
        </p:nvCxnSpPr>
        <p:spPr>
          <a:xfrm flipV="1">
            <a:off x="5778699" y="2968467"/>
            <a:ext cx="890847" cy="23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33C8236-158B-B390-D014-87960EC3ACEB}"/>
              </a:ext>
            </a:extLst>
          </p:cNvPr>
          <p:cNvCxnSpPr>
            <a:cxnSpLocks/>
            <a:stCxn id="2" idx="3"/>
            <a:endCxn id="14" idx="1"/>
          </p:cNvCxnSpPr>
          <p:nvPr/>
        </p:nvCxnSpPr>
        <p:spPr>
          <a:xfrm>
            <a:off x="5778699" y="3199146"/>
            <a:ext cx="1173592" cy="481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843D18CD-7811-B188-2AE8-D01C3C670875}"/>
              </a:ext>
            </a:extLst>
          </p:cNvPr>
          <p:cNvCxnSpPr>
            <a:cxnSpLocks/>
            <a:stCxn id="2" idx="3"/>
            <a:endCxn id="5" idx="2"/>
          </p:cNvCxnSpPr>
          <p:nvPr/>
        </p:nvCxnSpPr>
        <p:spPr>
          <a:xfrm>
            <a:off x="5778699" y="3199146"/>
            <a:ext cx="939934" cy="1056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E5B2251F-5E29-AD85-7411-11D6C1439EB7}"/>
              </a:ext>
            </a:extLst>
          </p:cNvPr>
          <p:cNvCxnSpPr>
            <a:cxnSpLocks/>
            <a:stCxn id="2" idx="3"/>
            <a:endCxn id="13" idx="0"/>
          </p:cNvCxnSpPr>
          <p:nvPr/>
        </p:nvCxnSpPr>
        <p:spPr>
          <a:xfrm>
            <a:off x="5778699" y="3199146"/>
            <a:ext cx="596054" cy="1396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圆角矩形标注 2">
            <a:extLst>
              <a:ext uri="{FF2B5EF4-FFF2-40B4-BE49-F238E27FC236}">
                <a16:creationId xmlns:a16="http://schemas.microsoft.com/office/drawing/2014/main" id="{BAB50663-D3D8-D51E-77C2-461D8DA0CDF9}"/>
              </a:ext>
            </a:extLst>
          </p:cNvPr>
          <p:cNvSpPr/>
          <p:nvPr/>
        </p:nvSpPr>
        <p:spPr>
          <a:xfrm>
            <a:off x="4230200" y="1882984"/>
            <a:ext cx="1276331" cy="365313"/>
          </a:xfrm>
          <a:prstGeom prst="wedgeRoundRectCallout">
            <a:avLst>
              <a:gd name="adj1" fmla="val -22453"/>
              <a:gd name="adj2" fmla="val 99443"/>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43" name="文本框 42">
            <a:extLst>
              <a:ext uri="{FF2B5EF4-FFF2-40B4-BE49-F238E27FC236}">
                <a16:creationId xmlns:a16="http://schemas.microsoft.com/office/drawing/2014/main" id="{405D9BF1-C803-2AB0-3A3C-FC4C34BFFB09}"/>
              </a:ext>
            </a:extLst>
          </p:cNvPr>
          <p:cNvSpPr txBox="1"/>
          <p:nvPr/>
        </p:nvSpPr>
        <p:spPr>
          <a:xfrm>
            <a:off x="4411040" y="1915463"/>
            <a:ext cx="1163712" cy="227367"/>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知识生成</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473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a:xfrm>
            <a:off x="768900" y="95192"/>
            <a:ext cx="7877260" cy="755700"/>
          </a:xfrm>
        </p:spPr>
        <p:txBody>
          <a:bodyPr/>
          <a:lstStyle/>
          <a:p>
            <a:r>
              <a:rPr lang="zh-CN" altLang="en-US" dirty="0"/>
              <a:t>大模型视角下的研究现状</a:t>
            </a:r>
            <a:endParaRPr lang="en-CN" dirty="0"/>
          </a:p>
        </p:txBody>
      </p:sp>
      <p:sp>
        <p:nvSpPr>
          <p:cNvPr id="15" name="文本框 14">
            <a:extLst>
              <a:ext uri="{FF2B5EF4-FFF2-40B4-BE49-F238E27FC236}">
                <a16:creationId xmlns:a16="http://schemas.microsoft.com/office/drawing/2014/main" id="{336CEE70-4C4B-87EC-3230-FF0A70378CE9}"/>
              </a:ext>
            </a:extLst>
          </p:cNvPr>
          <p:cNvSpPr txBox="1"/>
          <p:nvPr/>
        </p:nvSpPr>
        <p:spPr>
          <a:xfrm>
            <a:off x="236378" y="1296563"/>
            <a:ext cx="7485222" cy="679801"/>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b="1" dirty="0">
                <a:latin typeface="Microsoft YaHei" panose="020B0503020204020204" pitchFamily="34" charset="-122"/>
                <a:ea typeface="Microsoft YaHei" panose="020B0503020204020204" pitchFamily="34" charset="-122"/>
              </a:rPr>
              <a:t>有监督指令微调：</a:t>
            </a:r>
            <a:r>
              <a:rPr lang="zh-CN" altLang="en-US" sz="1600" dirty="0">
                <a:latin typeface="Microsoft YaHei" panose="020B0503020204020204" pitchFamily="34" charset="-122"/>
                <a:ea typeface="Microsoft YaHei" panose="020B0503020204020204" pitchFamily="34" charset="-122"/>
              </a:rPr>
              <a:t>在领域特定数据集上构造检索</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问题</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答案三元组，利用构造的有监督三元组进行指令微调，教会大模型如何使用检索到的文档。</a:t>
            </a:r>
            <a:endParaRPr lang="en-US" altLang="zh-CN" sz="1600"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D5E833F-9E7B-CBB8-8C37-054409DBE15F}"/>
              </a:ext>
            </a:extLst>
          </p:cNvPr>
          <p:cNvSpPr txBox="1"/>
          <p:nvPr/>
        </p:nvSpPr>
        <p:spPr>
          <a:xfrm>
            <a:off x="236378" y="2159665"/>
            <a:ext cx="748522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b="1" dirty="0">
                <a:latin typeface="Microsoft YaHei" panose="020B0503020204020204" pitchFamily="34" charset="-122"/>
                <a:ea typeface="Microsoft YaHei" panose="020B0503020204020204" pitchFamily="34" charset="-122"/>
              </a:rPr>
              <a:t>强化学习：</a:t>
            </a:r>
            <a:r>
              <a:rPr lang="zh-CN" altLang="en-US" sz="1600" dirty="0">
                <a:latin typeface="Microsoft YaHei" panose="020B0503020204020204" pitchFamily="34" charset="-122"/>
                <a:ea typeface="Microsoft YaHei" panose="020B0503020204020204" pitchFamily="34" charset="-122"/>
              </a:rPr>
              <a:t>强化学习对齐大语言模型在使用检索文档上的偏好</a:t>
            </a:r>
            <a:endParaRPr lang="en-US" altLang="zh-CN" sz="16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4A099AA4-637A-E23F-92CB-785EC020FF7D}"/>
              </a:ext>
            </a:extLst>
          </p:cNvPr>
          <p:cNvSpPr txBox="1"/>
          <p:nvPr/>
        </p:nvSpPr>
        <p:spPr>
          <a:xfrm>
            <a:off x="236378" y="2885627"/>
            <a:ext cx="748522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b="1" dirty="0">
                <a:latin typeface="Microsoft YaHei" panose="020B0503020204020204" pitchFamily="34" charset="-122"/>
                <a:ea typeface="Microsoft YaHei" panose="020B0503020204020204" pitchFamily="34" charset="-122"/>
              </a:rPr>
              <a:t>模型蒸馏：</a:t>
            </a:r>
            <a:r>
              <a:rPr lang="zh-CN" altLang="en-US" sz="1600" dirty="0">
                <a:latin typeface="Microsoft YaHei" panose="020B0503020204020204" pitchFamily="34" charset="-122"/>
                <a:ea typeface="Microsoft YaHei" panose="020B0503020204020204" pitchFamily="34" charset="-122"/>
              </a:rPr>
              <a:t>使用更强大的模型作为教师模型微调生成器</a:t>
            </a:r>
            <a:endParaRPr lang="en-US" altLang="zh-CN" sz="16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298B061F-23F9-17DD-9633-2C382FB8C756}"/>
              </a:ext>
            </a:extLst>
          </p:cNvPr>
          <p:cNvSpPr txBox="1"/>
          <p:nvPr/>
        </p:nvSpPr>
        <p:spPr>
          <a:xfrm>
            <a:off x="236378" y="3676757"/>
            <a:ext cx="8409782" cy="679801"/>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b="1" dirty="0">
                <a:latin typeface="Microsoft YaHei" panose="020B0503020204020204" pitchFamily="34" charset="-122"/>
                <a:ea typeface="Microsoft YaHei" panose="020B0503020204020204" pitchFamily="34" charset="-122"/>
              </a:rPr>
              <a:t>生成器与检索器协同微调：</a:t>
            </a:r>
            <a:r>
              <a:rPr lang="zh-CN" altLang="en-US" sz="1600" dirty="0">
                <a:latin typeface="Microsoft YaHei" panose="020B0503020204020204" pitchFamily="34" charset="-122"/>
                <a:ea typeface="Microsoft YaHei" panose="020B0503020204020204" pitchFamily="34" charset="-122"/>
              </a:rPr>
              <a:t>最小化检索器分布与</a:t>
            </a:r>
            <a:r>
              <a:rPr lang="en-US" altLang="zh-CN" sz="1600" dirty="0">
                <a:latin typeface="Microsoft YaHei" panose="020B0503020204020204" pitchFamily="34" charset="-122"/>
                <a:ea typeface="Microsoft YaHei" panose="020B0503020204020204" pitchFamily="34" charset="-122"/>
              </a:rPr>
              <a:t>LLM</a:t>
            </a:r>
            <a:r>
              <a:rPr lang="zh-CN" altLang="en-US" sz="1600" dirty="0">
                <a:latin typeface="Microsoft YaHei" panose="020B0503020204020204" pitchFamily="34" charset="-122"/>
                <a:ea typeface="Microsoft YaHei" panose="020B0503020204020204" pitchFamily="34" charset="-122"/>
              </a:rPr>
              <a:t>偏好之间的</a:t>
            </a:r>
            <a:r>
              <a:rPr lang="en-US" altLang="zh-CN" sz="1600" dirty="0">
                <a:latin typeface="Microsoft YaHei" panose="020B0503020204020204" pitchFamily="34" charset="-122"/>
                <a:ea typeface="Microsoft YaHei" panose="020B0503020204020204" pitchFamily="34" charset="-122"/>
              </a:rPr>
              <a:t>KL</a:t>
            </a:r>
            <a:r>
              <a:rPr lang="zh-CN" altLang="en-US" sz="1600" dirty="0">
                <a:latin typeface="Microsoft YaHei" panose="020B0503020204020204" pitchFamily="34" charset="-122"/>
                <a:ea typeface="Microsoft YaHei" panose="020B0503020204020204" pitchFamily="34" charset="-122"/>
              </a:rPr>
              <a:t>散度以及最大化给定检索增强指令情况下正确答案的可能性</a:t>
            </a:r>
            <a:endParaRPr lang="en-US" altLang="zh-CN" sz="1600" dirty="0">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7192D824-B06C-2CBF-3006-9160DF73F5B9}"/>
              </a:ext>
            </a:extLst>
          </p:cNvPr>
          <p:cNvSpPr txBox="1"/>
          <p:nvPr/>
        </p:nvSpPr>
        <p:spPr>
          <a:xfrm>
            <a:off x="0" y="4617942"/>
            <a:ext cx="9144000" cy="369332"/>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CN" dirty="0">
                <a:sym typeface="+mn-ea"/>
              </a:rPr>
              <a:t>监督</a:t>
            </a:r>
            <a:r>
              <a:rPr lang="zh-CN" altLang="en-US" dirty="0">
                <a:sym typeface="+mn-ea"/>
              </a:rPr>
              <a:t>数据是必要条件</a:t>
            </a:r>
            <a:endParaRPr lang="en-US" altLang="zh-CN" dirty="0">
              <a:sym typeface="+mn-ea"/>
            </a:endParaRPr>
          </a:p>
        </p:txBody>
      </p:sp>
    </p:spTree>
    <p:extLst>
      <p:ext uri="{BB962C8B-B14F-4D97-AF65-F5344CB8AC3E}">
        <p14:creationId xmlns:p14="http://schemas.microsoft.com/office/powerpoint/2010/main" val="2943781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无监督检索增强训练</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176611"/>
            <a:ext cx="9025666" cy="400110"/>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zh-CN" altLang="en-US" sz="2000" b="0" dirty="0"/>
              <a:t>用于检索增强生成的大型语言模型的无监督信息细化训练</a:t>
            </a:r>
            <a:endParaRPr lang="en-CN" sz="2000" b="0" dirty="0"/>
          </a:p>
        </p:txBody>
      </p:sp>
      <p:sp>
        <p:nvSpPr>
          <p:cNvPr id="8" name="文本框 7">
            <a:extLst>
              <a:ext uri="{FF2B5EF4-FFF2-40B4-BE49-F238E27FC236}">
                <a16:creationId xmlns:a16="http://schemas.microsoft.com/office/drawing/2014/main" id="{F99922A9-A705-2C2B-8E85-95F3AE28FBC9}"/>
              </a:ext>
            </a:extLst>
          </p:cNvPr>
          <p:cNvSpPr txBox="1"/>
          <p:nvPr/>
        </p:nvSpPr>
        <p:spPr>
          <a:xfrm>
            <a:off x="5431045" y="2308269"/>
            <a:ext cx="3041051" cy="1181542"/>
          </a:xfrm>
          <a:prstGeom prst="rect">
            <a:avLst/>
          </a:prstGeom>
          <a:noFill/>
        </p:spPr>
        <p:txBody>
          <a:bodyPr wrap="square" rtlCol="0">
            <a:spAutoFit/>
          </a:bodyPr>
          <a:lstStyle/>
          <a:p>
            <a:pPr>
              <a:lnSpc>
                <a:spcPct val="120000"/>
              </a:lnSpc>
            </a:pPr>
            <a:r>
              <a:rPr lang="zh-CN" altLang="en-US" sz="1200" dirty="0">
                <a:solidFill>
                  <a:schemeClr val="tx1"/>
                </a:solidFill>
                <a:latin typeface="+mj-ea"/>
                <a:ea typeface="+mj-ea"/>
                <a:cs typeface="Times New Roman" panose="02020603050405020304" pitchFamily="18" charset="0"/>
              </a:rPr>
              <a:t>将 </a:t>
            </a:r>
            <a:r>
              <a:rPr lang="en-US" altLang="zh-CN" sz="1200" dirty="0">
                <a:solidFill>
                  <a:schemeClr val="tx1"/>
                </a:solidFill>
                <a:latin typeface="+mj-ea"/>
                <a:ea typeface="+mj-ea"/>
                <a:cs typeface="Times New Roman" panose="02020603050405020304" pitchFamily="18" charset="0"/>
              </a:rPr>
              <a:t>RAG </a:t>
            </a:r>
            <a:r>
              <a:rPr lang="zh-CN" altLang="en-US" sz="1200" dirty="0">
                <a:solidFill>
                  <a:schemeClr val="tx1"/>
                </a:solidFill>
                <a:latin typeface="+mj-ea"/>
                <a:ea typeface="+mj-ea"/>
                <a:cs typeface="Times New Roman" panose="02020603050405020304" pitchFamily="18" charset="0"/>
              </a:rPr>
              <a:t>中</a:t>
            </a:r>
            <a:r>
              <a:rPr lang="en-US" altLang="zh-CN" sz="1200" dirty="0">
                <a:solidFill>
                  <a:schemeClr val="tx1"/>
                </a:solidFill>
                <a:latin typeface="+mj-ea"/>
                <a:ea typeface="+mj-ea"/>
                <a:cs typeface="Times New Roman" panose="02020603050405020304" pitchFamily="18" charset="0"/>
              </a:rPr>
              <a:t>LLM</a:t>
            </a:r>
            <a:r>
              <a:rPr lang="zh-CN" altLang="en-US" sz="1200" dirty="0">
                <a:solidFill>
                  <a:schemeClr val="tx1"/>
                </a:solidFill>
                <a:latin typeface="+mj-ea"/>
                <a:ea typeface="+mj-ea"/>
                <a:cs typeface="Times New Roman" panose="02020603050405020304" pitchFamily="18" charset="0"/>
              </a:rPr>
              <a:t>的角色视为“</a:t>
            </a:r>
            <a:r>
              <a:rPr lang="zh-CN" altLang="en-US" sz="1200" b="1" dirty="0">
                <a:solidFill>
                  <a:srgbClr val="C00000"/>
                </a:solidFill>
                <a:latin typeface="+mj-ea"/>
                <a:ea typeface="+mj-ea"/>
                <a:cs typeface="Times New Roman" panose="02020603050405020304" pitchFamily="18" charset="0"/>
              </a:rPr>
              <a:t>信息精炼者</a:t>
            </a:r>
            <a:r>
              <a:rPr lang="zh-CN" altLang="en-US" sz="1200" dirty="0">
                <a:solidFill>
                  <a:schemeClr val="tx1"/>
                </a:solidFill>
                <a:latin typeface="+mj-ea"/>
                <a:ea typeface="+mj-ea"/>
                <a:cs typeface="Times New Roman" panose="02020603050405020304" pitchFamily="18" charset="0"/>
              </a:rPr>
              <a:t>”，它可以通过整合自身参数内知识来生成比输入检索文本更简洁、准确和完整的文本。 这样，</a:t>
            </a:r>
            <a:r>
              <a:rPr lang="en-US" altLang="zh-CN" sz="1200" dirty="0">
                <a:solidFill>
                  <a:schemeClr val="tx1"/>
                </a:solidFill>
                <a:latin typeface="+mj-ea"/>
                <a:ea typeface="+mj-ea"/>
                <a:cs typeface="Times New Roman" panose="02020603050405020304" pitchFamily="18" charset="0"/>
              </a:rPr>
              <a:t>LLM</a:t>
            </a:r>
            <a:r>
              <a:rPr lang="zh-CN" altLang="en-US" sz="1200" dirty="0">
                <a:solidFill>
                  <a:schemeClr val="tx1"/>
                </a:solidFill>
                <a:latin typeface="+mj-ea"/>
                <a:ea typeface="+mj-ea"/>
                <a:cs typeface="Times New Roman" panose="02020603050405020304" pitchFamily="18" charset="0"/>
              </a:rPr>
              <a:t>就能</a:t>
            </a:r>
            <a:r>
              <a:rPr lang="zh-CN" altLang="en-US" sz="1200" b="1" dirty="0">
                <a:solidFill>
                  <a:srgbClr val="C00000"/>
                </a:solidFill>
                <a:latin typeface="+mj-ea"/>
                <a:ea typeface="+mj-ea"/>
                <a:cs typeface="Times New Roman" panose="02020603050405020304" pitchFamily="18" charset="0"/>
              </a:rPr>
              <a:t>始终如一地使</a:t>
            </a:r>
            <a:r>
              <a:rPr lang="en-US" altLang="zh-CN" sz="1200" b="1" dirty="0">
                <a:solidFill>
                  <a:srgbClr val="C00000"/>
                </a:solidFill>
                <a:latin typeface="+mj-ea"/>
                <a:ea typeface="+mj-ea"/>
                <a:cs typeface="Times New Roman" panose="02020603050405020304" pitchFamily="18" charset="0"/>
              </a:rPr>
              <a:t>RAG</a:t>
            </a:r>
            <a:r>
              <a:rPr lang="zh-CN" altLang="en-US" sz="1200" b="1" dirty="0">
                <a:solidFill>
                  <a:srgbClr val="C00000"/>
                </a:solidFill>
                <a:latin typeface="+mj-ea"/>
                <a:ea typeface="+mj-ea"/>
                <a:cs typeface="Times New Roman" panose="02020603050405020304" pitchFamily="18" charset="0"/>
              </a:rPr>
              <a:t>系统产生正向的信息增益</a:t>
            </a:r>
            <a:r>
              <a:rPr lang="zh-CN" altLang="en-US" sz="1200" dirty="0">
                <a:solidFill>
                  <a:schemeClr val="tx1"/>
                </a:solidFill>
                <a:latin typeface="+mj-ea"/>
                <a:ea typeface="+mj-ea"/>
                <a:cs typeface="Times New Roman" panose="02020603050405020304" pitchFamily="18" charset="0"/>
              </a:rPr>
              <a:t>。</a:t>
            </a:r>
          </a:p>
        </p:txBody>
      </p:sp>
      <p:pic>
        <p:nvPicPr>
          <p:cNvPr id="6" name="图片 5">
            <a:extLst>
              <a:ext uri="{FF2B5EF4-FFF2-40B4-BE49-F238E27FC236}">
                <a16:creationId xmlns:a16="http://schemas.microsoft.com/office/drawing/2014/main" id="{DEB45713-47C8-9831-AAD1-6E9E62D27C2B}"/>
              </a:ext>
            </a:extLst>
          </p:cNvPr>
          <p:cNvPicPr>
            <a:picLocks noChangeAspect="1"/>
          </p:cNvPicPr>
          <p:nvPr/>
        </p:nvPicPr>
        <p:blipFill>
          <a:blip r:embed="rId2"/>
          <a:stretch>
            <a:fillRect/>
          </a:stretch>
        </p:blipFill>
        <p:spPr>
          <a:xfrm>
            <a:off x="593453" y="1570180"/>
            <a:ext cx="4608628" cy="2882945"/>
          </a:xfrm>
          <a:prstGeom prst="rect">
            <a:avLst/>
          </a:prstGeom>
        </p:spPr>
      </p:pic>
      <p:pic>
        <p:nvPicPr>
          <p:cNvPr id="1026" name="Picture 2">
            <a:extLst>
              <a:ext uri="{FF2B5EF4-FFF2-40B4-BE49-F238E27FC236}">
                <a16:creationId xmlns:a16="http://schemas.microsoft.com/office/drawing/2014/main" id="{50617010-BB01-3973-9AE9-78F1C8F0CC03}"/>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149692" y="332616"/>
            <a:ext cx="1603753" cy="5780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78FC762-BF93-6A7E-F1E2-D52D20C4DF69}"/>
              </a:ext>
            </a:extLst>
          </p:cNvPr>
          <p:cNvSpPr txBox="1"/>
          <p:nvPr/>
        </p:nvSpPr>
        <p:spPr>
          <a:xfrm>
            <a:off x="5431044" y="1831799"/>
            <a:ext cx="3041051" cy="400110"/>
          </a:xfrm>
          <a:prstGeom prst="rect">
            <a:avLst/>
          </a:prstGeom>
          <a:noFill/>
        </p:spPr>
        <p:txBody>
          <a:bodyPr wrap="square" rtlCol="0">
            <a:spAutoFit/>
          </a:bodyPr>
          <a:lstStyle/>
          <a:p>
            <a:r>
              <a:rPr lang="zh-CN" altLang="en-US" sz="2000" b="1" dirty="0">
                <a:solidFill>
                  <a:schemeClr val="tx1"/>
                </a:solidFill>
                <a:latin typeface="+mj-ea"/>
                <a:ea typeface="+mj-ea"/>
                <a:cs typeface="Times New Roman" panose="02020603050405020304" pitchFamily="18" charset="0"/>
              </a:rPr>
              <a:t>核心思想：</a:t>
            </a:r>
          </a:p>
        </p:txBody>
      </p:sp>
      <p:sp>
        <p:nvSpPr>
          <p:cNvPr id="5" name="Title 1">
            <a:extLst>
              <a:ext uri="{FF2B5EF4-FFF2-40B4-BE49-F238E27FC236}">
                <a16:creationId xmlns:a16="http://schemas.microsoft.com/office/drawing/2014/main" id="{9289313B-5183-E633-04B2-739FE8366442}"/>
              </a:ext>
            </a:extLst>
          </p:cNvPr>
          <p:cNvSpPr txBox="1">
            <a:spLocks/>
          </p:cNvSpPr>
          <p:nvPr/>
        </p:nvSpPr>
        <p:spPr>
          <a:xfrm>
            <a:off x="0" y="4607795"/>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Unsupervised Information Refinement Training of Large Language Models for Retrieval-Augmented Generation</a:t>
            </a:r>
            <a:r>
              <a:rPr lang="en-US" altLang="zh-CN" dirty="0"/>
              <a:t>.</a:t>
            </a:r>
            <a:r>
              <a:rPr lang="zh-CN" altLang="en-US" dirty="0"/>
              <a:t> </a:t>
            </a:r>
            <a:r>
              <a:rPr lang="en-US" altLang="zh-CN" i="1" dirty="0">
                <a:latin typeface="Microsoft YaHei" panose="020B0503020204020204" pitchFamily="34" charset="-122"/>
                <a:ea typeface="Microsoft YaHei" panose="020B0503020204020204" pitchFamily="34" charset="-122"/>
              </a:rPr>
              <a:t>T</a:t>
            </a:r>
            <a:r>
              <a:rPr lang="en-US" b="0" i="1" dirty="0">
                <a:solidFill>
                  <a:srgbClr val="333333"/>
                </a:solidFill>
                <a:effectLst/>
                <a:latin typeface="Microsoft YaHei" panose="020B0503020204020204" pitchFamily="34" charset="-122"/>
                <a:ea typeface="Microsoft YaHei" panose="020B0503020204020204" pitchFamily="34" charset="-122"/>
              </a:rPr>
              <a:t>he 62nd Annual Meeting of the Association for Computational Linguistics (ACL'24)</a:t>
            </a:r>
            <a:endParaRPr lang="en-CN" i="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351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331C-6981-EEEF-B128-7A4DD291CEC4}"/>
              </a:ext>
            </a:extLst>
          </p:cNvPr>
          <p:cNvSpPr>
            <a:spLocks noGrp="1"/>
          </p:cNvSpPr>
          <p:nvPr>
            <p:ph type="title"/>
          </p:nvPr>
        </p:nvSpPr>
        <p:spPr/>
        <p:txBody>
          <a:bodyPr/>
          <a:lstStyle/>
          <a:p>
            <a:r>
              <a:rPr lang="zh-CN" altLang="en-US" dirty="0"/>
              <a:t>检索增强生成 </a:t>
            </a:r>
            <a:r>
              <a:rPr lang="en-US" altLang="zh-CN" dirty="0"/>
              <a:t>-</a:t>
            </a:r>
            <a:r>
              <a:rPr lang="zh-CN" altLang="en-US" dirty="0"/>
              <a:t> 成功例子</a:t>
            </a:r>
            <a:endParaRPr lang="en-CN" dirty="0"/>
          </a:p>
        </p:txBody>
      </p:sp>
      <p:sp>
        <p:nvSpPr>
          <p:cNvPr id="4" name="文本框 3">
            <a:extLst>
              <a:ext uri="{FF2B5EF4-FFF2-40B4-BE49-F238E27FC236}">
                <a16:creationId xmlns:a16="http://schemas.microsoft.com/office/drawing/2014/main" id="{BE685E9E-D8B4-C3C2-663E-C2ECEC244998}"/>
              </a:ext>
            </a:extLst>
          </p:cNvPr>
          <p:cNvSpPr txBox="1"/>
          <p:nvPr/>
        </p:nvSpPr>
        <p:spPr>
          <a:xfrm>
            <a:off x="354219" y="973320"/>
            <a:ext cx="8435562" cy="584775"/>
          </a:xfrm>
          <a:prstGeom prst="rect">
            <a:avLst/>
          </a:prstGeom>
          <a:noFill/>
          <a:ln>
            <a:noFill/>
            <a:prstDash val="dash"/>
          </a:ln>
        </p:spPr>
        <p:txBody>
          <a:bodyPr wrap="square">
            <a:spAutoFit/>
          </a:bodyPr>
          <a:lstStyle/>
          <a:p>
            <a:r>
              <a:rPr lang="en-US" altLang="zh-CN" sz="1600" b="1" dirty="0">
                <a:highlight>
                  <a:srgbClr val="8BAFE8"/>
                </a:highlight>
                <a:latin typeface="Times New Roman" panose="02020603050405020304" pitchFamily="18" charset="0"/>
                <a:cs typeface="Times New Roman" panose="02020603050405020304" pitchFamily="18" charset="0"/>
              </a:rPr>
              <a:t>Question:</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What was OpenAI founded, where is its headquarters located, and what models has it developed?</a:t>
            </a:r>
            <a:endParaRPr lang="zh-CN" altLang="en-US" sz="1600" dirty="0">
              <a:latin typeface="Times New Roman" panose="02020603050405020304" pitchFamily="18" charset="0"/>
              <a:cs typeface="Times New Roman" panose="02020603050405020304" pitchFamily="18" charset="0"/>
            </a:endParaRPr>
          </a:p>
        </p:txBody>
      </p:sp>
      <p:grpSp>
        <p:nvGrpSpPr>
          <p:cNvPr id="56" name="组合 55">
            <a:extLst>
              <a:ext uri="{FF2B5EF4-FFF2-40B4-BE49-F238E27FC236}">
                <a16:creationId xmlns:a16="http://schemas.microsoft.com/office/drawing/2014/main" id="{923CEAF0-F7E9-98C7-CCF7-5EF61016F027}"/>
              </a:ext>
            </a:extLst>
          </p:cNvPr>
          <p:cNvGrpSpPr/>
          <p:nvPr/>
        </p:nvGrpSpPr>
        <p:grpSpPr>
          <a:xfrm>
            <a:off x="177348" y="1619941"/>
            <a:ext cx="8714849" cy="3445822"/>
            <a:chOff x="177348" y="1555669"/>
            <a:chExt cx="8714849" cy="3445822"/>
          </a:xfrm>
        </p:grpSpPr>
        <p:sp>
          <p:nvSpPr>
            <p:cNvPr id="36" name="Rounded Rectangle 18">
              <a:extLst>
                <a:ext uri="{FF2B5EF4-FFF2-40B4-BE49-F238E27FC236}">
                  <a16:creationId xmlns:a16="http://schemas.microsoft.com/office/drawing/2014/main" id="{6FA6A48C-1737-93CC-1DF5-44D0B1209118}"/>
                </a:ext>
              </a:extLst>
            </p:cNvPr>
            <p:cNvSpPr/>
            <p:nvPr/>
          </p:nvSpPr>
          <p:spPr>
            <a:xfrm>
              <a:off x="6632537" y="1948507"/>
              <a:ext cx="2248989" cy="2592724"/>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10" name="Rounded Rectangle 1">
              <a:extLst>
                <a:ext uri="{FF2B5EF4-FFF2-40B4-BE49-F238E27FC236}">
                  <a16:creationId xmlns:a16="http://schemas.microsoft.com/office/drawing/2014/main" id="{B3107795-36A2-C9AF-20E4-35F7AE921766}"/>
                </a:ext>
              </a:extLst>
            </p:cNvPr>
            <p:cNvSpPr/>
            <p:nvPr/>
          </p:nvSpPr>
          <p:spPr>
            <a:xfrm>
              <a:off x="177348" y="1586753"/>
              <a:ext cx="3059997" cy="3414738"/>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8" name="文本框 7">
              <a:extLst>
                <a:ext uri="{FF2B5EF4-FFF2-40B4-BE49-F238E27FC236}">
                  <a16:creationId xmlns:a16="http://schemas.microsoft.com/office/drawing/2014/main" id="{53924D13-B686-0476-D664-F6547A4537DE}"/>
                </a:ext>
              </a:extLst>
            </p:cNvPr>
            <p:cNvSpPr txBox="1"/>
            <p:nvPr/>
          </p:nvSpPr>
          <p:spPr>
            <a:xfrm>
              <a:off x="488439" y="3464013"/>
              <a:ext cx="2373516" cy="1077218"/>
            </a:xfrm>
            <a:prstGeom prst="rect">
              <a:avLst/>
            </a:prstGeom>
            <a:noFill/>
          </p:spPr>
          <p:txBody>
            <a:bodyPr wrap="square" rtlCol="0">
              <a:spAutoFit/>
            </a:bodyPr>
            <a:lstStyle/>
            <a:p>
              <a:pPr algn="just"/>
              <a:r>
                <a:rPr lang="en-US" altLang="zh-CN" sz="1600" dirty="0">
                  <a:solidFill>
                    <a:schemeClr val="bg1"/>
                  </a:solidFill>
                  <a:latin typeface="Times New Roman" panose="02020603050405020304" pitchFamily="18" charset="0"/>
                  <a:cs typeface="Times New Roman" panose="02020603050405020304" pitchFamily="18" charset="0"/>
                </a:rPr>
                <a:t>(complex context) … OpenAI has developed </a:t>
              </a:r>
              <a:r>
                <a:rPr lang="en-US" altLang="zh-CN" sz="1600" b="1" dirty="0">
                  <a:solidFill>
                    <a:srgbClr val="92D050"/>
                  </a:solidFill>
                  <a:latin typeface="Times New Roman" panose="02020603050405020304" pitchFamily="18" charset="0"/>
                  <a:cs typeface="Times New Roman" panose="02020603050405020304" pitchFamily="18" charset="0"/>
                </a:rPr>
                <a:t>GPT-3, DALL-E, CLIP, etc</a:t>
              </a:r>
              <a:r>
                <a:rPr lang="en-US" altLang="zh-CN" sz="1600" dirty="0">
                  <a:solidFill>
                    <a:schemeClr val="bg1"/>
                  </a:solidFill>
                  <a:latin typeface="Times New Roman" panose="02020603050405020304" pitchFamily="18" charset="0"/>
                  <a:cs typeface="Times New Roman" panose="02020603050405020304" pitchFamily="18" charset="0"/>
                </a:rPr>
                <a:t>. … (complex context)</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11" name="Graphic 14" descr="Books on shelf">
              <a:extLst>
                <a:ext uri="{FF2B5EF4-FFF2-40B4-BE49-F238E27FC236}">
                  <a16:creationId xmlns:a16="http://schemas.microsoft.com/office/drawing/2014/main" id="{B023EEE6-878B-CBC0-81BA-D7BD21CE9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640" y="1697329"/>
              <a:ext cx="1442293" cy="1442293"/>
            </a:xfrm>
            <a:prstGeom prst="rect">
              <a:avLst/>
            </a:prstGeom>
          </p:spPr>
        </p:pic>
        <p:sp>
          <p:nvSpPr>
            <p:cNvPr id="12" name="TextBox 15">
              <a:extLst>
                <a:ext uri="{FF2B5EF4-FFF2-40B4-BE49-F238E27FC236}">
                  <a16:creationId xmlns:a16="http://schemas.microsoft.com/office/drawing/2014/main" id="{F5798E65-87E9-9018-106D-4FADA1F7EB7A}"/>
                </a:ext>
              </a:extLst>
            </p:cNvPr>
            <p:cNvSpPr txBox="1"/>
            <p:nvPr/>
          </p:nvSpPr>
          <p:spPr>
            <a:xfrm>
              <a:off x="1468736" y="1891593"/>
              <a:ext cx="1826141" cy="1077218"/>
            </a:xfrm>
            <a:prstGeom prst="rect">
              <a:avLst/>
            </a:prstGeom>
            <a:noFill/>
          </p:spPr>
          <p:txBody>
            <a:bodyPr wrap="none" rtlCol="0">
              <a:spAutoFit/>
            </a:bodyPr>
            <a:lstStyle/>
            <a:p>
              <a:pPr algn="l"/>
              <a:r>
                <a:rPr lang="en-US" sz="3200" b="1" dirty="0" err="1">
                  <a:solidFill>
                    <a:schemeClr val="bg1"/>
                  </a:solidFill>
                  <a:latin typeface="Microsoft YaHei" panose="020B0503020204020204" pitchFamily="34" charset="-122"/>
                  <a:ea typeface="Microsoft YaHei" panose="020B0503020204020204" pitchFamily="34" charset="-122"/>
                </a:rPr>
                <a:t>外部</a:t>
              </a:r>
              <a:r>
                <a:rPr lang="en-US" sz="3200" dirty="0" err="1">
                  <a:solidFill>
                    <a:schemeClr val="bg1"/>
                  </a:solidFill>
                  <a:latin typeface="Microsoft YaHei" panose="020B0503020204020204" pitchFamily="34" charset="-122"/>
                  <a:ea typeface="Microsoft YaHei" panose="020B0503020204020204" pitchFamily="34" charset="-122"/>
                </a:rPr>
                <a:t>语料</a:t>
              </a:r>
              <a:endParaRPr lang="en-US" sz="3200" dirty="0">
                <a:solidFill>
                  <a:schemeClr val="bg1"/>
                </a:solidFill>
                <a:latin typeface="Microsoft YaHei" panose="020B0503020204020204" pitchFamily="34" charset="-122"/>
                <a:ea typeface="Microsoft YaHei" panose="020B0503020204020204" pitchFamily="34" charset="-122"/>
              </a:endParaRPr>
            </a:p>
            <a:p>
              <a:pPr algn="l"/>
              <a:r>
                <a:rPr lang="en-US" sz="3200" dirty="0" err="1">
                  <a:solidFill>
                    <a:schemeClr val="bg1"/>
                  </a:solidFill>
                  <a:latin typeface="Microsoft YaHei" panose="020B0503020204020204" pitchFamily="34" charset="-122"/>
                  <a:ea typeface="Microsoft YaHei" panose="020B0503020204020204" pitchFamily="34" charset="-122"/>
                </a:rPr>
                <a:t>库知识</a:t>
              </a:r>
              <a:endParaRPr lang="en-CN" sz="2800" dirty="0">
                <a:solidFill>
                  <a:schemeClr val="bg1"/>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172AEA7-91CE-DE0D-03FD-6D283B6E0BD7}"/>
                </a:ext>
              </a:extLst>
            </p:cNvPr>
            <p:cNvPicPr>
              <a:picLocks noChangeAspect="1"/>
            </p:cNvPicPr>
            <p:nvPr/>
          </p:nvPicPr>
          <p:blipFill>
            <a:blip r:embed="rId6"/>
            <a:stretch>
              <a:fillRect/>
            </a:stretch>
          </p:blipFill>
          <p:spPr>
            <a:xfrm>
              <a:off x="3929294" y="2580603"/>
              <a:ext cx="1162300" cy="1122114"/>
            </a:xfrm>
            <a:prstGeom prst="rect">
              <a:avLst/>
            </a:prstGeom>
          </p:spPr>
        </p:pic>
        <p:pic>
          <p:nvPicPr>
            <p:cNvPr id="14" name="图片 13">
              <a:extLst>
                <a:ext uri="{FF2B5EF4-FFF2-40B4-BE49-F238E27FC236}">
                  <a16:creationId xmlns:a16="http://schemas.microsoft.com/office/drawing/2014/main" id="{149AF6B5-4A09-DAEC-46E0-4E5EB0C8F4C2}"/>
                </a:ext>
              </a:extLst>
            </p:cNvPr>
            <p:cNvPicPr>
              <a:picLocks noChangeAspect="1"/>
            </p:cNvPicPr>
            <p:nvPr/>
          </p:nvPicPr>
          <p:blipFill>
            <a:blip r:embed="rId7"/>
            <a:stretch>
              <a:fillRect/>
            </a:stretch>
          </p:blipFill>
          <p:spPr>
            <a:xfrm>
              <a:off x="5091594" y="2590095"/>
              <a:ext cx="960104" cy="1207656"/>
            </a:xfrm>
            <a:prstGeom prst="rect">
              <a:avLst/>
            </a:prstGeom>
          </p:spPr>
        </p:pic>
        <p:sp>
          <p:nvSpPr>
            <p:cNvPr id="15" name="文本框 14">
              <a:extLst>
                <a:ext uri="{FF2B5EF4-FFF2-40B4-BE49-F238E27FC236}">
                  <a16:creationId xmlns:a16="http://schemas.microsoft.com/office/drawing/2014/main" id="{E1A521B0-C2AD-8B26-497A-14F1CB56E1E1}"/>
                </a:ext>
              </a:extLst>
            </p:cNvPr>
            <p:cNvSpPr txBox="1"/>
            <p:nvPr>
              <p:custDataLst>
                <p:tags r:id="rId1"/>
              </p:custDataLst>
            </p:nvPr>
          </p:nvSpPr>
          <p:spPr>
            <a:xfrm>
              <a:off x="4396340" y="3787254"/>
              <a:ext cx="1883448"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大语言模型</a:t>
              </a:r>
            </a:p>
          </p:txBody>
        </p:sp>
        <p:sp>
          <p:nvSpPr>
            <p:cNvPr id="16" name="Rounded Rectangle 18">
              <a:extLst>
                <a:ext uri="{FF2B5EF4-FFF2-40B4-BE49-F238E27FC236}">
                  <a16:creationId xmlns:a16="http://schemas.microsoft.com/office/drawing/2014/main" id="{842C3C52-9BEF-4AE7-F84E-A4376EAD6AB9}"/>
                </a:ext>
              </a:extLst>
            </p:cNvPr>
            <p:cNvSpPr/>
            <p:nvPr/>
          </p:nvSpPr>
          <p:spPr>
            <a:xfrm>
              <a:off x="3813234" y="1586753"/>
              <a:ext cx="2248989" cy="3414738"/>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17" name="Graphic 24" descr="Network">
              <a:extLst>
                <a:ext uri="{FF2B5EF4-FFF2-40B4-BE49-F238E27FC236}">
                  <a16:creationId xmlns:a16="http://schemas.microsoft.com/office/drawing/2014/main" id="{ADF39CDE-539C-126A-A356-36AD63F909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0528" y="1555669"/>
              <a:ext cx="914400" cy="914400"/>
            </a:xfrm>
            <a:prstGeom prst="rect">
              <a:avLst/>
            </a:prstGeom>
          </p:spPr>
        </p:pic>
        <p:sp>
          <p:nvSpPr>
            <p:cNvPr id="18" name="TextBox 25">
              <a:extLst>
                <a:ext uri="{FF2B5EF4-FFF2-40B4-BE49-F238E27FC236}">
                  <a16:creationId xmlns:a16="http://schemas.microsoft.com/office/drawing/2014/main" id="{655C3E41-34FF-BCE9-0488-90FFECC69100}"/>
                </a:ext>
              </a:extLst>
            </p:cNvPr>
            <p:cNvSpPr txBox="1"/>
            <p:nvPr/>
          </p:nvSpPr>
          <p:spPr>
            <a:xfrm>
              <a:off x="3929294" y="2361342"/>
              <a:ext cx="2002500" cy="1077218"/>
            </a:xfrm>
            <a:prstGeom prst="rect">
              <a:avLst/>
            </a:prstGeom>
            <a:noFill/>
          </p:spPr>
          <p:txBody>
            <a:bodyPr wrap="square" rtlCol="0">
              <a:spAutoFit/>
            </a:bodyPr>
            <a:lstStyle/>
            <a:p>
              <a:pPr algn="ctr"/>
              <a:r>
                <a:rPr lang="en-US" sz="3200" b="1" dirty="0">
                  <a:solidFill>
                    <a:schemeClr val="bg1"/>
                  </a:solidFill>
                  <a:latin typeface="Microsoft YaHei" panose="020B0503020204020204" pitchFamily="34" charset="-122"/>
                  <a:ea typeface="Microsoft YaHei" panose="020B0503020204020204" pitchFamily="34" charset="-122"/>
                </a:rPr>
                <a:t>内部</a:t>
              </a:r>
            </a:p>
            <a:p>
              <a:pPr algn="ctr"/>
              <a:r>
                <a:rPr lang="en-US" sz="3200" dirty="0">
                  <a:solidFill>
                    <a:schemeClr val="bg1"/>
                  </a:solidFill>
                  <a:latin typeface="Microsoft YaHei" panose="020B0503020204020204" pitchFamily="34" charset="-122"/>
                  <a:ea typeface="Microsoft YaHei" panose="020B0503020204020204" pitchFamily="34" charset="-122"/>
                </a:rPr>
                <a:t>参数知识</a:t>
              </a:r>
              <a:endParaRPr lang="en-CN" sz="2800" dirty="0">
                <a:solidFill>
                  <a:schemeClr val="bg1"/>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9782DCF5-D668-A7CF-5A90-862036FAE9C8}"/>
                </a:ext>
              </a:extLst>
            </p:cNvPr>
            <p:cNvSpPr txBox="1"/>
            <p:nvPr/>
          </p:nvSpPr>
          <p:spPr>
            <a:xfrm>
              <a:off x="3895979" y="3371756"/>
              <a:ext cx="2248989" cy="1569660"/>
            </a:xfrm>
            <a:prstGeom prst="rect">
              <a:avLst/>
            </a:prstGeom>
            <a:noFill/>
          </p:spPr>
          <p:txBody>
            <a:bodyPr wrap="squar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 (complex context) OpenAI was established in </a:t>
              </a:r>
              <a:r>
                <a:rPr lang="en-US" altLang="zh-CN" sz="1600" b="1" dirty="0">
                  <a:solidFill>
                    <a:srgbClr val="FFC000"/>
                  </a:solidFill>
                  <a:latin typeface="Times New Roman" panose="02020603050405020304" pitchFamily="18" charset="0"/>
                  <a:cs typeface="Times New Roman" panose="02020603050405020304" pitchFamily="18" charset="0"/>
                </a:rPr>
                <a:t>2015</a:t>
              </a:r>
              <a:r>
                <a:rPr lang="en-US" altLang="zh-CN" sz="1600"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sz="1600" b="1" dirty="0">
                  <a:solidFill>
                    <a:srgbClr val="FFC000"/>
                  </a:solidFill>
                  <a:latin typeface="Times New Roman" panose="02020603050405020304" pitchFamily="18" charset="0"/>
                  <a:cs typeface="Times New Roman" panose="02020603050405020304" pitchFamily="18" charset="0"/>
                </a:rPr>
                <a:t>San Francisco</a:t>
              </a:r>
              <a:r>
                <a:rPr lang="en-US" altLang="zh-CN" sz="1600" dirty="0">
                  <a:solidFill>
                    <a:schemeClr val="bg1"/>
                  </a:solidFill>
                  <a:latin typeface="Times New Roman" panose="02020603050405020304" pitchFamily="18" charset="0"/>
                  <a:cs typeface="Times New Roman" panose="02020603050405020304" pitchFamily="18" charset="0"/>
                </a:rPr>
                <a:t>, … </a:t>
              </a:r>
              <a:endParaRPr lang="zh-CN" altLang="en-US" sz="1600" dirty="0">
                <a:solidFill>
                  <a:schemeClr val="bg1"/>
                </a:solidFill>
              </a:endParaRPr>
            </a:p>
          </p:txBody>
        </p:sp>
        <p:sp>
          <p:nvSpPr>
            <p:cNvPr id="21" name="右大括号 20">
              <a:extLst>
                <a:ext uri="{FF2B5EF4-FFF2-40B4-BE49-F238E27FC236}">
                  <a16:creationId xmlns:a16="http://schemas.microsoft.com/office/drawing/2014/main" id="{97AA8765-75E1-B6C7-7ABD-26C9DB010F5F}"/>
                </a:ext>
              </a:extLst>
            </p:cNvPr>
            <p:cNvSpPr/>
            <p:nvPr/>
          </p:nvSpPr>
          <p:spPr>
            <a:xfrm>
              <a:off x="3316757" y="2159725"/>
              <a:ext cx="359564" cy="2268794"/>
            </a:xfrm>
            <a:prstGeom prst="rightBrace">
              <a:avLst>
                <a:gd name="adj1" fmla="val 8333"/>
                <a:gd name="adj2" fmla="val 50851"/>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a:latin typeface="+mj-ea"/>
                <a:ea typeface="+mj-ea"/>
              </a:endParaRPr>
            </a:p>
          </p:txBody>
        </p:sp>
        <p:sp>
          <p:nvSpPr>
            <p:cNvPr id="22" name="文本框 21">
              <a:extLst>
                <a:ext uri="{FF2B5EF4-FFF2-40B4-BE49-F238E27FC236}">
                  <a16:creationId xmlns:a16="http://schemas.microsoft.com/office/drawing/2014/main" id="{42A76A45-B327-8721-8568-68AF7AA2DF14}"/>
                </a:ext>
              </a:extLst>
            </p:cNvPr>
            <p:cNvSpPr txBox="1"/>
            <p:nvPr/>
          </p:nvSpPr>
          <p:spPr>
            <a:xfrm>
              <a:off x="6632537" y="2889463"/>
              <a:ext cx="2259660" cy="1569660"/>
            </a:xfrm>
            <a:prstGeom prst="rect">
              <a:avLst/>
            </a:prstGeom>
            <a:noFill/>
          </p:spPr>
          <p:txBody>
            <a:bodyPr wrap="square" rtlCol="0">
              <a:spAutoFit/>
            </a:bodyPr>
            <a:lstStyle/>
            <a:p>
              <a:pPr algn="just"/>
              <a:r>
                <a:rPr lang="en-US" altLang="zh-CN" sz="1600" dirty="0">
                  <a:solidFill>
                    <a:schemeClr val="bg1"/>
                  </a:solidFill>
                  <a:latin typeface="Times New Roman" panose="02020603050405020304" pitchFamily="18" charset="0"/>
                  <a:cs typeface="Times New Roman" panose="02020603050405020304" pitchFamily="18" charset="0"/>
                </a:rPr>
                <a:t>OpenAI was established in </a:t>
              </a:r>
              <a:r>
                <a:rPr lang="en-US" altLang="zh-CN" sz="1600" b="1" dirty="0">
                  <a:solidFill>
                    <a:srgbClr val="FFC000"/>
                  </a:solidFill>
                  <a:latin typeface="Times New Roman" panose="02020603050405020304" pitchFamily="18" charset="0"/>
                  <a:cs typeface="Times New Roman" panose="02020603050405020304" pitchFamily="18" charset="0"/>
                </a:rPr>
                <a:t>2015</a:t>
              </a:r>
              <a:r>
                <a:rPr lang="en-US" altLang="zh-CN" sz="1600" dirty="0">
                  <a:solidFill>
                    <a:schemeClr val="bg1"/>
                  </a:solidFill>
                  <a:latin typeface="Times New Roman" panose="02020603050405020304" pitchFamily="18" charset="0"/>
                  <a:cs typeface="Times New Roman" panose="02020603050405020304" pitchFamily="18" charset="0"/>
                </a:rPr>
                <a:t>. OpenAI is headquartered in </a:t>
              </a:r>
              <a:r>
                <a:rPr lang="en-US" altLang="zh-CN" sz="1600" b="1" dirty="0">
                  <a:solidFill>
                    <a:srgbClr val="FFC000"/>
                  </a:solidFill>
                  <a:latin typeface="Times New Roman" panose="02020603050405020304" pitchFamily="18" charset="0"/>
                  <a:cs typeface="Times New Roman" panose="02020603050405020304" pitchFamily="18" charset="0"/>
                </a:rPr>
                <a:t>San Francisco</a:t>
              </a:r>
              <a:r>
                <a:rPr lang="en-US" altLang="zh-CN" sz="1600" dirty="0">
                  <a:solidFill>
                    <a:schemeClr val="bg1"/>
                  </a:solidFill>
                  <a:latin typeface="Times New Roman" panose="02020603050405020304" pitchFamily="18" charset="0"/>
                  <a:cs typeface="Times New Roman" panose="02020603050405020304" pitchFamily="18" charset="0"/>
                </a:rPr>
                <a:t>. OpenAI has developed </a:t>
              </a:r>
              <a:r>
                <a:rPr lang="en-US" altLang="zh-CN" sz="1600" b="1" dirty="0">
                  <a:solidFill>
                    <a:srgbClr val="92D050"/>
                  </a:solidFill>
                  <a:latin typeface="Times New Roman" panose="02020603050405020304" pitchFamily="18" charset="0"/>
                  <a:cs typeface="Times New Roman" panose="02020603050405020304" pitchFamily="18" charset="0"/>
                </a:rPr>
                <a:t>GPT-3, DALL-E, CLIP</a:t>
              </a:r>
              <a:r>
                <a:rPr lang="en-US" altLang="zh-CN" sz="1600" dirty="0">
                  <a:solidFill>
                    <a:schemeClr val="bg1"/>
                  </a:solidFill>
                  <a:latin typeface="Times New Roman" panose="02020603050405020304" pitchFamily="18" charset="0"/>
                  <a:cs typeface="Times New Roman" panose="02020603050405020304" pitchFamily="18" charset="0"/>
                </a:rPr>
                <a:t>, etc. </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819B9EDC-73FF-B763-6738-77A1B87EB9C3}"/>
                </a:ext>
              </a:extLst>
            </p:cNvPr>
            <p:cNvCxnSpPr/>
            <p:nvPr>
              <p:custDataLst>
                <p:tags r:id="rId2"/>
              </p:custDataLst>
            </p:nvPr>
          </p:nvCxnSpPr>
          <p:spPr>
            <a:xfrm>
              <a:off x="6092990" y="3320720"/>
              <a:ext cx="435908" cy="0"/>
            </a:xfrm>
            <a:prstGeom prst="straightConnector1">
              <a:avLst/>
            </a:prstGeom>
            <a:ln w="5715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9" name="TextBox 25">
              <a:extLst>
                <a:ext uri="{FF2B5EF4-FFF2-40B4-BE49-F238E27FC236}">
                  <a16:creationId xmlns:a16="http://schemas.microsoft.com/office/drawing/2014/main" id="{8DDAEC85-D4E2-3D6D-E8E4-4439EA4C5355}"/>
                </a:ext>
              </a:extLst>
            </p:cNvPr>
            <p:cNvSpPr txBox="1"/>
            <p:nvPr/>
          </p:nvSpPr>
          <p:spPr>
            <a:xfrm>
              <a:off x="6744685" y="2135338"/>
              <a:ext cx="2002500" cy="584775"/>
            </a:xfrm>
            <a:prstGeom prst="rect">
              <a:avLst/>
            </a:prstGeom>
            <a:noFill/>
          </p:spPr>
          <p:txBody>
            <a:bodyPr wrap="square" rtlCol="0">
              <a:spAutoFit/>
            </a:bodyPr>
            <a:lstStyle/>
            <a:p>
              <a:pPr algn="ctr"/>
              <a:r>
                <a:rPr lang="zh-CN" altLang="en-US" sz="3200" b="1" dirty="0">
                  <a:solidFill>
                    <a:schemeClr val="bg1"/>
                  </a:solidFill>
                  <a:latin typeface="Microsoft YaHei" panose="020B0503020204020204" pitchFamily="34" charset="-122"/>
                  <a:ea typeface="Microsoft YaHei" panose="020B0503020204020204" pitchFamily="34" charset="-122"/>
                </a:rPr>
                <a:t>生成内容</a:t>
              </a:r>
              <a:endParaRPr lang="en-CN" sz="28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257189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B436E364-68D2-2DE1-2096-1F58F9465F6E}"/>
              </a:ext>
            </a:extLst>
          </p:cNvPr>
          <p:cNvSpPr/>
          <p:nvPr/>
        </p:nvSpPr>
        <p:spPr>
          <a:xfrm>
            <a:off x="443778" y="2405275"/>
            <a:ext cx="2393589" cy="2428988"/>
          </a:xfrm>
          <a:prstGeom prst="rect">
            <a:avLst/>
          </a:prstGeom>
          <a:noFill/>
          <a:ln w="28575">
            <a:solidFill>
              <a:srgbClr val="5D9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动机</a:t>
            </a:r>
            <a:endParaRPr lang="en-CN" dirty="0"/>
          </a:p>
        </p:txBody>
      </p:sp>
      <p:sp>
        <p:nvSpPr>
          <p:cNvPr id="7" name="文本框 6">
            <a:extLst>
              <a:ext uri="{FF2B5EF4-FFF2-40B4-BE49-F238E27FC236}">
                <a16:creationId xmlns:a16="http://schemas.microsoft.com/office/drawing/2014/main" id="{A4FA65AD-46A4-48B1-7C0B-9844BB7FCC1F}"/>
              </a:ext>
            </a:extLst>
          </p:cNvPr>
          <p:cNvSpPr txBox="1"/>
          <p:nvPr/>
        </p:nvSpPr>
        <p:spPr>
          <a:xfrm>
            <a:off x="293697" y="1197578"/>
            <a:ext cx="7286822" cy="523220"/>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检索增强生成可以分为以下三大场景：</a:t>
            </a:r>
            <a:endParaRPr lang="en-US" altLang="zh-CN" b="1" dirty="0">
              <a:solidFill>
                <a:schemeClr val="tx1"/>
              </a:solidFill>
              <a:latin typeface="+mj-ea"/>
              <a:ea typeface="+mj-ea"/>
              <a:cs typeface="Times New Roman" panose="02020603050405020304" pitchFamily="18" charset="0"/>
            </a:endParaRPr>
          </a:p>
          <a:p>
            <a:endParaRPr lang="en-US" altLang="zh-CN" b="1" dirty="0">
              <a:solidFill>
                <a:schemeClr val="tx1"/>
              </a:solidFill>
              <a:latin typeface="+mj-ea"/>
              <a:ea typeface="+mj-ea"/>
              <a:cs typeface="Times New Roman" panose="02020603050405020304" pitchFamily="18" charset="0"/>
            </a:endParaRPr>
          </a:p>
        </p:txBody>
      </p:sp>
      <p:sp>
        <p:nvSpPr>
          <p:cNvPr id="4" name="椭圆 3">
            <a:extLst>
              <a:ext uri="{FF2B5EF4-FFF2-40B4-BE49-F238E27FC236}">
                <a16:creationId xmlns:a16="http://schemas.microsoft.com/office/drawing/2014/main" id="{B570FFDA-C1F4-F434-DA01-8A1318B92BB1}"/>
              </a:ext>
            </a:extLst>
          </p:cNvPr>
          <p:cNvSpPr/>
          <p:nvPr/>
        </p:nvSpPr>
        <p:spPr>
          <a:xfrm>
            <a:off x="1177947" y="2464296"/>
            <a:ext cx="822172" cy="811859"/>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5" name="标题 1">
            <a:extLst>
              <a:ext uri="{FF2B5EF4-FFF2-40B4-BE49-F238E27FC236}">
                <a16:creationId xmlns:a16="http://schemas.microsoft.com/office/drawing/2014/main" id="{01CCBF2A-1095-3DBA-5BA4-E66F9EB13616}"/>
              </a:ext>
            </a:extLst>
          </p:cNvPr>
          <p:cNvSpPr>
            <a:spLocks noGrp="1"/>
          </p:cNvSpPr>
          <p:nvPr>
            <p:custDataLst>
              <p:tags r:id="rId1"/>
            </p:custDataLst>
          </p:nvPr>
        </p:nvSpPr>
        <p:spPr>
          <a:xfrm>
            <a:off x="1039398" y="2662362"/>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9" name="文本框 8">
            <a:extLst>
              <a:ext uri="{FF2B5EF4-FFF2-40B4-BE49-F238E27FC236}">
                <a16:creationId xmlns:a16="http://schemas.microsoft.com/office/drawing/2014/main" id="{F81351C6-B076-B3C1-948D-CB15821ADC3D}"/>
              </a:ext>
            </a:extLst>
          </p:cNvPr>
          <p:cNvSpPr txBox="1"/>
          <p:nvPr/>
        </p:nvSpPr>
        <p:spPr>
          <a:xfrm>
            <a:off x="443778" y="1667059"/>
            <a:ext cx="2393589" cy="738664"/>
          </a:xfrm>
          <a:prstGeom prst="rect">
            <a:avLst/>
          </a:prstGeom>
          <a:noFill/>
          <a:ln w="38100">
            <a:solidFill>
              <a:srgbClr val="5D93E8"/>
            </a:solidFill>
          </a:ln>
        </p:spPr>
        <p:txBody>
          <a:bodyPr wrap="square">
            <a:spAutoFit/>
          </a:bodyPr>
          <a:lstStyle/>
          <a:p>
            <a:r>
              <a:rPr lang="zh-CN" altLang="en-US" sz="1400" dirty="0">
                <a:solidFill>
                  <a:schemeClr val="tx1"/>
                </a:solidFill>
                <a:latin typeface="+mj-ea"/>
                <a:ea typeface="+mj-ea"/>
                <a:cs typeface="Times New Roman" panose="02020603050405020304" pitchFamily="18" charset="0"/>
              </a:rPr>
              <a:t>所有问题对应的答案都已经出现在检索到的文档中，</a:t>
            </a:r>
            <a:r>
              <a:rPr lang="en-US" altLang="zh-CN" sz="1400" dirty="0">
                <a:solidFill>
                  <a:schemeClr val="tx1"/>
                </a:solidFill>
                <a:latin typeface="+mj-ea"/>
                <a:ea typeface="+mj-ea"/>
                <a:cs typeface="Times New Roman" panose="02020603050405020304" pitchFamily="18" charset="0"/>
              </a:rPr>
              <a:t>LLM</a:t>
            </a:r>
            <a:r>
              <a:rPr lang="zh-CN" altLang="en-US" sz="1400" dirty="0">
                <a:solidFill>
                  <a:schemeClr val="tx1"/>
                </a:solidFill>
                <a:latin typeface="+mj-ea"/>
                <a:ea typeface="+mj-ea"/>
                <a:cs typeface="Times New Roman" panose="02020603050405020304" pitchFamily="18" charset="0"/>
              </a:rPr>
              <a:t>仅需要进行答案的抽取。</a:t>
            </a:r>
            <a:endParaRPr lang="zh-CN" altLang="en-US" dirty="0">
              <a:solidFill>
                <a:schemeClr val="tx1"/>
              </a:solidFill>
            </a:endParaRPr>
          </a:p>
        </p:txBody>
      </p:sp>
      <p:pic>
        <p:nvPicPr>
          <p:cNvPr id="10" name="图片 9">
            <a:extLst>
              <a:ext uri="{FF2B5EF4-FFF2-40B4-BE49-F238E27FC236}">
                <a16:creationId xmlns:a16="http://schemas.microsoft.com/office/drawing/2014/main" id="{EF7BD64A-4B04-F3DD-CC98-09F1C03C5D90}"/>
              </a:ext>
            </a:extLst>
          </p:cNvPr>
          <p:cNvPicPr>
            <a:picLocks noChangeAspect="1"/>
          </p:cNvPicPr>
          <p:nvPr/>
        </p:nvPicPr>
        <p:blipFill>
          <a:blip r:embed="rId5"/>
          <a:stretch>
            <a:fillRect/>
          </a:stretch>
        </p:blipFill>
        <p:spPr>
          <a:xfrm>
            <a:off x="1243614" y="3550230"/>
            <a:ext cx="726434" cy="604261"/>
          </a:xfrm>
          <a:prstGeom prst="rect">
            <a:avLst/>
          </a:prstGeom>
        </p:spPr>
      </p:pic>
      <p:sp>
        <p:nvSpPr>
          <p:cNvPr id="11" name="椭圆形标注 20">
            <a:extLst>
              <a:ext uri="{FF2B5EF4-FFF2-40B4-BE49-F238E27FC236}">
                <a16:creationId xmlns:a16="http://schemas.microsoft.com/office/drawing/2014/main" id="{B2D99D3F-FA25-358F-6724-60BE209125E3}"/>
              </a:ext>
            </a:extLst>
          </p:cNvPr>
          <p:cNvSpPr/>
          <p:nvPr/>
        </p:nvSpPr>
        <p:spPr>
          <a:xfrm>
            <a:off x="1250753" y="4420540"/>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7" name="文本框 16">
            <a:extLst>
              <a:ext uri="{FF2B5EF4-FFF2-40B4-BE49-F238E27FC236}">
                <a16:creationId xmlns:a16="http://schemas.microsoft.com/office/drawing/2014/main" id="{2CFEFE59-76BC-D86C-6BE8-DA42CE968A83}"/>
              </a:ext>
            </a:extLst>
          </p:cNvPr>
          <p:cNvSpPr txBox="1"/>
          <p:nvPr/>
        </p:nvSpPr>
        <p:spPr>
          <a:xfrm>
            <a:off x="2024319" y="4147005"/>
            <a:ext cx="568017" cy="307777"/>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抽取</a:t>
            </a:r>
            <a:endParaRPr lang="zh-CN" altLang="en-US" b="1" dirty="0">
              <a:solidFill>
                <a:srgbClr val="C00000"/>
              </a:solidFill>
            </a:endParaRPr>
          </a:p>
        </p:txBody>
      </p:sp>
      <p:cxnSp>
        <p:nvCxnSpPr>
          <p:cNvPr id="30" name="直接箭头连接符 29">
            <a:extLst>
              <a:ext uri="{FF2B5EF4-FFF2-40B4-BE49-F238E27FC236}">
                <a16:creationId xmlns:a16="http://schemas.microsoft.com/office/drawing/2014/main" id="{1A4C3238-C74F-0BF8-9BF5-F7A54501D023}"/>
              </a:ext>
            </a:extLst>
          </p:cNvPr>
          <p:cNvCxnSpPr>
            <a:cxnSpLocks/>
          </p:cNvCxnSpPr>
          <p:nvPr/>
        </p:nvCxnSpPr>
        <p:spPr>
          <a:xfrm>
            <a:off x="1589033" y="3291524"/>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1ACA6D6-DCA8-B6D1-EF19-2B115C2FC1AA}"/>
              </a:ext>
            </a:extLst>
          </p:cNvPr>
          <p:cNvCxnSpPr>
            <a:cxnSpLocks/>
          </p:cNvCxnSpPr>
          <p:nvPr/>
        </p:nvCxnSpPr>
        <p:spPr>
          <a:xfrm>
            <a:off x="1589033" y="4154491"/>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71BDDAB8-3B7A-CBBA-0ECA-6AD7DEF3F98F}"/>
              </a:ext>
            </a:extLst>
          </p:cNvPr>
          <p:cNvSpPr/>
          <p:nvPr/>
        </p:nvSpPr>
        <p:spPr>
          <a:xfrm>
            <a:off x="3432987" y="2405275"/>
            <a:ext cx="2393589" cy="2428988"/>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35" name="椭圆 34">
            <a:extLst>
              <a:ext uri="{FF2B5EF4-FFF2-40B4-BE49-F238E27FC236}">
                <a16:creationId xmlns:a16="http://schemas.microsoft.com/office/drawing/2014/main" id="{E29E1A9D-1A5F-393D-FBA7-17CFC20E0013}"/>
              </a:ext>
            </a:extLst>
          </p:cNvPr>
          <p:cNvSpPr/>
          <p:nvPr/>
        </p:nvSpPr>
        <p:spPr>
          <a:xfrm>
            <a:off x="4167156" y="2464296"/>
            <a:ext cx="822172" cy="811859"/>
          </a:xfrm>
          <a:prstGeom prst="ellipse">
            <a:avLst/>
          </a:prstGeom>
          <a:gradFill>
            <a:gsLst>
              <a:gs pos="20000">
                <a:srgbClr val="D1EBB6"/>
              </a:gs>
              <a:gs pos="79000">
                <a:srgbClr val="DEC1B8"/>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36" name="标题 1">
            <a:extLst>
              <a:ext uri="{FF2B5EF4-FFF2-40B4-BE49-F238E27FC236}">
                <a16:creationId xmlns:a16="http://schemas.microsoft.com/office/drawing/2014/main" id="{18F6CA75-6180-A9F7-5668-9D32E0B7F565}"/>
              </a:ext>
            </a:extLst>
          </p:cNvPr>
          <p:cNvSpPr>
            <a:spLocks noGrp="1"/>
          </p:cNvSpPr>
          <p:nvPr>
            <p:custDataLst>
              <p:tags r:id="rId2"/>
            </p:custDataLst>
          </p:nvPr>
        </p:nvSpPr>
        <p:spPr>
          <a:xfrm>
            <a:off x="4028607" y="2628535"/>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37" name="文本框 36">
            <a:extLst>
              <a:ext uri="{FF2B5EF4-FFF2-40B4-BE49-F238E27FC236}">
                <a16:creationId xmlns:a16="http://schemas.microsoft.com/office/drawing/2014/main" id="{56A77AB6-7810-21C6-C280-C99DB67163F5}"/>
              </a:ext>
            </a:extLst>
          </p:cNvPr>
          <p:cNvSpPr txBox="1"/>
          <p:nvPr/>
        </p:nvSpPr>
        <p:spPr>
          <a:xfrm>
            <a:off x="3432987" y="1667059"/>
            <a:ext cx="2393589" cy="738664"/>
          </a:xfrm>
          <a:prstGeom prst="rect">
            <a:avLst/>
          </a:prstGeom>
          <a:noFill/>
          <a:ln w="38100">
            <a:solidFill>
              <a:srgbClr val="00B050"/>
            </a:solidFill>
          </a:ln>
        </p:spPr>
        <p:txBody>
          <a:bodyPr wrap="square">
            <a:spAutoFit/>
          </a:bodyPr>
          <a:lstStyle/>
          <a:p>
            <a:r>
              <a:rPr lang="zh-CN" altLang="en-US" dirty="0">
                <a:solidFill>
                  <a:schemeClr val="tx1"/>
                </a:solidFill>
                <a:latin typeface="+mj-ea"/>
                <a:ea typeface="+mj-ea"/>
                <a:cs typeface="Times New Roman" panose="02020603050405020304" pitchFamily="18" charset="0"/>
              </a:rPr>
              <a:t>检索到的文档仅包含部分答案，甚至有些错误答案，需要</a:t>
            </a:r>
            <a:r>
              <a:rPr lang="en-US" altLang="zh-CN" dirty="0">
                <a:solidFill>
                  <a:schemeClr val="tx1"/>
                </a:solidFill>
                <a:latin typeface="+mj-ea"/>
                <a:ea typeface="+mj-ea"/>
                <a:cs typeface="Times New Roman" panose="02020603050405020304" pitchFamily="18" charset="0"/>
              </a:rPr>
              <a:t>LLM</a:t>
            </a:r>
            <a:r>
              <a:rPr lang="zh-CN" altLang="en-US" dirty="0">
                <a:solidFill>
                  <a:schemeClr val="tx1"/>
                </a:solidFill>
                <a:latin typeface="+mj-ea"/>
                <a:ea typeface="+mj-ea"/>
                <a:cs typeface="Times New Roman" panose="02020603050405020304" pitchFamily="18" charset="0"/>
              </a:rPr>
              <a:t>进行纠正和补全。</a:t>
            </a:r>
            <a:endParaRPr lang="zh-CN" altLang="en-US" dirty="0">
              <a:solidFill>
                <a:schemeClr val="tx1"/>
              </a:solidFill>
            </a:endParaRPr>
          </a:p>
        </p:txBody>
      </p:sp>
      <p:pic>
        <p:nvPicPr>
          <p:cNvPr id="38" name="图片 37">
            <a:extLst>
              <a:ext uri="{FF2B5EF4-FFF2-40B4-BE49-F238E27FC236}">
                <a16:creationId xmlns:a16="http://schemas.microsoft.com/office/drawing/2014/main" id="{E513F788-9DC3-99B2-12CC-B24B89863331}"/>
              </a:ext>
            </a:extLst>
          </p:cNvPr>
          <p:cNvPicPr>
            <a:picLocks noChangeAspect="1"/>
          </p:cNvPicPr>
          <p:nvPr/>
        </p:nvPicPr>
        <p:blipFill>
          <a:blip r:embed="rId5"/>
          <a:stretch>
            <a:fillRect/>
          </a:stretch>
        </p:blipFill>
        <p:spPr>
          <a:xfrm>
            <a:off x="4232823" y="3550230"/>
            <a:ext cx="726434" cy="604261"/>
          </a:xfrm>
          <a:prstGeom prst="rect">
            <a:avLst/>
          </a:prstGeom>
        </p:spPr>
      </p:pic>
      <p:sp>
        <p:nvSpPr>
          <p:cNvPr id="39" name="椭圆形标注 20">
            <a:extLst>
              <a:ext uri="{FF2B5EF4-FFF2-40B4-BE49-F238E27FC236}">
                <a16:creationId xmlns:a16="http://schemas.microsoft.com/office/drawing/2014/main" id="{2D2D58C3-749D-8CCD-F97A-DD2F58CF6F20}"/>
              </a:ext>
            </a:extLst>
          </p:cNvPr>
          <p:cNvSpPr/>
          <p:nvPr/>
        </p:nvSpPr>
        <p:spPr>
          <a:xfrm>
            <a:off x="4239962" y="4420540"/>
            <a:ext cx="687760" cy="273900"/>
          </a:xfrm>
          <a:prstGeom prst="wedgeEllipseCallo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40" name="文本框 39">
            <a:extLst>
              <a:ext uri="{FF2B5EF4-FFF2-40B4-BE49-F238E27FC236}">
                <a16:creationId xmlns:a16="http://schemas.microsoft.com/office/drawing/2014/main" id="{6CCADA0C-D979-5127-5F75-0D923C99911C}"/>
              </a:ext>
            </a:extLst>
          </p:cNvPr>
          <p:cNvSpPr txBox="1"/>
          <p:nvPr/>
        </p:nvSpPr>
        <p:spPr>
          <a:xfrm>
            <a:off x="5020134" y="4039283"/>
            <a:ext cx="745565" cy="523220"/>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纠正和补全</a:t>
            </a:r>
            <a:endParaRPr lang="zh-CN" altLang="en-US" b="1" dirty="0">
              <a:solidFill>
                <a:srgbClr val="C00000"/>
              </a:solidFill>
            </a:endParaRPr>
          </a:p>
        </p:txBody>
      </p:sp>
      <p:cxnSp>
        <p:nvCxnSpPr>
          <p:cNvPr id="41" name="直接箭头连接符 40">
            <a:extLst>
              <a:ext uri="{FF2B5EF4-FFF2-40B4-BE49-F238E27FC236}">
                <a16:creationId xmlns:a16="http://schemas.microsoft.com/office/drawing/2014/main" id="{93063626-41A4-FA5E-920C-56798F77B100}"/>
              </a:ext>
            </a:extLst>
          </p:cNvPr>
          <p:cNvCxnSpPr>
            <a:cxnSpLocks/>
          </p:cNvCxnSpPr>
          <p:nvPr/>
        </p:nvCxnSpPr>
        <p:spPr>
          <a:xfrm>
            <a:off x="4578242" y="3291524"/>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ED3E567-A25A-A61F-7803-973392BD489F}"/>
              </a:ext>
            </a:extLst>
          </p:cNvPr>
          <p:cNvCxnSpPr>
            <a:cxnSpLocks/>
          </p:cNvCxnSpPr>
          <p:nvPr/>
        </p:nvCxnSpPr>
        <p:spPr>
          <a:xfrm>
            <a:off x="4578242" y="4154491"/>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443730E0-D90E-246F-EAE1-8787548663EB}"/>
              </a:ext>
            </a:extLst>
          </p:cNvPr>
          <p:cNvSpPr/>
          <p:nvPr/>
        </p:nvSpPr>
        <p:spPr>
          <a:xfrm>
            <a:off x="6329733" y="2382461"/>
            <a:ext cx="2393589" cy="242898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44" name="椭圆 43">
            <a:extLst>
              <a:ext uri="{FF2B5EF4-FFF2-40B4-BE49-F238E27FC236}">
                <a16:creationId xmlns:a16="http://schemas.microsoft.com/office/drawing/2014/main" id="{2D78A9CF-6CC0-2661-A696-F4227949492B}"/>
              </a:ext>
            </a:extLst>
          </p:cNvPr>
          <p:cNvSpPr/>
          <p:nvPr/>
        </p:nvSpPr>
        <p:spPr>
          <a:xfrm>
            <a:off x="7063902" y="2441482"/>
            <a:ext cx="822172" cy="811859"/>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45" name="标题 1">
            <a:extLst>
              <a:ext uri="{FF2B5EF4-FFF2-40B4-BE49-F238E27FC236}">
                <a16:creationId xmlns:a16="http://schemas.microsoft.com/office/drawing/2014/main" id="{E7AEE76F-8499-8B75-9AF2-0892197DC04D}"/>
              </a:ext>
            </a:extLst>
          </p:cNvPr>
          <p:cNvSpPr>
            <a:spLocks noGrp="1"/>
          </p:cNvSpPr>
          <p:nvPr>
            <p:custDataLst>
              <p:tags r:id="rId3"/>
            </p:custDataLst>
          </p:nvPr>
        </p:nvSpPr>
        <p:spPr>
          <a:xfrm>
            <a:off x="6925353" y="2605721"/>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46" name="文本框 45">
            <a:extLst>
              <a:ext uri="{FF2B5EF4-FFF2-40B4-BE49-F238E27FC236}">
                <a16:creationId xmlns:a16="http://schemas.microsoft.com/office/drawing/2014/main" id="{6D1FDD67-CAA2-3F87-8C2A-F70CF9D861E1}"/>
              </a:ext>
            </a:extLst>
          </p:cNvPr>
          <p:cNvSpPr txBox="1"/>
          <p:nvPr/>
        </p:nvSpPr>
        <p:spPr>
          <a:xfrm>
            <a:off x="6329733" y="1644245"/>
            <a:ext cx="2393589" cy="738664"/>
          </a:xfrm>
          <a:prstGeom prst="rect">
            <a:avLst/>
          </a:prstGeom>
          <a:noFill/>
          <a:ln w="38100">
            <a:solidFill>
              <a:srgbClr val="FFC000"/>
            </a:solidFill>
          </a:ln>
        </p:spPr>
        <p:txBody>
          <a:bodyPr wrap="square">
            <a:spAutoFit/>
          </a:bodyPr>
          <a:lstStyle/>
          <a:p>
            <a:r>
              <a:rPr lang="zh-CN" altLang="en-US" dirty="0">
                <a:solidFill>
                  <a:schemeClr val="tx1"/>
                </a:solidFill>
                <a:latin typeface="+mj-ea"/>
                <a:ea typeface="+mj-ea"/>
                <a:cs typeface="Times New Roman" panose="02020603050405020304" pitchFamily="18" charset="0"/>
              </a:rPr>
              <a:t>检索到的文档仅与问题语义相关，需要</a:t>
            </a:r>
            <a:r>
              <a:rPr lang="en-US" altLang="zh-CN" dirty="0">
                <a:solidFill>
                  <a:schemeClr val="tx1"/>
                </a:solidFill>
                <a:latin typeface="+mj-ea"/>
                <a:ea typeface="+mj-ea"/>
                <a:cs typeface="Times New Roman" panose="02020603050405020304" pitchFamily="18" charset="0"/>
              </a:rPr>
              <a:t>LLM</a:t>
            </a:r>
            <a:r>
              <a:rPr lang="zh-CN" altLang="en-US" dirty="0">
                <a:solidFill>
                  <a:schemeClr val="tx1"/>
                </a:solidFill>
                <a:latin typeface="+mj-ea"/>
                <a:ea typeface="+mj-ea"/>
                <a:cs typeface="Times New Roman" panose="02020603050405020304" pitchFamily="18" charset="0"/>
              </a:rPr>
              <a:t>借助这些知识激发自身参数内的知识。</a:t>
            </a:r>
            <a:endParaRPr lang="zh-CN" altLang="en-US" dirty="0">
              <a:solidFill>
                <a:schemeClr val="tx1"/>
              </a:solidFill>
            </a:endParaRPr>
          </a:p>
        </p:txBody>
      </p:sp>
      <p:pic>
        <p:nvPicPr>
          <p:cNvPr id="47" name="图片 46">
            <a:extLst>
              <a:ext uri="{FF2B5EF4-FFF2-40B4-BE49-F238E27FC236}">
                <a16:creationId xmlns:a16="http://schemas.microsoft.com/office/drawing/2014/main" id="{0F183447-F2D5-8695-ECB9-C5954BE87424}"/>
              </a:ext>
            </a:extLst>
          </p:cNvPr>
          <p:cNvPicPr>
            <a:picLocks noChangeAspect="1"/>
          </p:cNvPicPr>
          <p:nvPr/>
        </p:nvPicPr>
        <p:blipFill>
          <a:blip r:embed="rId5"/>
          <a:stretch>
            <a:fillRect/>
          </a:stretch>
        </p:blipFill>
        <p:spPr>
          <a:xfrm>
            <a:off x="7129569" y="3527416"/>
            <a:ext cx="726434" cy="604261"/>
          </a:xfrm>
          <a:prstGeom prst="rect">
            <a:avLst/>
          </a:prstGeom>
        </p:spPr>
      </p:pic>
      <p:sp>
        <p:nvSpPr>
          <p:cNvPr id="48" name="椭圆形标注 20">
            <a:extLst>
              <a:ext uri="{FF2B5EF4-FFF2-40B4-BE49-F238E27FC236}">
                <a16:creationId xmlns:a16="http://schemas.microsoft.com/office/drawing/2014/main" id="{FC4D3F53-4283-6351-8B65-ABA752E75C3D}"/>
              </a:ext>
            </a:extLst>
          </p:cNvPr>
          <p:cNvSpPr/>
          <p:nvPr/>
        </p:nvSpPr>
        <p:spPr>
          <a:xfrm>
            <a:off x="7136708" y="4397726"/>
            <a:ext cx="687760" cy="273900"/>
          </a:xfrm>
          <a:prstGeom prst="wedgeEllipseCallo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49" name="文本框 48">
            <a:extLst>
              <a:ext uri="{FF2B5EF4-FFF2-40B4-BE49-F238E27FC236}">
                <a16:creationId xmlns:a16="http://schemas.microsoft.com/office/drawing/2014/main" id="{DFB06F18-77C4-4C91-C432-F7FD833B1F7B}"/>
              </a:ext>
            </a:extLst>
          </p:cNvPr>
          <p:cNvSpPr txBox="1"/>
          <p:nvPr/>
        </p:nvSpPr>
        <p:spPr>
          <a:xfrm>
            <a:off x="7916880" y="4016469"/>
            <a:ext cx="745565" cy="738664"/>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上下文知识激发</a:t>
            </a:r>
            <a:endParaRPr lang="zh-CN" altLang="en-US" b="1" dirty="0">
              <a:solidFill>
                <a:srgbClr val="C00000"/>
              </a:solidFill>
            </a:endParaRPr>
          </a:p>
        </p:txBody>
      </p:sp>
      <p:cxnSp>
        <p:nvCxnSpPr>
          <p:cNvPr id="50" name="直接箭头连接符 49">
            <a:extLst>
              <a:ext uri="{FF2B5EF4-FFF2-40B4-BE49-F238E27FC236}">
                <a16:creationId xmlns:a16="http://schemas.microsoft.com/office/drawing/2014/main" id="{0E68C20D-A3F2-4572-553B-81CB0FA12176}"/>
              </a:ext>
            </a:extLst>
          </p:cNvPr>
          <p:cNvCxnSpPr>
            <a:cxnSpLocks/>
          </p:cNvCxnSpPr>
          <p:nvPr/>
        </p:nvCxnSpPr>
        <p:spPr>
          <a:xfrm>
            <a:off x="7474988" y="3268710"/>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3CF7B3F-D4BC-9ADB-4417-2EA712F86B55}"/>
              </a:ext>
            </a:extLst>
          </p:cNvPr>
          <p:cNvCxnSpPr>
            <a:cxnSpLocks/>
          </p:cNvCxnSpPr>
          <p:nvPr/>
        </p:nvCxnSpPr>
        <p:spPr>
          <a:xfrm>
            <a:off x="7474988" y="4131677"/>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701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动机</a:t>
            </a:r>
            <a:endParaRPr lang="en-CN" dirty="0"/>
          </a:p>
        </p:txBody>
      </p:sp>
      <p:sp>
        <p:nvSpPr>
          <p:cNvPr id="7" name="文本框 6">
            <a:extLst>
              <a:ext uri="{FF2B5EF4-FFF2-40B4-BE49-F238E27FC236}">
                <a16:creationId xmlns:a16="http://schemas.microsoft.com/office/drawing/2014/main" id="{A4FA65AD-46A4-48B1-7C0B-9844BB7FCC1F}"/>
              </a:ext>
            </a:extLst>
          </p:cNvPr>
          <p:cNvSpPr txBox="1"/>
          <p:nvPr/>
        </p:nvSpPr>
        <p:spPr>
          <a:xfrm>
            <a:off x="293697" y="1237334"/>
            <a:ext cx="7286822" cy="523220"/>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根据三种场景涉及无监督训练任务，让大模型在三种场景终都扮演“知识精炼者”的角色：</a:t>
            </a:r>
            <a:endParaRPr lang="en-US" altLang="zh-CN" b="1" dirty="0">
              <a:solidFill>
                <a:schemeClr val="tx1"/>
              </a:solidFill>
              <a:latin typeface="+mj-ea"/>
              <a:ea typeface="+mj-ea"/>
              <a:cs typeface="Times New Roman" panose="02020603050405020304" pitchFamily="18" charset="0"/>
            </a:endParaRPr>
          </a:p>
          <a:p>
            <a:endParaRPr lang="en-US" altLang="zh-CN" b="1" dirty="0">
              <a:solidFill>
                <a:schemeClr val="tx1"/>
              </a:solidFill>
              <a:latin typeface="+mj-ea"/>
              <a:ea typeface="+mj-ea"/>
              <a:cs typeface="Times New Roman" panose="02020603050405020304" pitchFamily="18" charset="0"/>
            </a:endParaRPr>
          </a:p>
        </p:txBody>
      </p:sp>
      <p:sp>
        <p:nvSpPr>
          <p:cNvPr id="3" name="矩形 2">
            <a:extLst>
              <a:ext uri="{FF2B5EF4-FFF2-40B4-BE49-F238E27FC236}">
                <a16:creationId xmlns:a16="http://schemas.microsoft.com/office/drawing/2014/main" id="{5D147815-D393-A2BA-1145-2B4D0F9D7991}"/>
              </a:ext>
            </a:extLst>
          </p:cNvPr>
          <p:cNvSpPr/>
          <p:nvPr/>
        </p:nvSpPr>
        <p:spPr>
          <a:xfrm>
            <a:off x="632754" y="2382835"/>
            <a:ext cx="2393589" cy="2428988"/>
          </a:xfrm>
          <a:prstGeom prst="rect">
            <a:avLst/>
          </a:prstGeom>
          <a:noFill/>
          <a:ln w="28575">
            <a:solidFill>
              <a:srgbClr val="5D9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6" name="椭圆 5">
            <a:extLst>
              <a:ext uri="{FF2B5EF4-FFF2-40B4-BE49-F238E27FC236}">
                <a16:creationId xmlns:a16="http://schemas.microsoft.com/office/drawing/2014/main" id="{A2E700B2-AD72-8EA8-DA6F-13C31FC30F56}"/>
              </a:ext>
            </a:extLst>
          </p:cNvPr>
          <p:cNvSpPr/>
          <p:nvPr/>
        </p:nvSpPr>
        <p:spPr>
          <a:xfrm>
            <a:off x="1366923" y="2441856"/>
            <a:ext cx="822172" cy="811859"/>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8" name="标题 1">
            <a:extLst>
              <a:ext uri="{FF2B5EF4-FFF2-40B4-BE49-F238E27FC236}">
                <a16:creationId xmlns:a16="http://schemas.microsoft.com/office/drawing/2014/main" id="{2CED1A4E-BC05-7D2A-D3C4-E902903954AE}"/>
              </a:ext>
            </a:extLst>
          </p:cNvPr>
          <p:cNvSpPr>
            <a:spLocks noGrp="1"/>
          </p:cNvSpPr>
          <p:nvPr>
            <p:custDataLst>
              <p:tags r:id="rId1"/>
            </p:custDataLst>
          </p:nvPr>
        </p:nvSpPr>
        <p:spPr>
          <a:xfrm>
            <a:off x="1228374" y="2639922"/>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12" name="文本框 11">
            <a:extLst>
              <a:ext uri="{FF2B5EF4-FFF2-40B4-BE49-F238E27FC236}">
                <a16:creationId xmlns:a16="http://schemas.microsoft.com/office/drawing/2014/main" id="{F5DED599-8CC6-4049-6091-E7D9F023D822}"/>
              </a:ext>
            </a:extLst>
          </p:cNvPr>
          <p:cNvSpPr txBox="1"/>
          <p:nvPr/>
        </p:nvSpPr>
        <p:spPr>
          <a:xfrm>
            <a:off x="632754" y="1644619"/>
            <a:ext cx="2393589" cy="738664"/>
          </a:xfrm>
          <a:prstGeom prst="rect">
            <a:avLst/>
          </a:prstGeom>
          <a:noFill/>
          <a:ln w="38100">
            <a:solidFill>
              <a:srgbClr val="5D93E8"/>
            </a:solidFill>
          </a:ln>
        </p:spPr>
        <p:txBody>
          <a:bodyPr wrap="square">
            <a:spAutoFit/>
          </a:bodyPr>
          <a:lstStyle/>
          <a:p>
            <a:r>
              <a:rPr lang="zh-CN" altLang="en-US" sz="1400" dirty="0">
                <a:solidFill>
                  <a:schemeClr val="tx1"/>
                </a:solidFill>
                <a:latin typeface="+mj-ea"/>
                <a:ea typeface="+mj-ea"/>
                <a:cs typeface="Times New Roman" panose="02020603050405020304" pitchFamily="18" charset="0"/>
              </a:rPr>
              <a:t>所有问题对应的答案都已经出现在检索到的文档中，</a:t>
            </a:r>
            <a:r>
              <a:rPr lang="en-US" altLang="zh-CN" sz="1400" dirty="0">
                <a:solidFill>
                  <a:schemeClr val="tx1"/>
                </a:solidFill>
                <a:latin typeface="+mj-ea"/>
                <a:ea typeface="+mj-ea"/>
                <a:cs typeface="Times New Roman" panose="02020603050405020304" pitchFamily="18" charset="0"/>
              </a:rPr>
              <a:t>LLM</a:t>
            </a:r>
            <a:r>
              <a:rPr lang="zh-CN" altLang="en-US" sz="1400" dirty="0">
                <a:solidFill>
                  <a:schemeClr val="tx1"/>
                </a:solidFill>
                <a:latin typeface="+mj-ea"/>
                <a:ea typeface="+mj-ea"/>
                <a:cs typeface="Times New Roman" panose="02020603050405020304" pitchFamily="18" charset="0"/>
              </a:rPr>
              <a:t>仅需要进行答案的抽取。</a:t>
            </a:r>
            <a:endParaRPr lang="zh-CN" altLang="en-US" dirty="0">
              <a:solidFill>
                <a:schemeClr val="tx1"/>
              </a:solidFill>
            </a:endParaRPr>
          </a:p>
        </p:txBody>
      </p:sp>
      <p:pic>
        <p:nvPicPr>
          <p:cNvPr id="13" name="图片 12">
            <a:extLst>
              <a:ext uri="{FF2B5EF4-FFF2-40B4-BE49-F238E27FC236}">
                <a16:creationId xmlns:a16="http://schemas.microsoft.com/office/drawing/2014/main" id="{7B496D46-CF55-0A52-F5BB-ECC2AC131809}"/>
              </a:ext>
            </a:extLst>
          </p:cNvPr>
          <p:cNvPicPr>
            <a:picLocks noChangeAspect="1"/>
          </p:cNvPicPr>
          <p:nvPr/>
        </p:nvPicPr>
        <p:blipFill>
          <a:blip r:embed="rId3"/>
          <a:stretch>
            <a:fillRect/>
          </a:stretch>
        </p:blipFill>
        <p:spPr>
          <a:xfrm>
            <a:off x="1432590" y="3527790"/>
            <a:ext cx="726434" cy="604261"/>
          </a:xfrm>
          <a:prstGeom prst="rect">
            <a:avLst/>
          </a:prstGeom>
        </p:spPr>
      </p:pic>
      <p:sp>
        <p:nvSpPr>
          <p:cNvPr id="14" name="椭圆形标注 20">
            <a:extLst>
              <a:ext uri="{FF2B5EF4-FFF2-40B4-BE49-F238E27FC236}">
                <a16:creationId xmlns:a16="http://schemas.microsoft.com/office/drawing/2014/main" id="{ADF60A40-6B77-3142-B9F9-15945DCB0A2A}"/>
              </a:ext>
            </a:extLst>
          </p:cNvPr>
          <p:cNvSpPr/>
          <p:nvPr/>
        </p:nvSpPr>
        <p:spPr>
          <a:xfrm>
            <a:off x="1439729" y="4398100"/>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5" name="文本框 14">
            <a:extLst>
              <a:ext uri="{FF2B5EF4-FFF2-40B4-BE49-F238E27FC236}">
                <a16:creationId xmlns:a16="http://schemas.microsoft.com/office/drawing/2014/main" id="{782935AD-676F-1762-4C9B-FF73F86626A2}"/>
              </a:ext>
            </a:extLst>
          </p:cNvPr>
          <p:cNvSpPr txBox="1"/>
          <p:nvPr/>
        </p:nvSpPr>
        <p:spPr>
          <a:xfrm>
            <a:off x="752233" y="4124565"/>
            <a:ext cx="568017" cy="307777"/>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抽取</a:t>
            </a:r>
            <a:endParaRPr lang="zh-CN" altLang="en-US" b="1" dirty="0">
              <a:solidFill>
                <a:srgbClr val="C00000"/>
              </a:solidFill>
            </a:endParaRPr>
          </a:p>
        </p:txBody>
      </p:sp>
      <p:cxnSp>
        <p:nvCxnSpPr>
          <p:cNvPr id="18" name="直接箭头连接符 17">
            <a:extLst>
              <a:ext uri="{FF2B5EF4-FFF2-40B4-BE49-F238E27FC236}">
                <a16:creationId xmlns:a16="http://schemas.microsoft.com/office/drawing/2014/main" id="{1112CB46-24FA-C02F-6D5B-C9843F6D3700}"/>
              </a:ext>
            </a:extLst>
          </p:cNvPr>
          <p:cNvCxnSpPr>
            <a:cxnSpLocks/>
          </p:cNvCxnSpPr>
          <p:nvPr/>
        </p:nvCxnSpPr>
        <p:spPr>
          <a:xfrm>
            <a:off x="1778009" y="3269084"/>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92A2766-5E69-0D0A-0077-72BAB2786FCF}"/>
              </a:ext>
            </a:extLst>
          </p:cNvPr>
          <p:cNvCxnSpPr>
            <a:cxnSpLocks/>
          </p:cNvCxnSpPr>
          <p:nvPr/>
        </p:nvCxnSpPr>
        <p:spPr>
          <a:xfrm>
            <a:off x="1778009" y="4132051"/>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436704F-2CDC-80C5-F799-B3E97B142B57}"/>
              </a:ext>
            </a:extLst>
          </p:cNvPr>
          <p:cNvCxnSpPr>
            <a:cxnSpLocks/>
          </p:cNvCxnSpPr>
          <p:nvPr/>
        </p:nvCxnSpPr>
        <p:spPr>
          <a:xfrm>
            <a:off x="3212592" y="3253715"/>
            <a:ext cx="173736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3DA8427-051D-D771-C55E-3D18949488F3}"/>
              </a:ext>
            </a:extLst>
          </p:cNvPr>
          <p:cNvSpPr txBox="1"/>
          <p:nvPr/>
        </p:nvSpPr>
        <p:spPr>
          <a:xfrm>
            <a:off x="3621963" y="2870754"/>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训练任务</a:t>
            </a:r>
            <a:endParaRPr lang="en-US" altLang="zh-CN" b="1" dirty="0">
              <a:solidFill>
                <a:schemeClr val="tx1"/>
              </a:solidFill>
              <a:latin typeface="+mj-ea"/>
              <a:ea typeface="+mj-ea"/>
              <a:cs typeface="Times New Roman" panose="02020603050405020304" pitchFamily="18" charset="0"/>
            </a:endParaRPr>
          </a:p>
        </p:txBody>
      </p:sp>
      <p:pic>
        <p:nvPicPr>
          <p:cNvPr id="61" name="图片 60">
            <a:extLst>
              <a:ext uri="{FF2B5EF4-FFF2-40B4-BE49-F238E27FC236}">
                <a16:creationId xmlns:a16="http://schemas.microsoft.com/office/drawing/2014/main" id="{806F4C4C-F108-E043-DF11-F0280B8B1C3F}"/>
              </a:ext>
            </a:extLst>
          </p:cNvPr>
          <p:cNvPicPr>
            <a:picLocks noChangeAspect="1"/>
          </p:cNvPicPr>
          <p:nvPr/>
        </p:nvPicPr>
        <p:blipFill>
          <a:blip r:embed="rId3"/>
          <a:stretch>
            <a:fillRect/>
          </a:stretch>
        </p:blipFill>
        <p:spPr>
          <a:xfrm>
            <a:off x="6621688" y="3465206"/>
            <a:ext cx="1307641" cy="1087719"/>
          </a:xfrm>
          <a:prstGeom prst="rect">
            <a:avLst/>
          </a:prstGeom>
        </p:spPr>
      </p:pic>
      <p:pic>
        <p:nvPicPr>
          <p:cNvPr id="64" name="图片 63">
            <a:extLst>
              <a:ext uri="{FF2B5EF4-FFF2-40B4-BE49-F238E27FC236}">
                <a16:creationId xmlns:a16="http://schemas.microsoft.com/office/drawing/2014/main" id="{B252A658-7591-7D63-B5B4-2524E9FB2A72}"/>
              </a:ext>
            </a:extLst>
          </p:cNvPr>
          <p:cNvPicPr>
            <a:picLocks noChangeAspect="1"/>
          </p:cNvPicPr>
          <p:nvPr/>
        </p:nvPicPr>
        <p:blipFill>
          <a:blip r:embed="rId4"/>
          <a:stretch>
            <a:fillRect/>
          </a:stretch>
        </p:blipFill>
        <p:spPr>
          <a:xfrm>
            <a:off x="5551660" y="1590055"/>
            <a:ext cx="737356" cy="939926"/>
          </a:xfrm>
          <a:prstGeom prst="rect">
            <a:avLst/>
          </a:prstGeom>
        </p:spPr>
      </p:pic>
      <p:sp>
        <p:nvSpPr>
          <p:cNvPr id="65" name="矩形 64">
            <a:extLst>
              <a:ext uri="{FF2B5EF4-FFF2-40B4-BE49-F238E27FC236}">
                <a16:creationId xmlns:a16="http://schemas.microsoft.com/office/drawing/2014/main" id="{960FC4E4-A8DD-8A88-8A90-E09929802946}"/>
              </a:ext>
            </a:extLst>
          </p:cNvPr>
          <p:cNvSpPr/>
          <p:nvPr/>
        </p:nvSpPr>
        <p:spPr>
          <a:xfrm>
            <a:off x="7095330" y="1940671"/>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sp>
        <p:nvSpPr>
          <p:cNvPr id="66" name="矩形 65">
            <a:extLst>
              <a:ext uri="{FF2B5EF4-FFF2-40B4-BE49-F238E27FC236}">
                <a16:creationId xmlns:a16="http://schemas.microsoft.com/office/drawing/2014/main" id="{AFE642F7-00B0-D2FF-2512-C73CFC279E18}"/>
              </a:ext>
            </a:extLst>
          </p:cNvPr>
          <p:cNvSpPr/>
          <p:nvPr/>
        </p:nvSpPr>
        <p:spPr>
          <a:xfrm>
            <a:off x="7995385" y="1942005"/>
            <a:ext cx="900055"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cxnSp>
        <p:nvCxnSpPr>
          <p:cNvPr id="68" name="直接箭头连接符 67">
            <a:extLst>
              <a:ext uri="{FF2B5EF4-FFF2-40B4-BE49-F238E27FC236}">
                <a16:creationId xmlns:a16="http://schemas.microsoft.com/office/drawing/2014/main" id="{230FF3BD-FEF0-0EA4-A35C-9C6E9041CE5D}"/>
              </a:ext>
            </a:extLst>
          </p:cNvPr>
          <p:cNvCxnSpPr>
            <a:cxnSpLocks/>
          </p:cNvCxnSpPr>
          <p:nvPr/>
        </p:nvCxnSpPr>
        <p:spPr>
          <a:xfrm>
            <a:off x="6346082" y="2108511"/>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42BE22F8-93B7-ADB8-EF89-AC648D15852E}"/>
              </a:ext>
            </a:extLst>
          </p:cNvPr>
          <p:cNvSpPr txBox="1"/>
          <p:nvPr/>
        </p:nvSpPr>
        <p:spPr>
          <a:xfrm>
            <a:off x="6382224" y="1799400"/>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构造</a:t>
            </a:r>
            <a:endParaRPr lang="en-US" altLang="zh-CN" b="1" dirty="0">
              <a:solidFill>
                <a:schemeClr val="tx1"/>
              </a:solidFill>
              <a:latin typeface="+mj-ea"/>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848B57C7-1E91-7C3B-50F1-47342F805F19}"/>
              </a:ext>
            </a:extLst>
          </p:cNvPr>
          <p:cNvSpPr txBox="1"/>
          <p:nvPr/>
        </p:nvSpPr>
        <p:spPr>
          <a:xfrm>
            <a:off x="3138683" y="3491049"/>
            <a:ext cx="2175378" cy="738664"/>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从文档中抽取句子并拆分为前缀后缀，给定前缀和文档的条件下补全后缀</a:t>
            </a:r>
            <a:endParaRPr lang="zh-CN" altLang="en-US" b="1" dirty="0">
              <a:solidFill>
                <a:srgbClr val="C00000"/>
              </a:solidFill>
            </a:endParaRPr>
          </a:p>
        </p:txBody>
      </p:sp>
      <p:sp>
        <p:nvSpPr>
          <p:cNvPr id="75" name="矩形 74">
            <a:extLst>
              <a:ext uri="{FF2B5EF4-FFF2-40B4-BE49-F238E27FC236}">
                <a16:creationId xmlns:a16="http://schemas.microsoft.com/office/drawing/2014/main" id="{A5F4187E-C5DB-E68B-5472-F95ECB826A27}"/>
              </a:ext>
            </a:extLst>
          </p:cNvPr>
          <p:cNvSpPr/>
          <p:nvPr/>
        </p:nvSpPr>
        <p:spPr>
          <a:xfrm>
            <a:off x="5515465" y="4401860"/>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pic>
        <p:nvPicPr>
          <p:cNvPr id="76" name="图片 75">
            <a:extLst>
              <a:ext uri="{FF2B5EF4-FFF2-40B4-BE49-F238E27FC236}">
                <a16:creationId xmlns:a16="http://schemas.microsoft.com/office/drawing/2014/main" id="{3826E2C1-C7E6-9C86-B026-E77B9EECED5D}"/>
              </a:ext>
            </a:extLst>
          </p:cNvPr>
          <p:cNvPicPr>
            <a:picLocks noChangeAspect="1"/>
          </p:cNvPicPr>
          <p:nvPr/>
        </p:nvPicPr>
        <p:blipFill>
          <a:blip r:embed="rId4"/>
          <a:stretch>
            <a:fillRect/>
          </a:stretch>
        </p:blipFill>
        <p:spPr>
          <a:xfrm>
            <a:off x="5551660" y="2901193"/>
            <a:ext cx="737356" cy="939926"/>
          </a:xfrm>
          <a:prstGeom prst="rect">
            <a:avLst/>
          </a:prstGeom>
        </p:spPr>
      </p:pic>
      <p:cxnSp>
        <p:nvCxnSpPr>
          <p:cNvPr id="78" name="直接连接符 77">
            <a:extLst>
              <a:ext uri="{FF2B5EF4-FFF2-40B4-BE49-F238E27FC236}">
                <a16:creationId xmlns:a16="http://schemas.microsoft.com/office/drawing/2014/main" id="{480528B0-7617-A353-FA3D-C42431D2D232}"/>
              </a:ext>
            </a:extLst>
          </p:cNvPr>
          <p:cNvCxnSpPr>
            <a:cxnSpLocks/>
          </p:cNvCxnSpPr>
          <p:nvPr/>
        </p:nvCxnSpPr>
        <p:spPr>
          <a:xfrm>
            <a:off x="5920338" y="3819841"/>
            <a:ext cx="0" cy="565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59787BD-D8AC-DF71-B311-CC01942DCA1B}"/>
              </a:ext>
            </a:extLst>
          </p:cNvPr>
          <p:cNvCxnSpPr>
            <a:cxnSpLocks/>
          </p:cNvCxnSpPr>
          <p:nvPr/>
        </p:nvCxnSpPr>
        <p:spPr>
          <a:xfrm>
            <a:off x="5924661" y="4096865"/>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90CEC5E-0CB2-09AF-BA0D-97A8D0C6864C}"/>
              </a:ext>
            </a:extLst>
          </p:cNvPr>
          <p:cNvCxnSpPr>
            <a:cxnSpLocks/>
          </p:cNvCxnSpPr>
          <p:nvPr/>
        </p:nvCxnSpPr>
        <p:spPr>
          <a:xfrm>
            <a:off x="7929329" y="4044965"/>
            <a:ext cx="456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B1D9EBD3-4006-3D3F-E0B4-B182E8A853C6}"/>
              </a:ext>
            </a:extLst>
          </p:cNvPr>
          <p:cNvSpPr/>
          <p:nvPr/>
        </p:nvSpPr>
        <p:spPr>
          <a:xfrm>
            <a:off x="8385810" y="3893899"/>
            <a:ext cx="609241"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cxnSp>
        <p:nvCxnSpPr>
          <p:cNvPr id="86" name="直接箭头连接符 85">
            <a:extLst>
              <a:ext uri="{FF2B5EF4-FFF2-40B4-BE49-F238E27FC236}">
                <a16:creationId xmlns:a16="http://schemas.microsoft.com/office/drawing/2014/main" id="{45A4EA6F-FFF3-836E-4525-172FFA319F2F}"/>
              </a:ext>
            </a:extLst>
          </p:cNvPr>
          <p:cNvCxnSpPr>
            <a:cxnSpLocks/>
          </p:cNvCxnSpPr>
          <p:nvPr/>
        </p:nvCxnSpPr>
        <p:spPr>
          <a:xfrm>
            <a:off x="5924661" y="2457183"/>
            <a:ext cx="0" cy="48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23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动机</a:t>
            </a:r>
            <a:endParaRPr lang="en-CN" dirty="0"/>
          </a:p>
        </p:txBody>
      </p:sp>
      <p:sp>
        <p:nvSpPr>
          <p:cNvPr id="7" name="文本框 6">
            <a:extLst>
              <a:ext uri="{FF2B5EF4-FFF2-40B4-BE49-F238E27FC236}">
                <a16:creationId xmlns:a16="http://schemas.microsoft.com/office/drawing/2014/main" id="{A4FA65AD-46A4-48B1-7C0B-9844BB7FCC1F}"/>
              </a:ext>
            </a:extLst>
          </p:cNvPr>
          <p:cNvSpPr txBox="1"/>
          <p:nvPr/>
        </p:nvSpPr>
        <p:spPr>
          <a:xfrm>
            <a:off x="293697" y="1296968"/>
            <a:ext cx="7286822" cy="523220"/>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根据三种场景涉及无监督训练任务，让大模型在三种场景终都扮演“知识精炼者”的角色：</a:t>
            </a:r>
            <a:endParaRPr lang="en-US" altLang="zh-CN" b="1" dirty="0">
              <a:solidFill>
                <a:schemeClr val="tx1"/>
              </a:solidFill>
              <a:latin typeface="+mj-ea"/>
              <a:ea typeface="+mj-ea"/>
              <a:cs typeface="Times New Roman" panose="02020603050405020304" pitchFamily="18" charset="0"/>
            </a:endParaRPr>
          </a:p>
          <a:p>
            <a:endParaRPr lang="en-US" altLang="zh-CN" b="1" dirty="0">
              <a:solidFill>
                <a:schemeClr val="tx1"/>
              </a:solidFill>
              <a:latin typeface="+mj-ea"/>
              <a:ea typeface="+mj-ea"/>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D436704F-2CDC-80C5-F799-B3E97B142B57}"/>
              </a:ext>
            </a:extLst>
          </p:cNvPr>
          <p:cNvCxnSpPr>
            <a:cxnSpLocks/>
          </p:cNvCxnSpPr>
          <p:nvPr/>
        </p:nvCxnSpPr>
        <p:spPr>
          <a:xfrm>
            <a:off x="3212592" y="3313349"/>
            <a:ext cx="173736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3DA8427-051D-D771-C55E-3D18949488F3}"/>
              </a:ext>
            </a:extLst>
          </p:cNvPr>
          <p:cNvSpPr txBox="1"/>
          <p:nvPr/>
        </p:nvSpPr>
        <p:spPr>
          <a:xfrm>
            <a:off x="3621963" y="2930388"/>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训练任务</a:t>
            </a:r>
            <a:endParaRPr lang="en-US" altLang="zh-CN" b="1" dirty="0">
              <a:solidFill>
                <a:schemeClr val="tx1"/>
              </a:solidFill>
              <a:latin typeface="+mj-ea"/>
              <a:ea typeface="+mj-ea"/>
              <a:cs typeface="Times New Roman" panose="02020603050405020304" pitchFamily="18" charset="0"/>
            </a:endParaRPr>
          </a:p>
        </p:txBody>
      </p:sp>
      <p:pic>
        <p:nvPicPr>
          <p:cNvPr id="61" name="图片 60">
            <a:extLst>
              <a:ext uri="{FF2B5EF4-FFF2-40B4-BE49-F238E27FC236}">
                <a16:creationId xmlns:a16="http://schemas.microsoft.com/office/drawing/2014/main" id="{806F4C4C-F108-E043-DF11-F0280B8B1C3F}"/>
              </a:ext>
            </a:extLst>
          </p:cNvPr>
          <p:cNvPicPr>
            <a:picLocks noChangeAspect="1"/>
          </p:cNvPicPr>
          <p:nvPr/>
        </p:nvPicPr>
        <p:blipFill>
          <a:blip r:embed="rId3"/>
          <a:stretch>
            <a:fillRect/>
          </a:stretch>
        </p:blipFill>
        <p:spPr>
          <a:xfrm>
            <a:off x="6621688" y="3524840"/>
            <a:ext cx="1307641" cy="1087719"/>
          </a:xfrm>
          <a:prstGeom prst="rect">
            <a:avLst/>
          </a:prstGeom>
        </p:spPr>
      </p:pic>
      <p:pic>
        <p:nvPicPr>
          <p:cNvPr id="64" name="图片 63">
            <a:extLst>
              <a:ext uri="{FF2B5EF4-FFF2-40B4-BE49-F238E27FC236}">
                <a16:creationId xmlns:a16="http://schemas.microsoft.com/office/drawing/2014/main" id="{B252A658-7591-7D63-B5B4-2524E9FB2A72}"/>
              </a:ext>
            </a:extLst>
          </p:cNvPr>
          <p:cNvPicPr>
            <a:picLocks noChangeAspect="1"/>
          </p:cNvPicPr>
          <p:nvPr/>
        </p:nvPicPr>
        <p:blipFill>
          <a:blip r:embed="rId4"/>
          <a:stretch>
            <a:fillRect/>
          </a:stretch>
        </p:blipFill>
        <p:spPr>
          <a:xfrm>
            <a:off x="5551660" y="1649689"/>
            <a:ext cx="737356" cy="939926"/>
          </a:xfrm>
          <a:prstGeom prst="rect">
            <a:avLst/>
          </a:prstGeom>
        </p:spPr>
      </p:pic>
      <p:sp>
        <p:nvSpPr>
          <p:cNvPr id="65" name="矩形 64">
            <a:extLst>
              <a:ext uri="{FF2B5EF4-FFF2-40B4-BE49-F238E27FC236}">
                <a16:creationId xmlns:a16="http://schemas.microsoft.com/office/drawing/2014/main" id="{960FC4E4-A8DD-8A88-8A90-E09929802946}"/>
              </a:ext>
            </a:extLst>
          </p:cNvPr>
          <p:cNvSpPr/>
          <p:nvPr/>
        </p:nvSpPr>
        <p:spPr>
          <a:xfrm>
            <a:off x="7095330" y="2000305"/>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sp>
        <p:nvSpPr>
          <p:cNvPr id="66" name="矩形 65">
            <a:extLst>
              <a:ext uri="{FF2B5EF4-FFF2-40B4-BE49-F238E27FC236}">
                <a16:creationId xmlns:a16="http://schemas.microsoft.com/office/drawing/2014/main" id="{AFE642F7-00B0-D2FF-2512-C73CFC279E18}"/>
              </a:ext>
            </a:extLst>
          </p:cNvPr>
          <p:cNvSpPr/>
          <p:nvPr/>
        </p:nvSpPr>
        <p:spPr>
          <a:xfrm>
            <a:off x="7995385" y="2001639"/>
            <a:ext cx="900055"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cxnSp>
        <p:nvCxnSpPr>
          <p:cNvPr id="68" name="直接箭头连接符 67">
            <a:extLst>
              <a:ext uri="{FF2B5EF4-FFF2-40B4-BE49-F238E27FC236}">
                <a16:creationId xmlns:a16="http://schemas.microsoft.com/office/drawing/2014/main" id="{230FF3BD-FEF0-0EA4-A35C-9C6E9041CE5D}"/>
              </a:ext>
            </a:extLst>
          </p:cNvPr>
          <p:cNvCxnSpPr>
            <a:cxnSpLocks/>
          </p:cNvCxnSpPr>
          <p:nvPr/>
        </p:nvCxnSpPr>
        <p:spPr>
          <a:xfrm>
            <a:off x="6346082" y="2168145"/>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42BE22F8-93B7-ADB8-EF89-AC648D15852E}"/>
              </a:ext>
            </a:extLst>
          </p:cNvPr>
          <p:cNvSpPr txBox="1"/>
          <p:nvPr/>
        </p:nvSpPr>
        <p:spPr>
          <a:xfrm>
            <a:off x="6382224" y="1859034"/>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构造</a:t>
            </a:r>
            <a:endParaRPr lang="en-US" altLang="zh-CN" b="1" dirty="0">
              <a:solidFill>
                <a:schemeClr val="tx1"/>
              </a:solidFill>
              <a:latin typeface="+mj-ea"/>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848B57C7-1E91-7C3B-50F1-47342F805F19}"/>
              </a:ext>
            </a:extLst>
          </p:cNvPr>
          <p:cNvSpPr txBox="1"/>
          <p:nvPr/>
        </p:nvSpPr>
        <p:spPr>
          <a:xfrm>
            <a:off x="2992446" y="3524840"/>
            <a:ext cx="2372376" cy="1169551"/>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从文档中抽取句子并拆分为前缀后缀，并对文档中的各个句子进行随机的遮掩和替换。</a:t>
            </a:r>
            <a:r>
              <a:rPr lang="zh-CN" altLang="en-US" b="1" dirty="0">
                <a:solidFill>
                  <a:srgbClr val="C00000"/>
                </a:solidFill>
                <a:latin typeface="+mj-ea"/>
                <a:ea typeface="+mj-ea"/>
                <a:cs typeface="Times New Roman" panose="02020603050405020304" pitchFamily="18" charset="0"/>
              </a:rPr>
              <a:t>在</a:t>
            </a:r>
            <a:r>
              <a:rPr lang="zh-CN" altLang="en-US" sz="1400" b="1" dirty="0">
                <a:solidFill>
                  <a:srgbClr val="C00000"/>
                </a:solidFill>
                <a:latin typeface="+mj-ea"/>
                <a:ea typeface="+mj-ea"/>
                <a:cs typeface="Times New Roman" panose="02020603050405020304" pitchFamily="18" charset="0"/>
              </a:rPr>
              <a:t>给定前缀和处理后的文档的条件下补全后缀</a:t>
            </a:r>
            <a:endParaRPr lang="zh-CN" altLang="en-US" b="1" dirty="0">
              <a:solidFill>
                <a:srgbClr val="C00000"/>
              </a:solidFill>
            </a:endParaRPr>
          </a:p>
        </p:txBody>
      </p:sp>
      <p:sp>
        <p:nvSpPr>
          <p:cNvPr id="75" name="矩形 74">
            <a:extLst>
              <a:ext uri="{FF2B5EF4-FFF2-40B4-BE49-F238E27FC236}">
                <a16:creationId xmlns:a16="http://schemas.microsoft.com/office/drawing/2014/main" id="{A5F4187E-C5DB-E68B-5472-F95ECB826A27}"/>
              </a:ext>
            </a:extLst>
          </p:cNvPr>
          <p:cNvSpPr/>
          <p:nvPr/>
        </p:nvSpPr>
        <p:spPr>
          <a:xfrm>
            <a:off x="5515465" y="4461494"/>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pic>
        <p:nvPicPr>
          <p:cNvPr id="76" name="图片 75">
            <a:extLst>
              <a:ext uri="{FF2B5EF4-FFF2-40B4-BE49-F238E27FC236}">
                <a16:creationId xmlns:a16="http://schemas.microsoft.com/office/drawing/2014/main" id="{3826E2C1-C7E6-9C86-B026-E77B9EECED5D}"/>
              </a:ext>
            </a:extLst>
          </p:cNvPr>
          <p:cNvPicPr>
            <a:picLocks noChangeAspect="1"/>
          </p:cNvPicPr>
          <p:nvPr/>
        </p:nvPicPr>
        <p:blipFill>
          <a:blip r:embed="rId4"/>
          <a:stretch>
            <a:fillRect/>
          </a:stretch>
        </p:blipFill>
        <p:spPr>
          <a:xfrm>
            <a:off x="5551660" y="2960827"/>
            <a:ext cx="737356" cy="939926"/>
          </a:xfrm>
          <a:prstGeom prst="rect">
            <a:avLst/>
          </a:prstGeom>
        </p:spPr>
      </p:pic>
      <p:cxnSp>
        <p:nvCxnSpPr>
          <p:cNvPr id="78" name="直接连接符 77">
            <a:extLst>
              <a:ext uri="{FF2B5EF4-FFF2-40B4-BE49-F238E27FC236}">
                <a16:creationId xmlns:a16="http://schemas.microsoft.com/office/drawing/2014/main" id="{480528B0-7617-A353-FA3D-C42431D2D232}"/>
              </a:ext>
            </a:extLst>
          </p:cNvPr>
          <p:cNvCxnSpPr>
            <a:cxnSpLocks/>
          </p:cNvCxnSpPr>
          <p:nvPr/>
        </p:nvCxnSpPr>
        <p:spPr>
          <a:xfrm>
            <a:off x="5920338" y="3879475"/>
            <a:ext cx="0" cy="565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59787BD-D8AC-DF71-B311-CC01942DCA1B}"/>
              </a:ext>
            </a:extLst>
          </p:cNvPr>
          <p:cNvCxnSpPr>
            <a:cxnSpLocks/>
          </p:cNvCxnSpPr>
          <p:nvPr/>
        </p:nvCxnSpPr>
        <p:spPr>
          <a:xfrm>
            <a:off x="5924661" y="4156499"/>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90CEC5E-0CB2-09AF-BA0D-97A8D0C6864C}"/>
              </a:ext>
            </a:extLst>
          </p:cNvPr>
          <p:cNvCxnSpPr>
            <a:cxnSpLocks/>
          </p:cNvCxnSpPr>
          <p:nvPr/>
        </p:nvCxnSpPr>
        <p:spPr>
          <a:xfrm>
            <a:off x="7929329" y="4104599"/>
            <a:ext cx="456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B1D9EBD3-4006-3D3F-E0B4-B182E8A853C6}"/>
              </a:ext>
            </a:extLst>
          </p:cNvPr>
          <p:cNvSpPr/>
          <p:nvPr/>
        </p:nvSpPr>
        <p:spPr>
          <a:xfrm>
            <a:off x="8385810" y="3953533"/>
            <a:ext cx="609241"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sp>
        <p:nvSpPr>
          <p:cNvPr id="4" name="矩形 3">
            <a:extLst>
              <a:ext uri="{FF2B5EF4-FFF2-40B4-BE49-F238E27FC236}">
                <a16:creationId xmlns:a16="http://schemas.microsoft.com/office/drawing/2014/main" id="{5E39FFF1-E020-C6C1-46F0-938786562FE2}"/>
              </a:ext>
            </a:extLst>
          </p:cNvPr>
          <p:cNvSpPr/>
          <p:nvPr/>
        </p:nvSpPr>
        <p:spPr>
          <a:xfrm>
            <a:off x="293697" y="2416591"/>
            <a:ext cx="2475081" cy="2428988"/>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5" name="椭圆 4">
            <a:extLst>
              <a:ext uri="{FF2B5EF4-FFF2-40B4-BE49-F238E27FC236}">
                <a16:creationId xmlns:a16="http://schemas.microsoft.com/office/drawing/2014/main" id="{D25B1719-8800-1739-0A73-6E4DB6AA741C}"/>
              </a:ext>
            </a:extLst>
          </p:cNvPr>
          <p:cNvSpPr/>
          <p:nvPr/>
        </p:nvSpPr>
        <p:spPr>
          <a:xfrm>
            <a:off x="1177317" y="2475612"/>
            <a:ext cx="822172" cy="811859"/>
          </a:xfrm>
          <a:prstGeom prst="ellipse">
            <a:avLst/>
          </a:prstGeom>
          <a:gradFill>
            <a:gsLst>
              <a:gs pos="20000">
                <a:srgbClr val="D1EBB6"/>
              </a:gs>
              <a:gs pos="79000">
                <a:srgbClr val="DEC1B8"/>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9" name="标题 1">
            <a:extLst>
              <a:ext uri="{FF2B5EF4-FFF2-40B4-BE49-F238E27FC236}">
                <a16:creationId xmlns:a16="http://schemas.microsoft.com/office/drawing/2014/main" id="{F5CC3452-2186-A23D-F509-6939B71A68F5}"/>
              </a:ext>
            </a:extLst>
          </p:cNvPr>
          <p:cNvSpPr>
            <a:spLocks noGrp="1"/>
          </p:cNvSpPr>
          <p:nvPr>
            <p:custDataLst>
              <p:tags r:id="rId1"/>
            </p:custDataLst>
          </p:nvPr>
        </p:nvSpPr>
        <p:spPr>
          <a:xfrm>
            <a:off x="1038768" y="2639851"/>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10" name="文本框 9">
            <a:extLst>
              <a:ext uri="{FF2B5EF4-FFF2-40B4-BE49-F238E27FC236}">
                <a16:creationId xmlns:a16="http://schemas.microsoft.com/office/drawing/2014/main" id="{808BAC22-1140-6EBD-7F94-2D9D38CDC234}"/>
              </a:ext>
            </a:extLst>
          </p:cNvPr>
          <p:cNvSpPr txBox="1"/>
          <p:nvPr/>
        </p:nvSpPr>
        <p:spPr>
          <a:xfrm>
            <a:off x="293697" y="1678375"/>
            <a:ext cx="2475081" cy="738664"/>
          </a:xfrm>
          <a:prstGeom prst="rect">
            <a:avLst/>
          </a:prstGeom>
          <a:noFill/>
          <a:ln w="38100">
            <a:solidFill>
              <a:srgbClr val="00B050"/>
            </a:solidFill>
          </a:ln>
        </p:spPr>
        <p:txBody>
          <a:bodyPr wrap="square">
            <a:spAutoFit/>
          </a:bodyPr>
          <a:lstStyle/>
          <a:p>
            <a:r>
              <a:rPr lang="zh-CN" altLang="en-US" dirty="0">
                <a:solidFill>
                  <a:schemeClr val="tx1"/>
                </a:solidFill>
                <a:latin typeface="+mj-ea"/>
                <a:ea typeface="+mj-ea"/>
                <a:cs typeface="Times New Roman" panose="02020603050405020304" pitchFamily="18" charset="0"/>
              </a:rPr>
              <a:t>检索到的文档仅包含部分答案，甚至有些错误答案，需要</a:t>
            </a:r>
            <a:r>
              <a:rPr lang="en-US" altLang="zh-CN" dirty="0">
                <a:solidFill>
                  <a:schemeClr val="tx1"/>
                </a:solidFill>
                <a:latin typeface="+mj-ea"/>
                <a:ea typeface="+mj-ea"/>
                <a:cs typeface="Times New Roman" panose="02020603050405020304" pitchFamily="18" charset="0"/>
              </a:rPr>
              <a:t>LLM</a:t>
            </a:r>
            <a:r>
              <a:rPr lang="zh-CN" altLang="en-US" dirty="0">
                <a:solidFill>
                  <a:schemeClr val="tx1"/>
                </a:solidFill>
                <a:latin typeface="+mj-ea"/>
                <a:ea typeface="+mj-ea"/>
                <a:cs typeface="Times New Roman" panose="02020603050405020304" pitchFamily="18" charset="0"/>
              </a:rPr>
              <a:t>进行纠正和补全。</a:t>
            </a:r>
            <a:endParaRPr lang="zh-CN" altLang="en-US" dirty="0">
              <a:solidFill>
                <a:schemeClr val="tx1"/>
              </a:solidFill>
            </a:endParaRPr>
          </a:p>
        </p:txBody>
      </p:sp>
      <p:pic>
        <p:nvPicPr>
          <p:cNvPr id="11" name="图片 10">
            <a:extLst>
              <a:ext uri="{FF2B5EF4-FFF2-40B4-BE49-F238E27FC236}">
                <a16:creationId xmlns:a16="http://schemas.microsoft.com/office/drawing/2014/main" id="{97032460-B4FD-F0DD-8F46-08965A179D28}"/>
              </a:ext>
            </a:extLst>
          </p:cNvPr>
          <p:cNvPicPr>
            <a:picLocks noChangeAspect="1"/>
          </p:cNvPicPr>
          <p:nvPr/>
        </p:nvPicPr>
        <p:blipFill>
          <a:blip r:embed="rId3"/>
          <a:stretch>
            <a:fillRect/>
          </a:stretch>
        </p:blipFill>
        <p:spPr>
          <a:xfrm>
            <a:off x="1242984" y="3561546"/>
            <a:ext cx="726434" cy="604261"/>
          </a:xfrm>
          <a:prstGeom prst="rect">
            <a:avLst/>
          </a:prstGeom>
        </p:spPr>
      </p:pic>
      <p:sp>
        <p:nvSpPr>
          <p:cNvPr id="16" name="椭圆形标注 20">
            <a:extLst>
              <a:ext uri="{FF2B5EF4-FFF2-40B4-BE49-F238E27FC236}">
                <a16:creationId xmlns:a16="http://schemas.microsoft.com/office/drawing/2014/main" id="{BF833108-CDBE-3368-C514-2F84D83C7056}"/>
              </a:ext>
            </a:extLst>
          </p:cNvPr>
          <p:cNvSpPr/>
          <p:nvPr/>
        </p:nvSpPr>
        <p:spPr>
          <a:xfrm>
            <a:off x="1250123" y="4431856"/>
            <a:ext cx="687760" cy="273900"/>
          </a:xfrm>
          <a:prstGeom prst="wedgeEllipseCallo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7" name="文本框 16">
            <a:extLst>
              <a:ext uri="{FF2B5EF4-FFF2-40B4-BE49-F238E27FC236}">
                <a16:creationId xmlns:a16="http://schemas.microsoft.com/office/drawing/2014/main" id="{EF1D5A40-8444-FAB2-6F97-DA1FD87B7F5C}"/>
              </a:ext>
            </a:extLst>
          </p:cNvPr>
          <p:cNvSpPr txBox="1"/>
          <p:nvPr/>
        </p:nvSpPr>
        <p:spPr>
          <a:xfrm>
            <a:off x="416298" y="3932632"/>
            <a:ext cx="745565" cy="523220"/>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纠正和补全</a:t>
            </a:r>
            <a:endParaRPr lang="zh-CN" altLang="en-US" b="1" dirty="0">
              <a:solidFill>
                <a:srgbClr val="C00000"/>
              </a:solidFill>
            </a:endParaRPr>
          </a:p>
        </p:txBody>
      </p:sp>
      <p:cxnSp>
        <p:nvCxnSpPr>
          <p:cNvPr id="20" name="直接箭头连接符 19">
            <a:extLst>
              <a:ext uri="{FF2B5EF4-FFF2-40B4-BE49-F238E27FC236}">
                <a16:creationId xmlns:a16="http://schemas.microsoft.com/office/drawing/2014/main" id="{A982F0EB-E74B-F7DC-FA5C-5D483780AE7F}"/>
              </a:ext>
            </a:extLst>
          </p:cNvPr>
          <p:cNvCxnSpPr>
            <a:cxnSpLocks/>
          </p:cNvCxnSpPr>
          <p:nvPr/>
        </p:nvCxnSpPr>
        <p:spPr>
          <a:xfrm>
            <a:off x="1588403" y="3302840"/>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F4FC4E5-25A3-D2C7-2AEC-FDCE4C72F5E0}"/>
              </a:ext>
            </a:extLst>
          </p:cNvPr>
          <p:cNvCxnSpPr>
            <a:cxnSpLocks/>
          </p:cNvCxnSpPr>
          <p:nvPr/>
        </p:nvCxnSpPr>
        <p:spPr>
          <a:xfrm>
            <a:off x="1588403" y="4165807"/>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AEF5DBB-CAEF-1E84-65D4-E7602871BD54}"/>
              </a:ext>
            </a:extLst>
          </p:cNvPr>
          <p:cNvCxnSpPr>
            <a:cxnSpLocks/>
          </p:cNvCxnSpPr>
          <p:nvPr/>
        </p:nvCxnSpPr>
        <p:spPr>
          <a:xfrm>
            <a:off x="5924661" y="2516817"/>
            <a:ext cx="0" cy="48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3A237CA-70E1-8D30-1AFB-2D028E3A2580}"/>
              </a:ext>
            </a:extLst>
          </p:cNvPr>
          <p:cNvSpPr txBox="1"/>
          <p:nvPr/>
        </p:nvSpPr>
        <p:spPr>
          <a:xfrm>
            <a:off x="5922273" y="2611899"/>
            <a:ext cx="1446444"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随机遮盖与替换</a:t>
            </a:r>
            <a:endParaRPr lang="en-US" altLang="zh-CN" b="1" dirty="0">
              <a:solidFill>
                <a:schemeClr val="tx1"/>
              </a:solidFill>
              <a:latin typeface="+mj-ea"/>
              <a:ea typeface="+mj-ea"/>
              <a:cs typeface="Times New Roman" panose="02020603050405020304" pitchFamily="18" charset="0"/>
            </a:endParaRPr>
          </a:p>
        </p:txBody>
      </p:sp>
      <p:sp>
        <p:nvSpPr>
          <p:cNvPr id="24" name="矩形 23">
            <a:extLst>
              <a:ext uri="{FF2B5EF4-FFF2-40B4-BE49-F238E27FC236}">
                <a16:creationId xmlns:a16="http://schemas.microsoft.com/office/drawing/2014/main" id="{03C7C131-EE6E-E1B2-D011-4AC1FBB0886B}"/>
              </a:ext>
            </a:extLst>
          </p:cNvPr>
          <p:cNvSpPr/>
          <p:nvPr/>
        </p:nvSpPr>
        <p:spPr>
          <a:xfrm>
            <a:off x="5467906" y="3007057"/>
            <a:ext cx="896353" cy="872417"/>
          </a:xfrm>
          <a:prstGeom prst="rect">
            <a:avLst/>
          </a:prstGeom>
          <a:blipFill dpi="0" rotWithShape="1">
            <a:blip r:embed="rId5">
              <a:alphaModFix amt="61000"/>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Tree>
    <p:extLst>
      <p:ext uri="{BB962C8B-B14F-4D97-AF65-F5344CB8AC3E}">
        <p14:creationId xmlns:p14="http://schemas.microsoft.com/office/powerpoint/2010/main" val="164716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动机</a:t>
            </a:r>
            <a:endParaRPr lang="en-CN" dirty="0"/>
          </a:p>
        </p:txBody>
      </p:sp>
      <p:sp>
        <p:nvSpPr>
          <p:cNvPr id="7" name="文本框 6">
            <a:extLst>
              <a:ext uri="{FF2B5EF4-FFF2-40B4-BE49-F238E27FC236}">
                <a16:creationId xmlns:a16="http://schemas.microsoft.com/office/drawing/2014/main" id="{A4FA65AD-46A4-48B1-7C0B-9844BB7FCC1F}"/>
              </a:ext>
            </a:extLst>
          </p:cNvPr>
          <p:cNvSpPr txBox="1"/>
          <p:nvPr/>
        </p:nvSpPr>
        <p:spPr>
          <a:xfrm>
            <a:off x="293697" y="1217456"/>
            <a:ext cx="7286822" cy="523220"/>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根据三种场景涉及无监督训练任务，让大模型在三种场景终都扮演“知识精炼者”的角色：</a:t>
            </a:r>
            <a:endParaRPr lang="en-US" altLang="zh-CN" b="1" dirty="0">
              <a:solidFill>
                <a:schemeClr val="tx1"/>
              </a:solidFill>
              <a:latin typeface="+mj-ea"/>
              <a:ea typeface="+mj-ea"/>
              <a:cs typeface="Times New Roman" panose="02020603050405020304" pitchFamily="18" charset="0"/>
            </a:endParaRPr>
          </a:p>
          <a:p>
            <a:endParaRPr lang="en-US" altLang="zh-CN" b="1" dirty="0">
              <a:solidFill>
                <a:schemeClr val="tx1"/>
              </a:solidFill>
              <a:latin typeface="+mj-ea"/>
              <a:ea typeface="+mj-ea"/>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D436704F-2CDC-80C5-F799-B3E97B142B57}"/>
              </a:ext>
            </a:extLst>
          </p:cNvPr>
          <p:cNvCxnSpPr>
            <a:cxnSpLocks/>
          </p:cNvCxnSpPr>
          <p:nvPr/>
        </p:nvCxnSpPr>
        <p:spPr>
          <a:xfrm>
            <a:off x="3212592" y="3233837"/>
            <a:ext cx="173736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3DA8427-051D-D771-C55E-3D18949488F3}"/>
              </a:ext>
            </a:extLst>
          </p:cNvPr>
          <p:cNvSpPr txBox="1"/>
          <p:nvPr/>
        </p:nvSpPr>
        <p:spPr>
          <a:xfrm>
            <a:off x="3621963" y="2850876"/>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训练任务</a:t>
            </a:r>
            <a:endParaRPr lang="en-US" altLang="zh-CN" b="1" dirty="0">
              <a:solidFill>
                <a:schemeClr val="tx1"/>
              </a:solidFill>
              <a:latin typeface="+mj-ea"/>
              <a:ea typeface="+mj-ea"/>
              <a:cs typeface="Times New Roman" panose="02020603050405020304" pitchFamily="18" charset="0"/>
            </a:endParaRPr>
          </a:p>
        </p:txBody>
      </p:sp>
      <p:pic>
        <p:nvPicPr>
          <p:cNvPr id="61" name="图片 60">
            <a:extLst>
              <a:ext uri="{FF2B5EF4-FFF2-40B4-BE49-F238E27FC236}">
                <a16:creationId xmlns:a16="http://schemas.microsoft.com/office/drawing/2014/main" id="{806F4C4C-F108-E043-DF11-F0280B8B1C3F}"/>
              </a:ext>
            </a:extLst>
          </p:cNvPr>
          <p:cNvPicPr>
            <a:picLocks noChangeAspect="1"/>
          </p:cNvPicPr>
          <p:nvPr/>
        </p:nvPicPr>
        <p:blipFill>
          <a:blip r:embed="rId3"/>
          <a:stretch>
            <a:fillRect/>
          </a:stretch>
        </p:blipFill>
        <p:spPr>
          <a:xfrm>
            <a:off x="6621688" y="3445328"/>
            <a:ext cx="1307641" cy="1087719"/>
          </a:xfrm>
          <a:prstGeom prst="rect">
            <a:avLst/>
          </a:prstGeom>
        </p:spPr>
      </p:pic>
      <p:pic>
        <p:nvPicPr>
          <p:cNvPr id="64" name="图片 63">
            <a:extLst>
              <a:ext uri="{FF2B5EF4-FFF2-40B4-BE49-F238E27FC236}">
                <a16:creationId xmlns:a16="http://schemas.microsoft.com/office/drawing/2014/main" id="{B252A658-7591-7D63-B5B4-2524E9FB2A72}"/>
              </a:ext>
            </a:extLst>
          </p:cNvPr>
          <p:cNvPicPr>
            <a:picLocks noChangeAspect="1"/>
          </p:cNvPicPr>
          <p:nvPr/>
        </p:nvPicPr>
        <p:blipFill>
          <a:blip r:embed="rId4"/>
          <a:stretch>
            <a:fillRect/>
          </a:stretch>
        </p:blipFill>
        <p:spPr>
          <a:xfrm>
            <a:off x="5551660" y="1570177"/>
            <a:ext cx="737356" cy="939926"/>
          </a:xfrm>
          <a:prstGeom prst="rect">
            <a:avLst/>
          </a:prstGeom>
        </p:spPr>
      </p:pic>
      <p:sp>
        <p:nvSpPr>
          <p:cNvPr id="65" name="矩形 64">
            <a:extLst>
              <a:ext uri="{FF2B5EF4-FFF2-40B4-BE49-F238E27FC236}">
                <a16:creationId xmlns:a16="http://schemas.microsoft.com/office/drawing/2014/main" id="{960FC4E4-A8DD-8A88-8A90-E09929802946}"/>
              </a:ext>
            </a:extLst>
          </p:cNvPr>
          <p:cNvSpPr/>
          <p:nvPr/>
        </p:nvSpPr>
        <p:spPr>
          <a:xfrm>
            <a:off x="7095330" y="1920793"/>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sp>
        <p:nvSpPr>
          <p:cNvPr id="66" name="矩形 65">
            <a:extLst>
              <a:ext uri="{FF2B5EF4-FFF2-40B4-BE49-F238E27FC236}">
                <a16:creationId xmlns:a16="http://schemas.microsoft.com/office/drawing/2014/main" id="{AFE642F7-00B0-D2FF-2512-C73CFC279E18}"/>
              </a:ext>
            </a:extLst>
          </p:cNvPr>
          <p:cNvSpPr/>
          <p:nvPr/>
        </p:nvSpPr>
        <p:spPr>
          <a:xfrm>
            <a:off x="7995385" y="1922127"/>
            <a:ext cx="900055"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cxnSp>
        <p:nvCxnSpPr>
          <p:cNvPr id="68" name="直接箭头连接符 67">
            <a:extLst>
              <a:ext uri="{FF2B5EF4-FFF2-40B4-BE49-F238E27FC236}">
                <a16:creationId xmlns:a16="http://schemas.microsoft.com/office/drawing/2014/main" id="{230FF3BD-FEF0-0EA4-A35C-9C6E9041CE5D}"/>
              </a:ext>
            </a:extLst>
          </p:cNvPr>
          <p:cNvCxnSpPr>
            <a:cxnSpLocks/>
          </p:cNvCxnSpPr>
          <p:nvPr/>
        </p:nvCxnSpPr>
        <p:spPr>
          <a:xfrm>
            <a:off x="6346082" y="2088633"/>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42BE22F8-93B7-ADB8-EF89-AC648D15852E}"/>
              </a:ext>
            </a:extLst>
          </p:cNvPr>
          <p:cNvSpPr txBox="1"/>
          <p:nvPr/>
        </p:nvSpPr>
        <p:spPr>
          <a:xfrm>
            <a:off x="6382224" y="1779522"/>
            <a:ext cx="986493"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构造</a:t>
            </a:r>
            <a:endParaRPr lang="en-US" altLang="zh-CN" b="1" dirty="0">
              <a:solidFill>
                <a:schemeClr val="tx1"/>
              </a:solidFill>
              <a:latin typeface="+mj-ea"/>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848B57C7-1E91-7C3B-50F1-47342F805F19}"/>
              </a:ext>
            </a:extLst>
          </p:cNvPr>
          <p:cNvSpPr txBox="1"/>
          <p:nvPr/>
        </p:nvSpPr>
        <p:spPr>
          <a:xfrm>
            <a:off x="3035099" y="3471171"/>
            <a:ext cx="2175378" cy="1169551"/>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从文档中抽取句子并拆分为前缀后缀，再从文档中删除该句子。</a:t>
            </a:r>
            <a:r>
              <a:rPr lang="zh-CN" altLang="en-US" b="1" dirty="0">
                <a:solidFill>
                  <a:srgbClr val="C00000"/>
                </a:solidFill>
                <a:latin typeface="+mj-ea"/>
                <a:ea typeface="+mj-ea"/>
                <a:cs typeface="Times New Roman" panose="02020603050405020304" pitchFamily="18" charset="0"/>
              </a:rPr>
              <a:t>在</a:t>
            </a:r>
            <a:r>
              <a:rPr lang="zh-CN" altLang="en-US" sz="1400" b="1" dirty="0">
                <a:solidFill>
                  <a:srgbClr val="C00000"/>
                </a:solidFill>
                <a:latin typeface="+mj-ea"/>
                <a:ea typeface="+mj-ea"/>
                <a:cs typeface="Times New Roman" panose="02020603050405020304" pitchFamily="18" charset="0"/>
              </a:rPr>
              <a:t>给定前缀和处理后的文档的条件下补全后缀</a:t>
            </a:r>
            <a:endParaRPr lang="zh-CN" altLang="en-US" b="1" dirty="0">
              <a:solidFill>
                <a:srgbClr val="C00000"/>
              </a:solidFill>
            </a:endParaRPr>
          </a:p>
        </p:txBody>
      </p:sp>
      <p:sp>
        <p:nvSpPr>
          <p:cNvPr id="75" name="矩形 74">
            <a:extLst>
              <a:ext uri="{FF2B5EF4-FFF2-40B4-BE49-F238E27FC236}">
                <a16:creationId xmlns:a16="http://schemas.microsoft.com/office/drawing/2014/main" id="{A5F4187E-C5DB-E68B-5472-F95ECB826A27}"/>
              </a:ext>
            </a:extLst>
          </p:cNvPr>
          <p:cNvSpPr/>
          <p:nvPr/>
        </p:nvSpPr>
        <p:spPr>
          <a:xfrm>
            <a:off x="5515465" y="4381982"/>
            <a:ext cx="900055" cy="3021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前缀</a:t>
            </a:r>
          </a:p>
        </p:txBody>
      </p:sp>
      <p:pic>
        <p:nvPicPr>
          <p:cNvPr id="76" name="图片 75">
            <a:extLst>
              <a:ext uri="{FF2B5EF4-FFF2-40B4-BE49-F238E27FC236}">
                <a16:creationId xmlns:a16="http://schemas.microsoft.com/office/drawing/2014/main" id="{3826E2C1-C7E6-9C86-B026-E77B9EECED5D}"/>
              </a:ext>
            </a:extLst>
          </p:cNvPr>
          <p:cNvPicPr>
            <a:picLocks noChangeAspect="1"/>
          </p:cNvPicPr>
          <p:nvPr/>
        </p:nvPicPr>
        <p:blipFill>
          <a:blip r:embed="rId4"/>
          <a:stretch>
            <a:fillRect/>
          </a:stretch>
        </p:blipFill>
        <p:spPr>
          <a:xfrm>
            <a:off x="5551660" y="2881315"/>
            <a:ext cx="737356" cy="939926"/>
          </a:xfrm>
          <a:prstGeom prst="rect">
            <a:avLst/>
          </a:prstGeom>
        </p:spPr>
      </p:pic>
      <p:cxnSp>
        <p:nvCxnSpPr>
          <p:cNvPr id="78" name="直接连接符 77">
            <a:extLst>
              <a:ext uri="{FF2B5EF4-FFF2-40B4-BE49-F238E27FC236}">
                <a16:creationId xmlns:a16="http://schemas.microsoft.com/office/drawing/2014/main" id="{480528B0-7617-A353-FA3D-C42431D2D232}"/>
              </a:ext>
            </a:extLst>
          </p:cNvPr>
          <p:cNvCxnSpPr>
            <a:cxnSpLocks/>
          </p:cNvCxnSpPr>
          <p:nvPr/>
        </p:nvCxnSpPr>
        <p:spPr>
          <a:xfrm>
            <a:off x="5920338" y="3799963"/>
            <a:ext cx="0" cy="565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59787BD-D8AC-DF71-B311-CC01942DCA1B}"/>
              </a:ext>
            </a:extLst>
          </p:cNvPr>
          <p:cNvCxnSpPr>
            <a:cxnSpLocks/>
          </p:cNvCxnSpPr>
          <p:nvPr/>
        </p:nvCxnSpPr>
        <p:spPr>
          <a:xfrm>
            <a:off x="5924661" y="4076987"/>
            <a:ext cx="656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90CEC5E-0CB2-09AF-BA0D-97A8D0C6864C}"/>
              </a:ext>
            </a:extLst>
          </p:cNvPr>
          <p:cNvCxnSpPr>
            <a:cxnSpLocks/>
          </p:cNvCxnSpPr>
          <p:nvPr/>
        </p:nvCxnSpPr>
        <p:spPr>
          <a:xfrm>
            <a:off x="7929329" y="4025087"/>
            <a:ext cx="456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B1D9EBD3-4006-3D3F-E0B4-B182E8A853C6}"/>
              </a:ext>
            </a:extLst>
          </p:cNvPr>
          <p:cNvSpPr/>
          <p:nvPr/>
        </p:nvSpPr>
        <p:spPr>
          <a:xfrm>
            <a:off x="8385810" y="3874021"/>
            <a:ext cx="609241" cy="302131"/>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后缀</a:t>
            </a:r>
          </a:p>
        </p:txBody>
      </p:sp>
      <p:cxnSp>
        <p:nvCxnSpPr>
          <p:cNvPr id="22" name="直接箭头连接符 21">
            <a:extLst>
              <a:ext uri="{FF2B5EF4-FFF2-40B4-BE49-F238E27FC236}">
                <a16:creationId xmlns:a16="http://schemas.microsoft.com/office/drawing/2014/main" id="{AAEF5DBB-CAEF-1E84-65D4-E7602871BD54}"/>
              </a:ext>
            </a:extLst>
          </p:cNvPr>
          <p:cNvCxnSpPr>
            <a:cxnSpLocks/>
          </p:cNvCxnSpPr>
          <p:nvPr/>
        </p:nvCxnSpPr>
        <p:spPr>
          <a:xfrm>
            <a:off x="5924661" y="2437305"/>
            <a:ext cx="0" cy="48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3A237CA-70E1-8D30-1AFB-2D028E3A2580}"/>
              </a:ext>
            </a:extLst>
          </p:cNvPr>
          <p:cNvSpPr txBox="1"/>
          <p:nvPr/>
        </p:nvSpPr>
        <p:spPr>
          <a:xfrm>
            <a:off x="5922273" y="2532387"/>
            <a:ext cx="1446444" cy="307777"/>
          </a:xfrm>
          <a:prstGeom prst="rect">
            <a:avLst/>
          </a:prstGeom>
          <a:noFill/>
        </p:spPr>
        <p:txBody>
          <a:bodyPr wrap="square" rtlCol="0">
            <a:spAutoFit/>
          </a:bodyPr>
          <a:lstStyle/>
          <a:p>
            <a:r>
              <a:rPr lang="zh-CN" altLang="en-US" b="1" dirty="0">
                <a:solidFill>
                  <a:schemeClr val="tx1"/>
                </a:solidFill>
                <a:latin typeface="+mj-ea"/>
                <a:ea typeface="+mj-ea"/>
                <a:cs typeface="Times New Roman" panose="02020603050405020304" pitchFamily="18" charset="0"/>
              </a:rPr>
              <a:t>句子剔除</a:t>
            </a:r>
            <a:endParaRPr lang="en-US" altLang="zh-CN" b="1" dirty="0">
              <a:solidFill>
                <a:schemeClr val="tx1"/>
              </a:solidFill>
              <a:latin typeface="+mj-ea"/>
              <a:ea typeface="+mj-ea"/>
              <a:cs typeface="Times New Roman" panose="02020603050405020304" pitchFamily="18" charset="0"/>
            </a:endParaRPr>
          </a:p>
        </p:txBody>
      </p:sp>
      <p:sp>
        <p:nvSpPr>
          <p:cNvPr id="24" name="矩形 23">
            <a:extLst>
              <a:ext uri="{FF2B5EF4-FFF2-40B4-BE49-F238E27FC236}">
                <a16:creationId xmlns:a16="http://schemas.microsoft.com/office/drawing/2014/main" id="{03C7C131-EE6E-E1B2-D011-4AC1FBB0886B}"/>
              </a:ext>
            </a:extLst>
          </p:cNvPr>
          <p:cNvSpPr/>
          <p:nvPr/>
        </p:nvSpPr>
        <p:spPr>
          <a:xfrm>
            <a:off x="5467906" y="3322178"/>
            <a:ext cx="896353" cy="148993"/>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3" name="矩形 2">
            <a:extLst>
              <a:ext uri="{FF2B5EF4-FFF2-40B4-BE49-F238E27FC236}">
                <a16:creationId xmlns:a16="http://schemas.microsoft.com/office/drawing/2014/main" id="{FDA4C049-9B6D-73DE-7CA7-0E86591C136A}"/>
              </a:ext>
            </a:extLst>
          </p:cNvPr>
          <p:cNvSpPr/>
          <p:nvPr/>
        </p:nvSpPr>
        <p:spPr>
          <a:xfrm>
            <a:off x="293697" y="2346023"/>
            <a:ext cx="2476309" cy="242898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6" name="椭圆 5">
            <a:extLst>
              <a:ext uri="{FF2B5EF4-FFF2-40B4-BE49-F238E27FC236}">
                <a16:creationId xmlns:a16="http://schemas.microsoft.com/office/drawing/2014/main" id="{67410925-4FC7-79EC-458B-B46CEB6635EA}"/>
              </a:ext>
            </a:extLst>
          </p:cNvPr>
          <p:cNvSpPr/>
          <p:nvPr/>
        </p:nvSpPr>
        <p:spPr>
          <a:xfrm>
            <a:off x="1110586" y="2405044"/>
            <a:ext cx="822172" cy="811859"/>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8" name="标题 1">
            <a:extLst>
              <a:ext uri="{FF2B5EF4-FFF2-40B4-BE49-F238E27FC236}">
                <a16:creationId xmlns:a16="http://schemas.microsoft.com/office/drawing/2014/main" id="{1575D253-D58F-040F-FAC5-59362E46F16D}"/>
              </a:ext>
            </a:extLst>
          </p:cNvPr>
          <p:cNvSpPr>
            <a:spLocks noGrp="1"/>
          </p:cNvSpPr>
          <p:nvPr>
            <p:custDataLst>
              <p:tags r:id="rId1"/>
            </p:custDataLst>
          </p:nvPr>
        </p:nvSpPr>
        <p:spPr>
          <a:xfrm>
            <a:off x="972037" y="2569283"/>
            <a:ext cx="1099270" cy="461665"/>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pPr algn="ctr"/>
            <a:r>
              <a:rPr kumimoji="1" lang="zh-CN" altLang="en-US" sz="1200" b="0" dirty="0">
                <a:solidFill>
                  <a:schemeClr val="tx1"/>
                </a:solidFill>
                <a:latin typeface="+mj-ea"/>
                <a:ea typeface="+mj-ea"/>
                <a:cs typeface="MS PGothic" panose="020B0600070205080204" charset="-128"/>
              </a:rPr>
              <a:t>非参数</a:t>
            </a:r>
            <a:endParaRPr kumimoji="1" lang="en-US" altLang="zh-CN" sz="1200" b="0" dirty="0">
              <a:solidFill>
                <a:schemeClr val="tx1"/>
              </a:solidFill>
              <a:latin typeface="+mj-ea"/>
              <a:ea typeface="+mj-ea"/>
              <a:cs typeface="MS PGothic" panose="020B0600070205080204" charset="-128"/>
            </a:endParaRPr>
          </a:p>
          <a:p>
            <a:pPr algn="ctr"/>
            <a:r>
              <a:rPr kumimoji="1" lang="zh-CN" altLang="en-US" sz="1200" b="0" dirty="0">
                <a:solidFill>
                  <a:schemeClr val="tx1"/>
                </a:solidFill>
                <a:latin typeface="+mj-ea"/>
                <a:ea typeface="+mj-ea"/>
                <a:cs typeface="MS PGothic" panose="020B0600070205080204" charset="-128"/>
              </a:rPr>
              <a:t>知识</a:t>
            </a:r>
          </a:p>
        </p:txBody>
      </p:sp>
      <p:sp>
        <p:nvSpPr>
          <p:cNvPr id="12" name="文本框 11">
            <a:extLst>
              <a:ext uri="{FF2B5EF4-FFF2-40B4-BE49-F238E27FC236}">
                <a16:creationId xmlns:a16="http://schemas.microsoft.com/office/drawing/2014/main" id="{CC67A28F-8A69-1768-35F1-78BAA2BE537F}"/>
              </a:ext>
            </a:extLst>
          </p:cNvPr>
          <p:cNvSpPr txBox="1"/>
          <p:nvPr/>
        </p:nvSpPr>
        <p:spPr>
          <a:xfrm>
            <a:off x="293697" y="1607807"/>
            <a:ext cx="2476309" cy="738664"/>
          </a:xfrm>
          <a:prstGeom prst="rect">
            <a:avLst/>
          </a:prstGeom>
          <a:noFill/>
          <a:ln w="38100">
            <a:solidFill>
              <a:srgbClr val="FFC000"/>
            </a:solidFill>
          </a:ln>
        </p:spPr>
        <p:txBody>
          <a:bodyPr wrap="square">
            <a:spAutoFit/>
          </a:bodyPr>
          <a:lstStyle/>
          <a:p>
            <a:r>
              <a:rPr lang="zh-CN" altLang="en-US" dirty="0">
                <a:solidFill>
                  <a:schemeClr val="tx1"/>
                </a:solidFill>
                <a:latin typeface="+mj-ea"/>
                <a:ea typeface="+mj-ea"/>
                <a:cs typeface="Times New Roman" panose="02020603050405020304" pitchFamily="18" charset="0"/>
              </a:rPr>
              <a:t>检索到的文档仅与问题语义相关，需要</a:t>
            </a:r>
            <a:r>
              <a:rPr lang="en-US" altLang="zh-CN" dirty="0">
                <a:solidFill>
                  <a:schemeClr val="tx1"/>
                </a:solidFill>
                <a:latin typeface="+mj-ea"/>
                <a:ea typeface="+mj-ea"/>
                <a:cs typeface="Times New Roman" panose="02020603050405020304" pitchFamily="18" charset="0"/>
              </a:rPr>
              <a:t>LLM</a:t>
            </a:r>
            <a:r>
              <a:rPr lang="zh-CN" altLang="en-US" dirty="0">
                <a:solidFill>
                  <a:schemeClr val="tx1"/>
                </a:solidFill>
                <a:latin typeface="+mj-ea"/>
                <a:ea typeface="+mj-ea"/>
                <a:cs typeface="Times New Roman" panose="02020603050405020304" pitchFamily="18" charset="0"/>
              </a:rPr>
              <a:t>借助这些知识激发自身参数内的知识。</a:t>
            </a:r>
            <a:endParaRPr lang="zh-CN" altLang="en-US" dirty="0">
              <a:solidFill>
                <a:schemeClr val="tx1"/>
              </a:solidFill>
            </a:endParaRPr>
          </a:p>
        </p:txBody>
      </p:sp>
      <p:pic>
        <p:nvPicPr>
          <p:cNvPr id="13" name="图片 12">
            <a:extLst>
              <a:ext uri="{FF2B5EF4-FFF2-40B4-BE49-F238E27FC236}">
                <a16:creationId xmlns:a16="http://schemas.microsoft.com/office/drawing/2014/main" id="{2DDD30A3-4237-3022-2147-B4EA337A8682}"/>
              </a:ext>
            </a:extLst>
          </p:cNvPr>
          <p:cNvPicPr>
            <a:picLocks noChangeAspect="1"/>
          </p:cNvPicPr>
          <p:nvPr/>
        </p:nvPicPr>
        <p:blipFill>
          <a:blip r:embed="rId3"/>
          <a:stretch>
            <a:fillRect/>
          </a:stretch>
        </p:blipFill>
        <p:spPr>
          <a:xfrm>
            <a:off x="1176253" y="3490978"/>
            <a:ext cx="726434" cy="604261"/>
          </a:xfrm>
          <a:prstGeom prst="rect">
            <a:avLst/>
          </a:prstGeom>
        </p:spPr>
      </p:pic>
      <p:sp>
        <p:nvSpPr>
          <p:cNvPr id="14" name="椭圆形标注 20">
            <a:extLst>
              <a:ext uri="{FF2B5EF4-FFF2-40B4-BE49-F238E27FC236}">
                <a16:creationId xmlns:a16="http://schemas.microsoft.com/office/drawing/2014/main" id="{52528744-16DC-C9E5-2EE0-FF7B8C39051C}"/>
              </a:ext>
            </a:extLst>
          </p:cNvPr>
          <p:cNvSpPr/>
          <p:nvPr/>
        </p:nvSpPr>
        <p:spPr>
          <a:xfrm>
            <a:off x="1183392" y="4361288"/>
            <a:ext cx="687760" cy="273900"/>
          </a:xfrm>
          <a:prstGeom prst="wedgeEllipseCallo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5" name="文本框 14">
            <a:extLst>
              <a:ext uri="{FF2B5EF4-FFF2-40B4-BE49-F238E27FC236}">
                <a16:creationId xmlns:a16="http://schemas.microsoft.com/office/drawing/2014/main" id="{583233B8-B1D0-DB96-D238-F6D37BBD1BA3}"/>
              </a:ext>
            </a:extLst>
          </p:cNvPr>
          <p:cNvSpPr txBox="1"/>
          <p:nvPr/>
        </p:nvSpPr>
        <p:spPr>
          <a:xfrm>
            <a:off x="368023" y="3902058"/>
            <a:ext cx="745565" cy="738664"/>
          </a:xfrm>
          <a:prstGeom prst="rect">
            <a:avLst/>
          </a:prstGeom>
          <a:noFill/>
          <a:ln w="28575">
            <a:solidFill>
              <a:srgbClr val="C00000"/>
            </a:solidFill>
          </a:ln>
        </p:spPr>
        <p:txBody>
          <a:bodyPr wrap="square">
            <a:spAutoFit/>
          </a:bodyPr>
          <a:lstStyle/>
          <a:p>
            <a:r>
              <a:rPr lang="zh-CN" altLang="en-US" sz="1400" b="1" dirty="0">
                <a:solidFill>
                  <a:srgbClr val="C00000"/>
                </a:solidFill>
                <a:latin typeface="+mj-ea"/>
                <a:ea typeface="+mj-ea"/>
                <a:cs typeface="Times New Roman" panose="02020603050405020304" pitchFamily="18" charset="0"/>
              </a:rPr>
              <a:t>上下文知识激发</a:t>
            </a:r>
            <a:endParaRPr lang="zh-CN" altLang="en-US" b="1" dirty="0">
              <a:solidFill>
                <a:srgbClr val="C00000"/>
              </a:solidFill>
            </a:endParaRPr>
          </a:p>
        </p:txBody>
      </p:sp>
      <p:cxnSp>
        <p:nvCxnSpPr>
          <p:cNvPr id="18" name="直接箭头连接符 17">
            <a:extLst>
              <a:ext uri="{FF2B5EF4-FFF2-40B4-BE49-F238E27FC236}">
                <a16:creationId xmlns:a16="http://schemas.microsoft.com/office/drawing/2014/main" id="{FBCEEA1A-BB62-FEC0-F50B-C8309A697E17}"/>
              </a:ext>
            </a:extLst>
          </p:cNvPr>
          <p:cNvCxnSpPr>
            <a:cxnSpLocks/>
          </p:cNvCxnSpPr>
          <p:nvPr/>
        </p:nvCxnSpPr>
        <p:spPr>
          <a:xfrm>
            <a:off x="1521672" y="3232272"/>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CAE12D1-A9D8-BA36-80A6-2811691DB712}"/>
              </a:ext>
            </a:extLst>
          </p:cNvPr>
          <p:cNvCxnSpPr>
            <a:cxnSpLocks/>
          </p:cNvCxnSpPr>
          <p:nvPr/>
        </p:nvCxnSpPr>
        <p:spPr>
          <a:xfrm>
            <a:off x="1521672" y="4095239"/>
            <a:ext cx="0" cy="26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1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方法</a:t>
            </a:r>
            <a:endParaRPr lang="en-CN" dirty="0"/>
          </a:p>
        </p:txBody>
      </p:sp>
      <p:pic>
        <p:nvPicPr>
          <p:cNvPr id="4" name="图片 3">
            <a:extLst>
              <a:ext uri="{FF2B5EF4-FFF2-40B4-BE49-F238E27FC236}">
                <a16:creationId xmlns:a16="http://schemas.microsoft.com/office/drawing/2014/main" id="{4DBA530C-8B1F-A806-ACC5-FB7AB9203F82}"/>
              </a:ext>
            </a:extLst>
          </p:cNvPr>
          <p:cNvPicPr>
            <a:picLocks noChangeAspect="1"/>
          </p:cNvPicPr>
          <p:nvPr/>
        </p:nvPicPr>
        <p:blipFill>
          <a:blip r:embed="rId2"/>
          <a:stretch>
            <a:fillRect/>
          </a:stretch>
        </p:blipFill>
        <p:spPr>
          <a:xfrm>
            <a:off x="298483" y="1127949"/>
            <a:ext cx="8063776" cy="2927530"/>
          </a:xfrm>
          <a:prstGeom prst="rect">
            <a:avLst/>
          </a:prstGeom>
        </p:spPr>
      </p:pic>
      <p:sp>
        <p:nvSpPr>
          <p:cNvPr id="5" name="文本框 4">
            <a:extLst>
              <a:ext uri="{FF2B5EF4-FFF2-40B4-BE49-F238E27FC236}">
                <a16:creationId xmlns:a16="http://schemas.microsoft.com/office/drawing/2014/main" id="{471024D4-16C0-2A88-9FCA-A834B0847EEF}"/>
              </a:ext>
            </a:extLst>
          </p:cNvPr>
          <p:cNvSpPr txBox="1"/>
          <p:nvPr/>
        </p:nvSpPr>
        <p:spPr>
          <a:xfrm>
            <a:off x="179988" y="4114360"/>
            <a:ext cx="8665837" cy="846001"/>
          </a:xfrm>
          <a:prstGeom prst="rect">
            <a:avLst/>
          </a:prstGeom>
          <a:noFill/>
        </p:spPr>
        <p:txBody>
          <a:bodyPr wrap="square" rtlCol="0">
            <a:spAutoFit/>
          </a:bodyPr>
          <a:lstStyle/>
          <a:p>
            <a:pPr marL="228600" indent="-228600">
              <a:lnSpc>
                <a:spcPct val="120000"/>
              </a:lnSpc>
              <a:buAutoNum type="alphaLcParenBoth"/>
            </a:pPr>
            <a:r>
              <a:rPr lang="zh-CN" altLang="en-US" dirty="0">
                <a:solidFill>
                  <a:schemeClr val="tx1"/>
                </a:solidFill>
                <a:latin typeface="+mj-ea"/>
                <a:ea typeface="+mj-ea"/>
                <a:cs typeface="Times New Roman" panose="02020603050405020304" pitchFamily="18" charset="0"/>
              </a:rPr>
              <a:t> 从维基百科文档中将文档片段构造成给定</a:t>
            </a:r>
            <a:r>
              <a:rPr lang="en-US" altLang="zh-CN" dirty="0">
                <a:solidFill>
                  <a:schemeClr val="tx1"/>
                </a:solidFill>
                <a:latin typeface="+mj-ea"/>
                <a:ea typeface="+mj-ea"/>
                <a:cs typeface="Times New Roman" panose="02020603050405020304" pitchFamily="18" charset="0"/>
              </a:rPr>
              <a:t>prefix</a:t>
            </a:r>
            <a:r>
              <a:rPr lang="zh-CN" altLang="en-US" dirty="0">
                <a:solidFill>
                  <a:schemeClr val="tx1"/>
                </a:solidFill>
                <a:latin typeface="+mj-ea"/>
                <a:ea typeface="+mj-ea"/>
                <a:cs typeface="Times New Roman" panose="02020603050405020304" pitchFamily="18" charset="0"/>
              </a:rPr>
              <a:t>和</a:t>
            </a:r>
            <a:r>
              <a:rPr lang="en-US" altLang="zh-CN" dirty="0">
                <a:solidFill>
                  <a:schemeClr val="tx1"/>
                </a:solidFill>
                <a:latin typeface="+mj-ea"/>
                <a:ea typeface="+mj-ea"/>
                <a:cs typeface="Times New Roman" panose="02020603050405020304" pitchFamily="18" charset="0"/>
              </a:rPr>
              <a:t>prefix</a:t>
            </a:r>
            <a:r>
              <a:rPr lang="zh-CN" altLang="en-US" dirty="0">
                <a:solidFill>
                  <a:schemeClr val="tx1"/>
                </a:solidFill>
                <a:latin typeface="+mj-ea"/>
                <a:ea typeface="+mj-ea"/>
                <a:cs typeface="Times New Roman" panose="02020603050405020304" pitchFamily="18" charset="0"/>
              </a:rPr>
              <a:t>相关的上下文来预测</a:t>
            </a:r>
            <a:r>
              <a:rPr lang="en-US" altLang="zh-CN" dirty="0">
                <a:solidFill>
                  <a:schemeClr val="tx1"/>
                </a:solidFill>
                <a:latin typeface="+mj-ea"/>
                <a:ea typeface="+mj-ea"/>
                <a:cs typeface="Times New Roman" panose="02020603050405020304" pitchFamily="18" charset="0"/>
              </a:rPr>
              <a:t>target</a:t>
            </a:r>
            <a:r>
              <a:rPr lang="zh-CN" altLang="en-US" dirty="0">
                <a:solidFill>
                  <a:schemeClr val="tx1"/>
                </a:solidFill>
                <a:latin typeface="+mj-ea"/>
                <a:ea typeface="+mj-ea"/>
                <a:cs typeface="Times New Roman" panose="02020603050405020304" pitchFamily="18" charset="0"/>
              </a:rPr>
              <a:t>的无监督样本对。</a:t>
            </a:r>
            <a:endParaRPr lang="en-US" altLang="zh-CN" dirty="0">
              <a:solidFill>
                <a:schemeClr val="tx1"/>
              </a:solidFill>
              <a:latin typeface="+mj-ea"/>
              <a:ea typeface="+mj-ea"/>
              <a:cs typeface="Times New Roman" panose="02020603050405020304" pitchFamily="18" charset="0"/>
            </a:endParaRPr>
          </a:p>
          <a:p>
            <a:pPr marL="228600" indent="-228600">
              <a:lnSpc>
                <a:spcPct val="120000"/>
              </a:lnSpc>
              <a:buAutoNum type="alphaLcParenBoth"/>
            </a:pPr>
            <a:r>
              <a:rPr lang="zh-CN" altLang="en-US" dirty="0">
                <a:solidFill>
                  <a:schemeClr val="tx1"/>
                </a:solidFill>
                <a:latin typeface="+mj-ea"/>
                <a:ea typeface="+mj-ea"/>
                <a:cs typeface="Times New Roman" panose="02020603050405020304" pitchFamily="18" charset="0"/>
              </a:rPr>
              <a:t> 将这些无监督的样本构造出对应三种场景的任务形式。</a:t>
            </a:r>
            <a:endParaRPr lang="en-US" altLang="zh-CN" dirty="0">
              <a:solidFill>
                <a:schemeClr val="tx1"/>
              </a:solidFill>
              <a:latin typeface="+mj-ea"/>
              <a:ea typeface="+mj-ea"/>
              <a:cs typeface="Times New Roman" panose="02020603050405020304" pitchFamily="18" charset="0"/>
            </a:endParaRPr>
          </a:p>
          <a:p>
            <a:pPr marL="228600" indent="-228600">
              <a:lnSpc>
                <a:spcPct val="120000"/>
              </a:lnSpc>
              <a:buAutoNum type="alphaLcParenBoth"/>
            </a:pPr>
            <a:r>
              <a:rPr lang="zh-CN" altLang="en-US" dirty="0">
                <a:solidFill>
                  <a:schemeClr val="tx1"/>
                </a:solidFill>
                <a:latin typeface="+mj-ea"/>
                <a:ea typeface="+mj-ea"/>
                <a:cs typeface="Times New Roman" panose="02020603050405020304" pitchFamily="18" charset="0"/>
              </a:rPr>
              <a:t> 混合三种场景的任务进行无监督多任务训练。</a:t>
            </a:r>
          </a:p>
        </p:txBody>
      </p:sp>
    </p:spTree>
    <p:extLst>
      <p:ext uri="{BB962C8B-B14F-4D97-AF65-F5344CB8AC3E}">
        <p14:creationId xmlns:p14="http://schemas.microsoft.com/office/powerpoint/2010/main" val="414874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实验</a:t>
            </a:r>
            <a:endParaRPr lang="en-CN" dirty="0"/>
          </a:p>
        </p:txBody>
      </p:sp>
      <p:sp>
        <p:nvSpPr>
          <p:cNvPr id="5" name="文本框 4">
            <a:extLst>
              <a:ext uri="{FF2B5EF4-FFF2-40B4-BE49-F238E27FC236}">
                <a16:creationId xmlns:a16="http://schemas.microsoft.com/office/drawing/2014/main" id="{471024D4-16C0-2A88-9FCA-A834B0847EEF}"/>
              </a:ext>
            </a:extLst>
          </p:cNvPr>
          <p:cNvSpPr txBox="1"/>
          <p:nvPr/>
        </p:nvSpPr>
        <p:spPr>
          <a:xfrm>
            <a:off x="0" y="4233628"/>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INFO-RAG</a:t>
            </a:r>
            <a:r>
              <a:rPr lang="zh-CN" altLang="en-US" dirty="0"/>
              <a:t>做为一种无监督训练方式，可以应用到现存的大模型中并进一步提升其在各个任务上检索增强的能力</a:t>
            </a:r>
          </a:p>
        </p:txBody>
      </p:sp>
      <p:pic>
        <p:nvPicPr>
          <p:cNvPr id="6" name="图片 5">
            <a:extLst>
              <a:ext uri="{FF2B5EF4-FFF2-40B4-BE49-F238E27FC236}">
                <a16:creationId xmlns:a16="http://schemas.microsoft.com/office/drawing/2014/main" id="{C8958443-C580-F4CB-DB65-25C34B6B7520}"/>
              </a:ext>
            </a:extLst>
          </p:cNvPr>
          <p:cNvPicPr>
            <a:picLocks noChangeAspect="1"/>
          </p:cNvPicPr>
          <p:nvPr/>
        </p:nvPicPr>
        <p:blipFill>
          <a:blip r:embed="rId2"/>
          <a:stretch>
            <a:fillRect/>
          </a:stretch>
        </p:blipFill>
        <p:spPr>
          <a:xfrm>
            <a:off x="303221" y="1267694"/>
            <a:ext cx="8186960" cy="2749484"/>
          </a:xfrm>
          <a:prstGeom prst="rect">
            <a:avLst/>
          </a:prstGeom>
        </p:spPr>
      </p:pic>
    </p:spTree>
    <p:extLst>
      <p:ext uri="{BB962C8B-B14F-4D97-AF65-F5344CB8AC3E}">
        <p14:creationId xmlns:p14="http://schemas.microsoft.com/office/powerpoint/2010/main" val="198877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实验</a:t>
            </a:r>
            <a:endParaRPr lang="en-CN" dirty="0"/>
          </a:p>
        </p:txBody>
      </p:sp>
      <p:sp>
        <p:nvSpPr>
          <p:cNvPr id="5" name="文本框 4">
            <a:extLst>
              <a:ext uri="{FF2B5EF4-FFF2-40B4-BE49-F238E27FC236}">
                <a16:creationId xmlns:a16="http://schemas.microsoft.com/office/drawing/2014/main" id="{471024D4-16C0-2A88-9FCA-A834B0847EEF}"/>
              </a:ext>
            </a:extLst>
          </p:cNvPr>
          <p:cNvSpPr txBox="1"/>
          <p:nvPr/>
        </p:nvSpPr>
        <p:spPr>
          <a:xfrm>
            <a:off x="0" y="4282293"/>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INFO-RAG</a:t>
            </a:r>
            <a:r>
              <a:rPr lang="zh-CN" altLang="en-US" dirty="0"/>
              <a:t>对于三种检索增强的场景都有明显的提升，对检索文档中的噪音具有较强的鲁棒性</a:t>
            </a:r>
          </a:p>
        </p:txBody>
      </p:sp>
      <p:pic>
        <p:nvPicPr>
          <p:cNvPr id="4" name="图片 3">
            <a:extLst>
              <a:ext uri="{FF2B5EF4-FFF2-40B4-BE49-F238E27FC236}">
                <a16:creationId xmlns:a16="http://schemas.microsoft.com/office/drawing/2014/main" id="{8EB9C381-A265-A463-F1AA-166DB96A3985}"/>
              </a:ext>
            </a:extLst>
          </p:cNvPr>
          <p:cNvPicPr>
            <a:picLocks noChangeAspect="1"/>
          </p:cNvPicPr>
          <p:nvPr/>
        </p:nvPicPr>
        <p:blipFill>
          <a:blip r:embed="rId2"/>
          <a:stretch>
            <a:fillRect/>
          </a:stretch>
        </p:blipFill>
        <p:spPr>
          <a:xfrm>
            <a:off x="184775" y="1420665"/>
            <a:ext cx="8409637" cy="2522438"/>
          </a:xfrm>
          <a:prstGeom prst="rect">
            <a:avLst/>
          </a:prstGeom>
        </p:spPr>
      </p:pic>
    </p:spTree>
    <p:extLst>
      <p:ext uri="{BB962C8B-B14F-4D97-AF65-F5344CB8AC3E}">
        <p14:creationId xmlns:p14="http://schemas.microsoft.com/office/powerpoint/2010/main" val="1055758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实验</a:t>
            </a:r>
            <a:endParaRPr lang="en-CN" dirty="0"/>
          </a:p>
        </p:txBody>
      </p:sp>
      <p:sp>
        <p:nvSpPr>
          <p:cNvPr id="5" name="文本框 4">
            <a:extLst>
              <a:ext uri="{FF2B5EF4-FFF2-40B4-BE49-F238E27FC236}">
                <a16:creationId xmlns:a16="http://schemas.microsoft.com/office/drawing/2014/main" id="{471024D4-16C0-2A88-9FCA-A834B0847EEF}"/>
              </a:ext>
            </a:extLst>
          </p:cNvPr>
          <p:cNvSpPr txBox="1"/>
          <p:nvPr/>
        </p:nvSpPr>
        <p:spPr>
          <a:xfrm>
            <a:off x="345860" y="3992515"/>
            <a:ext cx="3858392" cy="658194"/>
          </a:xfrm>
          <a:prstGeom prst="rect">
            <a:avLst/>
          </a:prstGeom>
          <a:solidFill>
            <a:schemeClr val="accent2">
              <a:lumMod val="20000"/>
              <a:lumOff val="80000"/>
            </a:schemeClr>
          </a:solidFill>
        </p:spPr>
        <p:txBody>
          <a:bodyPr wrap="square" rtlCol="0">
            <a:spAutoFit/>
          </a:bodyPr>
          <a:lstStyle/>
          <a:p>
            <a:pPr>
              <a:lnSpc>
                <a:spcPct val="120000"/>
              </a:lnSpc>
            </a:pPr>
            <a:r>
              <a:rPr lang="en-US" altLang="zh-CN" sz="1600" dirty="0">
                <a:solidFill>
                  <a:schemeClr val="tx1"/>
                </a:solidFill>
                <a:latin typeface="+mj-ea"/>
                <a:ea typeface="+mj-ea"/>
                <a:cs typeface="Times New Roman" panose="02020603050405020304" pitchFamily="18" charset="0"/>
              </a:rPr>
              <a:t>INFO-RAG</a:t>
            </a:r>
            <a:r>
              <a:rPr lang="zh-CN" altLang="en-US" sz="1600" dirty="0">
                <a:solidFill>
                  <a:schemeClr val="tx1"/>
                </a:solidFill>
                <a:latin typeface="+mj-ea"/>
                <a:ea typeface="+mj-ea"/>
                <a:cs typeface="Times New Roman" panose="02020603050405020304" pitchFamily="18" charset="0"/>
              </a:rPr>
              <a:t>激发了</a:t>
            </a:r>
            <a:r>
              <a:rPr lang="en-US" altLang="zh-CN" sz="1600" dirty="0">
                <a:solidFill>
                  <a:schemeClr val="tx1"/>
                </a:solidFill>
                <a:latin typeface="+mj-ea"/>
                <a:ea typeface="+mj-ea"/>
                <a:cs typeface="Times New Roman" panose="02020603050405020304" pitchFamily="18" charset="0"/>
              </a:rPr>
              <a:t>LLM</a:t>
            </a:r>
            <a:r>
              <a:rPr lang="zh-CN" altLang="en-US" sz="1600" dirty="0">
                <a:solidFill>
                  <a:schemeClr val="tx1"/>
                </a:solidFill>
                <a:latin typeface="+mj-ea"/>
                <a:ea typeface="+mj-ea"/>
                <a:cs typeface="Times New Roman" panose="02020603050405020304" pitchFamily="18" charset="0"/>
              </a:rPr>
              <a:t>在检索增强场景下的</a:t>
            </a:r>
            <a:r>
              <a:rPr lang="en-US" altLang="zh-CN" sz="1600" dirty="0">
                <a:solidFill>
                  <a:schemeClr val="tx1"/>
                </a:solidFill>
                <a:latin typeface="+mj-ea"/>
                <a:ea typeface="+mj-ea"/>
                <a:cs typeface="Times New Roman" panose="02020603050405020304" pitchFamily="18" charset="0"/>
              </a:rPr>
              <a:t>In-context Learning</a:t>
            </a:r>
            <a:r>
              <a:rPr lang="zh-CN" altLang="en-US" sz="1600" dirty="0">
                <a:solidFill>
                  <a:schemeClr val="tx1"/>
                </a:solidFill>
                <a:latin typeface="+mj-ea"/>
                <a:ea typeface="+mj-ea"/>
                <a:cs typeface="Times New Roman" panose="02020603050405020304" pitchFamily="18" charset="0"/>
              </a:rPr>
              <a:t>能力</a:t>
            </a:r>
          </a:p>
        </p:txBody>
      </p:sp>
      <p:pic>
        <p:nvPicPr>
          <p:cNvPr id="6" name="图片 5">
            <a:extLst>
              <a:ext uri="{FF2B5EF4-FFF2-40B4-BE49-F238E27FC236}">
                <a16:creationId xmlns:a16="http://schemas.microsoft.com/office/drawing/2014/main" id="{5F592C3A-ECEB-2879-E5FE-0811B2D01314}"/>
              </a:ext>
            </a:extLst>
          </p:cNvPr>
          <p:cNvPicPr>
            <a:picLocks noChangeAspect="1"/>
          </p:cNvPicPr>
          <p:nvPr/>
        </p:nvPicPr>
        <p:blipFill>
          <a:blip r:embed="rId2"/>
          <a:stretch>
            <a:fillRect/>
          </a:stretch>
        </p:blipFill>
        <p:spPr>
          <a:xfrm>
            <a:off x="345860" y="1644074"/>
            <a:ext cx="3759201" cy="2165136"/>
          </a:xfrm>
          <a:prstGeom prst="rect">
            <a:avLst/>
          </a:prstGeom>
        </p:spPr>
      </p:pic>
      <p:pic>
        <p:nvPicPr>
          <p:cNvPr id="8" name="图片 7">
            <a:extLst>
              <a:ext uri="{FF2B5EF4-FFF2-40B4-BE49-F238E27FC236}">
                <a16:creationId xmlns:a16="http://schemas.microsoft.com/office/drawing/2014/main" id="{24B816EA-A521-EE14-7DCF-9C39B0B87202}"/>
              </a:ext>
            </a:extLst>
          </p:cNvPr>
          <p:cNvPicPr>
            <a:picLocks noChangeAspect="1"/>
          </p:cNvPicPr>
          <p:nvPr/>
        </p:nvPicPr>
        <p:blipFill>
          <a:blip r:embed="rId3"/>
          <a:stretch>
            <a:fillRect/>
          </a:stretch>
        </p:blipFill>
        <p:spPr>
          <a:xfrm>
            <a:off x="4505671" y="1882442"/>
            <a:ext cx="4187252" cy="1378615"/>
          </a:xfrm>
          <a:prstGeom prst="rect">
            <a:avLst/>
          </a:prstGeom>
        </p:spPr>
      </p:pic>
      <p:sp>
        <p:nvSpPr>
          <p:cNvPr id="9" name="文本框 8">
            <a:extLst>
              <a:ext uri="{FF2B5EF4-FFF2-40B4-BE49-F238E27FC236}">
                <a16:creationId xmlns:a16="http://schemas.microsoft.com/office/drawing/2014/main" id="{4F60CDCE-4F65-240B-D068-8450A8542949}"/>
              </a:ext>
            </a:extLst>
          </p:cNvPr>
          <p:cNvSpPr txBox="1"/>
          <p:nvPr/>
        </p:nvSpPr>
        <p:spPr>
          <a:xfrm>
            <a:off x="4723761" y="3989246"/>
            <a:ext cx="3969161" cy="658194"/>
          </a:xfrm>
          <a:prstGeom prst="rect">
            <a:avLst/>
          </a:prstGeom>
          <a:solidFill>
            <a:schemeClr val="accent2">
              <a:lumMod val="20000"/>
              <a:lumOff val="80000"/>
            </a:schemeClr>
          </a:solidFill>
        </p:spPr>
        <p:txBody>
          <a:bodyPr wrap="square" rtlCol="0">
            <a:spAutoFit/>
          </a:bodyPr>
          <a:lstStyle/>
          <a:p>
            <a:pPr>
              <a:lnSpc>
                <a:spcPct val="120000"/>
              </a:lnSpc>
            </a:pPr>
            <a:r>
              <a:rPr lang="en-US" altLang="zh-CN" sz="1600" dirty="0">
                <a:solidFill>
                  <a:schemeClr val="tx1"/>
                </a:solidFill>
                <a:latin typeface="+mj-ea"/>
                <a:ea typeface="+mj-ea"/>
                <a:cs typeface="Times New Roman" panose="02020603050405020304" pitchFamily="18" charset="0"/>
              </a:rPr>
              <a:t>INFO-RAG</a:t>
            </a:r>
            <a:r>
              <a:rPr lang="zh-CN" altLang="en-US" sz="1600" dirty="0">
                <a:solidFill>
                  <a:schemeClr val="tx1"/>
                </a:solidFill>
                <a:latin typeface="+mj-ea"/>
                <a:ea typeface="+mj-ea"/>
                <a:cs typeface="Times New Roman" panose="02020603050405020304" pitchFamily="18" charset="0"/>
              </a:rPr>
              <a:t>能够与现存的</a:t>
            </a:r>
            <a:r>
              <a:rPr lang="en-US" altLang="zh-CN" sz="1600" dirty="0">
                <a:solidFill>
                  <a:schemeClr val="tx1"/>
                </a:solidFill>
                <a:latin typeface="+mj-ea"/>
                <a:ea typeface="+mj-ea"/>
                <a:cs typeface="Times New Roman" panose="02020603050405020304" pitchFamily="18" charset="0"/>
              </a:rPr>
              <a:t>RAG</a:t>
            </a:r>
            <a:r>
              <a:rPr lang="zh-CN" altLang="en-US" sz="1600" dirty="0">
                <a:solidFill>
                  <a:schemeClr val="tx1"/>
                </a:solidFill>
                <a:latin typeface="+mj-ea"/>
                <a:ea typeface="+mj-ea"/>
                <a:cs typeface="Times New Roman" panose="02020603050405020304" pitchFamily="18" charset="0"/>
              </a:rPr>
              <a:t>框架相结合以进一步提升其能力</a:t>
            </a:r>
          </a:p>
        </p:txBody>
      </p:sp>
    </p:spTree>
    <p:extLst>
      <p:ext uri="{BB962C8B-B14F-4D97-AF65-F5344CB8AC3E}">
        <p14:creationId xmlns:p14="http://schemas.microsoft.com/office/powerpoint/2010/main" val="2383325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a:t>INFO-RAG-</a:t>
            </a:r>
            <a:r>
              <a:rPr lang="zh-CN" altLang="en-US" dirty="0"/>
              <a:t>实验</a:t>
            </a:r>
            <a:endParaRPr lang="en-CN" dirty="0"/>
          </a:p>
        </p:txBody>
      </p:sp>
      <p:sp>
        <p:nvSpPr>
          <p:cNvPr id="5" name="文本框 4">
            <a:extLst>
              <a:ext uri="{FF2B5EF4-FFF2-40B4-BE49-F238E27FC236}">
                <a16:creationId xmlns:a16="http://schemas.microsoft.com/office/drawing/2014/main" id="{471024D4-16C0-2A88-9FCA-A834B0847EEF}"/>
              </a:ext>
            </a:extLst>
          </p:cNvPr>
          <p:cNvSpPr txBox="1"/>
          <p:nvPr/>
        </p:nvSpPr>
        <p:spPr>
          <a:xfrm>
            <a:off x="0" y="4249569"/>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INFO-RAG</a:t>
            </a:r>
            <a:r>
              <a:rPr lang="zh-CN" altLang="en-US" dirty="0"/>
              <a:t>在不同的检索结果下表现出了更强的鲁棒性，这些检索结果包括召回率上的变化，正样本排名的变化以及检索列表长度的变化</a:t>
            </a:r>
          </a:p>
        </p:txBody>
      </p:sp>
      <p:pic>
        <p:nvPicPr>
          <p:cNvPr id="4" name="图片 3">
            <a:extLst>
              <a:ext uri="{FF2B5EF4-FFF2-40B4-BE49-F238E27FC236}">
                <a16:creationId xmlns:a16="http://schemas.microsoft.com/office/drawing/2014/main" id="{72516F42-1BC2-AFC9-8703-B6FAA12C2397}"/>
              </a:ext>
            </a:extLst>
          </p:cNvPr>
          <p:cNvPicPr>
            <a:picLocks noChangeAspect="1"/>
          </p:cNvPicPr>
          <p:nvPr/>
        </p:nvPicPr>
        <p:blipFill>
          <a:blip r:embed="rId2"/>
          <a:stretch>
            <a:fillRect/>
          </a:stretch>
        </p:blipFill>
        <p:spPr>
          <a:xfrm>
            <a:off x="2504318" y="1609600"/>
            <a:ext cx="4024580" cy="2244207"/>
          </a:xfrm>
          <a:prstGeom prst="rect">
            <a:avLst/>
          </a:prstGeom>
        </p:spPr>
      </p:pic>
    </p:spTree>
    <p:extLst>
      <p:ext uri="{BB962C8B-B14F-4D97-AF65-F5344CB8AC3E}">
        <p14:creationId xmlns:p14="http://schemas.microsoft.com/office/powerpoint/2010/main" val="1342219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B402-ACB6-402B-1A9E-E08B5F028849}"/>
              </a:ext>
            </a:extLst>
          </p:cNvPr>
          <p:cNvSpPr>
            <a:spLocks noGrp="1"/>
          </p:cNvSpPr>
          <p:nvPr>
            <p:ph type="ctrTitle"/>
          </p:nvPr>
        </p:nvSpPr>
        <p:spPr/>
        <p:txBody>
          <a:bodyPr/>
          <a:lstStyle/>
          <a:p>
            <a:r>
              <a:rPr lang="en-US" altLang="zh-CN" dirty="0"/>
              <a:t>03</a:t>
            </a:r>
            <a:endParaRPr lang="en-CN" dirty="0"/>
          </a:p>
        </p:txBody>
      </p:sp>
      <p:sp>
        <p:nvSpPr>
          <p:cNvPr id="4" name="Text Placeholder 3">
            <a:extLst>
              <a:ext uri="{FF2B5EF4-FFF2-40B4-BE49-F238E27FC236}">
                <a16:creationId xmlns:a16="http://schemas.microsoft.com/office/drawing/2014/main" id="{CF27A7FE-5500-1623-6135-D253BEAA05AD}"/>
              </a:ext>
            </a:extLst>
          </p:cNvPr>
          <p:cNvSpPr>
            <a:spLocks noGrp="1"/>
          </p:cNvSpPr>
          <p:nvPr>
            <p:ph type="body" idx="1"/>
          </p:nvPr>
        </p:nvSpPr>
        <p:spPr>
          <a:xfrm>
            <a:off x="1075373" y="2365534"/>
            <a:ext cx="6993255" cy="665901"/>
          </a:xfrm>
        </p:spPr>
        <p:txBody>
          <a:bodyPr>
            <a:normAutofit/>
          </a:bodyPr>
          <a:lstStyle/>
          <a:p>
            <a:pPr marL="0" indent="0">
              <a:buNone/>
            </a:pPr>
            <a:r>
              <a:rPr lang="zh-CN" altLang="en-US" sz="3400" dirty="0"/>
              <a:t>交互视角下的检索增强生成</a:t>
            </a:r>
            <a:endParaRPr lang="en-CN" sz="3400" dirty="0"/>
          </a:p>
        </p:txBody>
      </p:sp>
    </p:spTree>
    <p:extLst>
      <p:ext uri="{BB962C8B-B14F-4D97-AF65-F5344CB8AC3E}">
        <p14:creationId xmlns:p14="http://schemas.microsoft.com/office/powerpoint/2010/main" val="117238103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检索增强生成的核心挑战</a:t>
            </a:r>
            <a:endParaRPr lang="en-CN" dirty="0"/>
          </a:p>
        </p:txBody>
      </p:sp>
      <p:sp>
        <p:nvSpPr>
          <p:cNvPr id="42" name="Subtitle 1">
            <a:extLst>
              <a:ext uri="{FF2B5EF4-FFF2-40B4-BE49-F238E27FC236}">
                <a16:creationId xmlns:a16="http://schemas.microsoft.com/office/drawing/2014/main" id="{D246D6F7-3372-1E46-888C-6291C8B77B09}"/>
              </a:ext>
            </a:extLst>
          </p:cNvPr>
          <p:cNvSpPr txBox="1">
            <a:spLocks/>
          </p:cNvSpPr>
          <p:nvPr/>
        </p:nvSpPr>
        <p:spPr>
          <a:xfrm>
            <a:off x="900601" y="1140719"/>
            <a:ext cx="5841070" cy="483288"/>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l" rtl="0">
              <a:lnSpc>
                <a:spcPct val="100000"/>
              </a:lnSpc>
              <a:spcBef>
                <a:spcPts val="0"/>
              </a:spcBef>
              <a:spcAft>
                <a:spcPts val="0"/>
              </a:spcAft>
              <a:buClr>
                <a:srgbClr val="000000"/>
              </a:buClr>
              <a:buSzPts val="1800"/>
              <a:buFont typeface="Arial"/>
              <a:buNone/>
              <a:defRPr lang="en-US" sz="2000" b="0" i="0" u="none" strike="noStrike" cap="none" baseline="0">
                <a:solidFill>
                  <a:schemeClr val="accent2"/>
                </a:solidFill>
                <a:latin typeface="+mj-lt"/>
                <a:ea typeface="+mj-ea"/>
                <a:cs typeface="Arial"/>
                <a:sym typeface="Arial"/>
              </a:defRPr>
            </a:lvl1pPr>
            <a:lvl2pPr marL="739350" marR="0" lvl="1"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1800"/>
              <a:buFont typeface="Arial"/>
              <a:buNone/>
              <a:defRPr lang="en-CN" sz="1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r>
              <a:rPr lang="zh-CN" altLang="en-US" dirty="0">
                <a:latin typeface="Microsoft YaHei" panose="020B0503020204020204" pitchFamily="34" charset="-122"/>
                <a:ea typeface="Microsoft YaHei" panose="020B0503020204020204" pitchFamily="34" charset="-122"/>
              </a:rPr>
              <a:t>如何实现非参数知识和参数内知识的有效协同利用</a:t>
            </a:r>
            <a:endParaRPr lang="en-US" altLang="zh-CN" dirty="0">
              <a:latin typeface="Microsoft YaHei" panose="020B0503020204020204" pitchFamily="34" charset="-122"/>
              <a:ea typeface="Microsoft YaHei" panose="020B0503020204020204" pitchFamily="34" charset="-122"/>
            </a:endParaRPr>
          </a:p>
        </p:txBody>
      </p:sp>
      <p:sp>
        <p:nvSpPr>
          <p:cNvPr id="43" name="Text Placeholder 3">
            <a:extLst>
              <a:ext uri="{FF2B5EF4-FFF2-40B4-BE49-F238E27FC236}">
                <a16:creationId xmlns:a16="http://schemas.microsoft.com/office/drawing/2014/main" id="{418B61AF-F364-B944-9F8A-A955DB977807}"/>
              </a:ext>
            </a:extLst>
          </p:cNvPr>
          <p:cNvSpPr txBox="1">
            <a:spLocks/>
          </p:cNvSpPr>
          <p:nvPr/>
        </p:nvSpPr>
        <p:spPr>
          <a:xfrm>
            <a:off x="5113614" y="1832728"/>
            <a:ext cx="3771994" cy="26702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l" rtl="0">
              <a:lnSpc>
                <a:spcPct val="90000"/>
              </a:lnSpc>
              <a:spcBef>
                <a:spcPts val="1000"/>
              </a:spcBef>
              <a:spcAft>
                <a:spcPts val="0"/>
              </a:spcAft>
              <a:buClr>
                <a:srgbClr val="000000"/>
              </a:buClr>
              <a:buSzPts val="1250"/>
              <a:buFont typeface="Arial"/>
              <a:buChar char="●"/>
              <a:defRPr lang="en-US" sz="1600" b="0" i="0" u="none" strike="noStrike" cap="none" baseline="0">
                <a:solidFill>
                  <a:srgbClr val="000000"/>
                </a:solidFill>
                <a:latin typeface="+mn-lt"/>
                <a:ea typeface="+mn-ea"/>
                <a:cs typeface="Arial"/>
                <a:sym typeface="Arial"/>
              </a:defRPr>
            </a:lvl1pPr>
            <a:lvl2pPr marL="684000" marR="0" lvl="1" indent="-230400" algn="l" rtl="0">
              <a:lnSpc>
                <a:spcPct val="90000"/>
              </a:lnSpc>
              <a:spcBef>
                <a:spcPts val="500"/>
              </a:spcBef>
              <a:spcAft>
                <a:spcPts val="0"/>
              </a:spcAft>
              <a:buClr>
                <a:srgbClr val="000000"/>
              </a:buClr>
              <a:buSzPts val="1250"/>
              <a:buFont typeface="Arial"/>
              <a:buChar char="○"/>
              <a:defRPr lang="en-US" sz="1400" b="0" i="0" u="none" strike="noStrike" cap="none" baseline="0">
                <a:solidFill>
                  <a:srgbClr val="000000"/>
                </a:solidFill>
                <a:latin typeface="+mn-lt"/>
                <a:ea typeface="+mn-ea"/>
                <a:cs typeface="Arial"/>
                <a:sym typeface="Arial"/>
              </a:defRPr>
            </a:lvl2pPr>
            <a:lvl3pPr marL="1144800" marR="0" lvl="2" indent="-230400" algn="l" rtl="0">
              <a:lnSpc>
                <a:spcPct val="90000"/>
              </a:lnSpc>
              <a:spcBef>
                <a:spcPts val="500"/>
              </a:spcBef>
              <a:spcAft>
                <a:spcPts val="0"/>
              </a:spcAft>
              <a:buClr>
                <a:srgbClr val="000000"/>
              </a:buClr>
              <a:buSzPts val="1250"/>
              <a:buFont typeface="Arial"/>
              <a:buChar char="■"/>
              <a:defRPr lang="en-US" sz="1200" b="0" i="0" u="none" strike="noStrike" cap="none" baseline="0">
                <a:solidFill>
                  <a:srgbClr val="000000"/>
                </a:solidFill>
                <a:latin typeface="+mn-lt"/>
                <a:ea typeface="+mn-ea"/>
                <a:cs typeface="Arial"/>
                <a:sym typeface="Arial"/>
              </a:defRPr>
            </a:lvl3pPr>
            <a:lvl4pPr marL="1598400" marR="0" lvl="3" indent="-230400" algn="l" rtl="0">
              <a:lnSpc>
                <a:spcPct val="90000"/>
              </a:lnSpc>
              <a:spcBef>
                <a:spcPts val="500"/>
              </a:spcBef>
              <a:spcAft>
                <a:spcPts val="0"/>
              </a:spcAft>
              <a:buClr>
                <a:srgbClr val="000000"/>
              </a:buClr>
              <a:buSzPts val="1250"/>
              <a:buFont typeface="Arial" panose="020B0604020202020204" pitchFamily="34" charset="0"/>
              <a:buChar char="•"/>
              <a:defRPr lang="en-US" sz="1000" b="0" i="0" u="none" strike="noStrike" cap="none" baseline="0">
                <a:solidFill>
                  <a:srgbClr val="000000"/>
                </a:solidFill>
                <a:latin typeface="+mn-lt"/>
                <a:ea typeface="+mn-ea"/>
                <a:cs typeface="Arial"/>
                <a:sym typeface="Arial"/>
              </a:defRPr>
            </a:lvl4pPr>
            <a:lvl5pPr marL="2059200" marR="0" lvl="4" indent="-230400" algn="l" rtl="0">
              <a:lnSpc>
                <a:spcPct val="90000"/>
              </a:lnSpc>
              <a:spcBef>
                <a:spcPts val="500"/>
              </a:spcBef>
              <a:spcAft>
                <a:spcPts val="0"/>
              </a:spcAft>
              <a:buClr>
                <a:srgbClr val="000000"/>
              </a:buClr>
              <a:buSzPts val="1250"/>
              <a:buFont typeface="Wingdings" pitchFamily="2" charset="2"/>
              <a:buChar char="§"/>
              <a:defRPr lang="en-CN" sz="1000" b="0" i="0" u="none" strike="noStrike" cap="none" baseline="0">
                <a:solidFill>
                  <a:srgbClr val="000000"/>
                </a:solidFill>
                <a:latin typeface="+mn-lt"/>
                <a:ea typeface="+mn-ea"/>
                <a:cs typeface="Arial"/>
                <a:sym typeface="Arial"/>
              </a:defRPr>
            </a:lvl5pPr>
            <a:lvl6pPr marL="2743200" marR="0" lvl="5"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6pPr>
            <a:lvl7pPr marL="3200400" marR="0" lvl="6"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7pPr>
            <a:lvl8pPr marL="3657600" marR="0" lvl="7"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8pPr>
            <a:lvl9pPr marL="4114800" marR="0" lvl="8" indent="-307975" algn="l" rtl="0">
              <a:lnSpc>
                <a:spcPct val="100000"/>
              </a:lnSpc>
              <a:spcBef>
                <a:spcPts val="1600"/>
              </a:spcBef>
              <a:spcAft>
                <a:spcPts val="1600"/>
              </a:spcAft>
              <a:buClr>
                <a:srgbClr val="000000"/>
              </a:buClr>
              <a:buSzPts val="1250"/>
              <a:buFont typeface="Arial"/>
              <a:buChar char="■"/>
              <a:defRPr sz="1250" b="0" i="0" u="none" strike="noStrike" cap="none">
                <a:solidFill>
                  <a:srgbClr val="000000"/>
                </a:solidFill>
                <a:latin typeface="Arial"/>
                <a:ea typeface="Arial"/>
                <a:cs typeface="Arial"/>
                <a:sym typeface="Arial"/>
              </a:defRPr>
            </a:lvl9pPr>
          </a:lstStyle>
          <a:p>
            <a:pPr>
              <a:lnSpc>
                <a:spcPct val="150000"/>
              </a:lnSpc>
            </a:pPr>
            <a:r>
              <a:rPr lang="zh-CN" altLang="en-US" dirty="0">
                <a:latin typeface="Microsoft YaHei" panose="020B0503020204020204" pitchFamily="34" charset="-122"/>
                <a:ea typeface="Microsoft YaHei" panose="020B0503020204020204" pitchFamily="34" charset="-122"/>
              </a:rPr>
              <a:t>准确地获取知识。</a:t>
            </a:r>
            <a:endParaRPr lang="en-US" altLang="zh-CN" dirty="0">
              <a:latin typeface="Microsoft YaHei" panose="020B0503020204020204" pitchFamily="34" charset="-122"/>
              <a:ea typeface="Microsoft YaHei" panose="020B0503020204020204" pitchFamily="34" charset="-122"/>
            </a:endParaRPr>
          </a:p>
          <a:p>
            <a:pPr>
              <a:lnSpc>
                <a:spcPct val="125000"/>
              </a:lnSpc>
            </a:pPr>
            <a:r>
              <a:rPr lang="zh-CN" altLang="en-US" dirty="0">
                <a:latin typeface="Microsoft YaHei" panose="020B0503020204020204" pitchFamily="34" charset="-122"/>
                <a:ea typeface="Microsoft YaHei" panose="020B0503020204020204" pitchFamily="34" charset="-122"/>
              </a:rPr>
              <a:t>知识之间互补融合，准确地选择</a:t>
            </a:r>
            <a:endParaRPr lang="en-US" altLang="zh-CN" dirty="0">
              <a:latin typeface="Microsoft YaHei" panose="020B0503020204020204" pitchFamily="34" charset="-122"/>
              <a:ea typeface="Microsoft YaHei" panose="020B0503020204020204" pitchFamily="34" charset="-122"/>
            </a:endParaRPr>
          </a:p>
          <a:p>
            <a:pPr marL="0" indent="0">
              <a:lnSpc>
                <a:spcPct val="125000"/>
              </a:lnSpc>
              <a:buNone/>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合适的知识去回答对应的问题。</a:t>
            </a:r>
            <a:endParaRPr lang="en-US" altLang="zh-CN" dirty="0">
              <a:latin typeface="Microsoft YaHei" panose="020B0503020204020204" pitchFamily="34" charset="-122"/>
              <a:ea typeface="Microsoft YaHei" panose="020B0503020204020204" pitchFamily="34" charset="-122"/>
            </a:endParaRPr>
          </a:p>
          <a:p>
            <a:pPr>
              <a:lnSpc>
                <a:spcPct val="125000"/>
              </a:lnSpc>
            </a:pPr>
            <a:r>
              <a:rPr lang="zh-CN" altLang="en-US" dirty="0">
                <a:latin typeface="Microsoft YaHei" panose="020B0503020204020204" pitchFamily="34" charset="-122"/>
                <a:ea typeface="Microsoft YaHei" panose="020B0503020204020204" pitchFamily="34" charset="-122"/>
              </a:rPr>
              <a:t>在遇到矛盾的知识后能够识别正确的</a:t>
            </a:r>
            <a:endParaRPr lang="en-US" altLang="zh-CN" dirty="0">
              <a:latin typeface="Microsoft YaHei" panose="020B0503020204020204" pitchFamily="34" charset="-122"/>
              <a:ea typeface="Microsoft YaHei" panose="020B0503020204020204" pitchFamily="34" charset="-122"/>
            </a:endParaRPr>
          </a:p>
          <a:p>
            <a:pPr marL="0" indent="0">
              <a:lnSpc>
                <a:spcPct val="125000"/>
              </a:lnSpc>
              <a:buNone/>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知识并避免错误知识的干扰。</a:t>
            </a:r>
          </a:p>
        </p:txBody>
      </p:sp>
      <p:grpSp>
        <p:nvGrpSpPr>
          <p:cNvPr id="16" name="Group 15">
            <a:extLst>
              <a:ext uri="{FF2B5EF4-FFF2-40B4-BE49-F238E27FC236}">
                <a16:creationId xmlns:a16="http://schemas.microsoft.com/office/drawing/2014/main" id="{CB2222F4-8736-617E-5368-9BD7EDE9D4F7}"/>
              </a:ext>
            </a:extLst>
          </p:cNvPr>
          <p:cNvGrpSpPr>
            <a:grpSpLocks noChangeAspect="1"/>
          </p:cNvGrpSpPr>
          <p:nvPr/>
        </p:nvGrpSpPr>
        <p:grpSpPr>
          <a:xfrm>
            <a:off x="247896" y="1224449"/>
            <a:ext cx="645630" cy="408869"/>
            <a:chOff x="6620111" y="3503239"/>
            <a:chExt cx="438152" cy="277475"/>
          </a:xfrm>
          <a:solidFill>
            <a:srgbClr val="7CE592"/>
          </a:solidFill>
        </p:grpSpPr>
        <p:sp>
          <p:nvSpPr>
            <p:cNvPr id="32" name="Freeform 31">
              <a:extLst>
                <a:ext uri="{FF2B5EF4-FFF2-40B4-BE49-F238E27FC236}">
                  <a16:creationId xmlns:a16="http://schemas.microsoft.com/office/drawing/2014/main" id="{F220129F-83DC-F76D-75FB-09FFF01FAF9C}"/>
                </a:ext>
              </a:extLst>
            </p:cNvPr>
            <p:cNvSpPr/>
            <p:nvPr/>
          </p:nvSpPr>
          <p:spPr>
            <a:xfrm>
              <a:off x="6620111" y="3503239"/>
              <a:ext cx="438152" cy="277475"/>
            </a:xfrm>
            <a:custGeom>
              <a:avLst/>
              <a:gdLst>
                <a:gd name="connsiteX0" fmla="*/ 400050 w 438150"/>
                <a:gd name="connsiteY0" fmla="*/ 0 h 277475"/>
                <a:gd name="connsiteX1" fmla="*/ 38100 w 438150"/>
                <a:gd name="connsiteY1" fmla="*/ 0 h 277475"/>
                <a:gd name="connsiteX2" fmla="*/ 0 w 438150"/>
                <a:gd name="connsiteY2" fmla="*/ 38100 h 277475"/>
                <a:gd name="connsiteX3" fmla="*/ 0 w 438150"/>
                <a:gd name="connsiteY3" fmla="*/ 258426 h 277475"/>
                <a:gd name="connsiteX4" fmla="*/ 19051 w 438150"/>
                <a:gd name="connsiteY4" fmla="*/ 277476 h 277475"/>
                <a:gd name="connsiteX5" fmla="*/ 29617 w 438150"/>
                <a:gd name="connsiteY5" fmla="*/ 274276 h 277475"/>
                <a:gd name="connsiteX6" fmla="*/ 69559 w 438150"/>
                <a:gd name="connsiteY6" fmla="*/ 247650 h 277475"/>
                <a:gd name="connsiteX7" fmla="*/ 400050 w 438150"/>
                <a:gd name="connsiteY7" fmla="*/ 247650 h 277475"/>
                <a:gd name="connsiteX8" fmla="*/ 438150 w 438150"/>
                <a:gd name="connsiteY8" fmla="*/ 209550 h 277475"/>
                <a:gd name="connsiteX9" fmla="*/ 438150 w 438150"/>
                <a:gd name="connsiteY9" fmla="*/ 38100 h 277475"/>
                <a:gd name="connsiteX10" fmla="*/ 400050 w 438150"/>
                <a:gd name="connsiteY10" fmla="*/ 0 h 277475"/>
                <a:gd name="connsiteX11" fmla="*/ 419100 w 438150"/>
                <a:gd name="connsiteY11" fmla="*/ 209550 h 277475"/>
                <a:gd name="connsiteX12" fmla="*/ 400050 w 438150"/>
                <a:gd name="connsiteY12" fmla="*/ 228600 h 277475"/>
                <a:gd name="connsiteX13" fmla="*/ 66675 w 438150"/>
                <a:gd name="connsiteY13" fmla="*/ 228600 h 277475"/>
                <a:gd name="connsiteX14" fmla="*/ 61392 w 438150"/>
                <a:gd name="connsiteY14" fmla="*/ 230200 h 277475"/>
                <a:gd name="connsiteX15" fmla="*/ 19050 w 438150"/>
                <a:gd name="connsiteY15" fmla="*/ 258426 h 277475"/>
                <a:gd name="connsiteX16" fmla="*/ 19050 w 438150"/>
                <a:gd name="connsiteY16" fmla="*/ 38100 h 277475"/>
                <a:gd name="connsiteX17" fmla="*/ 38100 w 438150"/>
                <a:gd name="connsiteY17" fmla="*/ 19050 h 277475"/>
                <a:gd name="connsiteX18" fmla="*/ 400050 w 438150"/>
                <a:gd name="connsiteY18" fmla="*/ 19050 h 277475"/>
                <a:gd name="connsiteX19" fmla="*/ 419100 w 438150"/>
                <a:gd name="connsiteY19" fmla="*/ 38100 h 27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50" h="277475">
                  <a:moveTo>
                    <a:pt x="400050" y="0"/>
                  </a:moveTo>
                  <a:lnTo>
                    <a:pt x="38100" y="0"/>
                  </a:lnTo>
                  <a:cubicBezTo>
                    <a:pt x="17068" y="24"/>
                    <a:pt x="24" y="17068"/>
                    <a:pt x="0" y="38100"/>
                  </a:cubicBezTo>
                  <a:lnTo>
                    <a:pt x="0" y="258426"/>
                  </a:lnTo>
                  <a:cubicBezTo>
                    <a:pt x="0" y="268947"/>
                    <a:pt x="8529" y="277476"/>
                    <a:pt x="19051" y="277476"/>
                  </a:cubicBezTo>
                  <a:cubicBezTo>
                    <a:pt x="22811" y="277476"/>
                    <a:pt x="26488" y="276362"/>
                    <a:pt x="29617" y="274276"/>
                  </a:cubicBezTo>
                  <a:lnTo>
                    <a:pt x="69559" y="247650"/>
                  </a:lnTo>
                  <a:lnTo>
                    <a:pt x="400050" y="247650"/>
                  </a:lnTo>
                  <a:cubicBezTo>
                    <a:pt x="421082" y="247626"/>
                    <a:pt x="438126" y="230582"/>
                    <a:pt x="438150" y="209550"/>
                  </a:cubicBezTo>
                  <a:lnTo>
                    <a:pt x="438150" y="38100"/>
                  </a:lnTo>
                  <a:cubicBezTo>
                    <a:pt x="438126" y="17068"/>
                    <a:pt x="421082" y="24"/>
                    <a:pt x="400050" y="0"/>
                  </a:cubicBezTo>
                  <a:close/>
                  <a:moveTo>
                    <a:pt x="419100" y="209550"/>
                  </a:moveTo>
                  <a:cubicBezTo>
                    <a:pt x="419090" y="220067"/>
                    <a:pt x="410567" y="228590"/>
                    <a:pt x="400050" y="228600"/>
                  </a:cubicBezTo>
                  <a:lnTo>
                    <a:pt x="66675" y="228600"/>
                  </a:lnTo>
                  <a:cubicBezTo>
                    <a:pt x="64795" y="228601"/>
                    <a:pt x="62956" y="229157"/>
                    <a:pt x="61392" y="230200"/>
                  </a:cubicBezTo>
                  <a:lnTo>
                    <a:pt x="19050" y="258426"/>
                  </a:lnTo>
                  <a:lnTo>
                    <a:pt x="19050" y="38100"/>
                  </a:lnTo>
                  <a:cubicBezTo>
                    <a:pt x="19061" y="27583"/>
                    <a:pt x="27583" y="19061"/>
                    <a:pt x="38100" y="19050"/>
                  </a:cubicBezTo>
                  <a:lnTo>
                    <a:pt x="400050" y="19050"/>
                  </a:lnTo>
                  <a:cubicBezTo>
                    <a:pt x="410567" y="19061"/>
                    <a:pt x="419090" y="27583"/>
                    <a:pt x="419100" y="3810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33" name="Freeform 32">
              <a:extLst>
                <a:ext uri="{FF2B5EF4-FFF2-40B4-BE49-F238E27FC236}">
                  <a16:creationId xmlns:a16="http://schemas.microsoft.com/office/drawing/2014/main" id="{86653BF9-20F3-6DC4-D147-278258C36752}"/>
                </a:ext>
              </a:extLst>
            </p:cNvPr>
            <p:cNvSpPr/>
            <p:nvPr/>
          </p:nvSpPr>
          <p:spPr>
            <a:xfrm>
              <a:off x="6834424" y="3541337"/>
              <a:ext cx="171450" cy="170945"/>
            </a:xfrm>
            <a:custGeom>
              <a:avLst/>
              <a:gdLst>
                <a:gd name="connsiteX0" fmla="*/ 85725 w 171450"/>
                <a:gd name="connsiteY0" fmla="*/ 0 h 170945"/>
                <a:gd name="connsiteX1" fmla="*/ 0 w 171450"/>
                <a:gd name="connsiteY1" fmla="*/ 85725 h 170945"/>
                <a:gd name="connsiteX2" fmla="*/ 171450 w 171450"/>
                <a:gd name="connsiteY2" fmla="*/ 85724 h 170945"/>
                <a:gd name="connsiteX3" fmla="*/ 85725 w 171450"/>
                <a:gd name="connsiteY3" fmla="*/ 0 h 170945"/>
                <a:gd name="connsiteX4" fmla="*/ 85725 w 171450"/>
                <a:gd name="connsiteY4" fmla="*/ 152400 h 170945"/>
                <a:gd name="connsiteX5" fmla="*/ 19050 w 171450"/>
                <a:gd name="connsiteY5" fmla="*/ 85725 h 170945"/>
                <a:gd name="connsiteX6" fmla="*/ 152400 w 171450"/>
                <a:gd name="connsiteY6" fmla="*/ 85726 h 170945"/>
                <a:gd name="connsiteX7" fmla="*/ 85725 w 171450"/>
                <a:gd name="connsiteY7" fmla="*/ 152400 h 17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70945">
                  <a:moveTo>
                    <a:pt x="85725" y="0"/>
                  </a:moveTo>
                  <a:cubicBezTo>
                    <a:pt x="38403" y="55"/>
                    <a:pt x="55" y="38403"/>
                    <a:pt x="0" y="85725"/>
                  </a:cubicBezTo>
                  <a:cubicBezTo>
                    <a:pt x="4501" y="199368"/>
                    <a:pt x="166966" y="199336"/>
                    <a:pt x="171450" y="85724"/>
                  </a:cubicBezTo>
                  <a:cubicBezTo>
                    <a:pt x="171395" y="38403"/>
                    <a:pt x="133047" y="55"/>
                    <a:pt x="85725" y="0"/>
                  </a:cubicBezTo>
                  <a:close/>
                  <a:moveTo>
                    <a:pt x="85725" y="152400"/>
                  </a:moveTo>
                  <a:cubicBezTo>
                    <a:pt x="48919" y="152359"/>
                    <a:pt x="19091" y="122531"/>
                    <a:pt x="19050" y="85725"/>
                  </a:cubicBezTo>
                  <a:cubicBezTo>
                    <a:pt x="22180" y="-2520"/>
                    <a:pt x="149283" y="-2497"/>
                    <a:pt x="152400" y="85726"/>
                  </a:cubicBezTo>
                  <a:cubicBezTo>
                    <a:pt x="152358" y="122532"/>
                    <a:pt x="122531" y="152359"/>
                    <a:pt x="85725" y="15240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34" name="Freeform 33">
              <a:extLst>
                <a:ext uri="{FF2B5EF4-FFF2-40B4-BE49-F238E27FC236}">
                  <a16:creationId xmlns:a16="http://schemas.microsoft.com/office/drawing/2014/main" id="{7D178617-61B6-ED8D-6727-4B9768E3B56E}"/>
                </a:ext>
              </a:extLst>
            </p:cNvPr>
            <p:cNvSpPr/>
            <p:nvPr/>
          </p:nvSpPr>
          <p:spPr>
            <a:xfrm>
              <a:off x="6881921" y="3569350"/>
              <a:ext cx="76258" cy="89288"/>
            </a:xfrm>
            <a:custGeom>
              <a:avLst/>
              <a:gdLst>
                <a:gd name="connsiteX0" fmla="*/ 41980 w 76258"/>
                <a:gd name="connsiteY0" fmla="*/ 563 h 89288"/>
                <a:gd name="connsiteX1" fmla="*/ 557 w 76258"/>
                <a:gd name="connsiteY1" fmla="*/ 29428 h 89288"/>
                <a:gd name="connsiteX2" fmla="*/ 123 w 76258"/>
                <a:gd name="connsiteY2" fmla="*/ 38663 h 89288"/>
                <a:gd name="connsiteX3" fmla="*/ 9824 w 76258"/>
                <a:gd name="connsiteY3" fmla="*/ 48012 h 89288"/>
                <a:gd name="connsiteX4" fmla="*/ 19173 w 76258"/>
                <a:gd name="connsiteY4" fmla="*/ 38662 h 89288"/>
                <a:gd name="connsiteX5" fmla="*/ 31946 w 76258"/>
                <a:gd name="connsiteY5" fmla="*/ 19888 h 89288"/>
                <a:gd name="connsiteX6" fmla="*/ 34465 w 76258"/>
                <a:gd name="connsiteY6" fmla="*/ 19613 h 89288"/>
                <a:gd name="connsiteX7" fmla="*/ 41980 w 76258"/>
                <a:gd name="connsiteY7" fmla="*/ 19613 h 89288"/>
                <a:gd name="connsiteX8" fmla="*/ 57273 w 76258"/>
                <a:gd name="connsiteY8" fmla="*/ 34905 h 89288"/>
                <a:gd name="connsiteX9" fmla="*/ 43361 w 76258"/>
                <a:gd name="connsiteY9" fmla="*/ 52364 h 89288"/>
                <a:gd name="connsiteX10" fmla="*/ 38222 w 76258"/>
                <a:gd name="connsiteY10" fmla="*/ 89289 h 89288"/>
                <a:gd name="connsiteX11" fmla="*/ 47748 w 76258"/>
                <a:gd name="connsiteY11" fmla="*/ 79762 h 89288"/>
                <a:gd name="connsiteX12" fmla="*/ 53929 w 76258"/>
                <a:gd name="connsiteY12" fmla="*/ 68214 h 89288"/>
                <a:gd name="connsiteX13" fmla="*/ 41980 w 76258"/>
                <a:gd name="connsiteY13" fmla="*/ 563 h 8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58" h="89288">
                  <a:moveTo>
                    <a:pt x="41980" y="563"/>
                  </a:moveTo>
                  <a:cubicBezTo>
                    <a:pt x="22571" y="-2905"/>
                    <a:pt x="4024" y="10018"/>
                    <a:pt x="557" y="29428"/>
                  </a:cubicBezTo>
                  <a:cubicBezTo>
                    <a:pt x="12" y="32475"/>
                    <a:pt x="-134" y="35579"/>
                    <a:pt x="123" y="38663"/>
                  </a:cubicBezTo>
                  <a:cubicBezTo>
                    <a:pt x="220" y="43924"/>
                    <a:pt x="4563" y="48109"/>
                    <a:pt x="9824" y="48012"/>
                  </a:cubicBezTo>
                  <a:cubicBezTo>
                    <a:pt x="14948" y="47917"/>
                    <a:pt x="19078" y="43786"/>
                    <a:pt x="19173" y="38662"/>
                  </a:cubicBezTo>
                  <a:cubicBezTo>
                    <a:pt x="17516" y="29951"/>
                    <a:pt x="23235" y="21545"/>
                    <a:pt x="31946" y="19888"/>
                  </a:cubicBezTo>
                  <a:cubicBezTo>
                    <a:pt x="32777" y="19730"/>
                    <a:pt x="33619" y="19638"/>
                    <a:pt x="34465" y="19613"/>
                  </a:cubicBezTo>
                  <a:lnTo>
                    <a:pt x="41980" y="19613"/>
                  </a:lnTo>
                  <a:cubicBezTo>
                    <a:pt x="50422" y="19622"/>
                    <a:pt x="57263" y="26463"/>
                    <a:pt x="57273" y="34905"/>
                  </a:cubicBezTo>
                  <a:cubicBezTo>
                    <a:pt x="57803" y="43407"/>
                    <a:pt x="49676" y="48491"/>
                    <a:pt x="43361" y="52364"/>
                  </a:cubicBezTo>
                  <a:cubicBezTo>
                    <a:pt x="32373" y="58392"/>
                    <a:pt x="18985" y="86428"/>
                    <a:pt x="38222" y="89289"/>
                  </a:cubicBezTo>
                  <a:cubicBezTo>
                    <a:pt x="43483" y="89288"/>
                    <a:pt x="47747" y="85023"/>
                    <a:pt x="47748" y="79762"/>
                  </a:cubicBezTo>
                  <a:cubicBezTo>
                    <a:pt x="47743" y="75121"/>
                    <a:pt x="50064" y="70785"/>
                    <a:pt x="53929" y="68214"/>
                  </a:cubicBezTo>
                  <a:cubicBezTo>
                    <a:pt x="88888" y="50886"/>
                    <a:pt x="81208" y="2670"/>
                    <a:pt x="41980" y="563"/>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37" name="Freeform 36">
              <a:extLst>
                <a:ext uri="{FF2B5EF4-FFF2-40B4-BE49-F238E27FC236}">
                  <a16:creationId xmlns:a16="http://schemas.microsoft.com/office/drawing/2014/main" id="{B0B7A018-F243-EE19-9E88-56DE3F5C7A2D}"/>
                </a:ext>
              </a:extLst>
            </p:cNvPr>
            <p:cNvSpPr/>
            <p:nvPr/>
          </p:nvSpPr>
          <p:spPr>
            <a:xfrm>
              <a:off x="6910751" y="3665125"/>
              <a:ext cx="18782" cy="19050"/>
            </a:xfrm>
            <a:custGeom>
              <a:avLst/>
              <a:gdLst>
                <a:gd name="connsiteX0" fmla="*/ 9391 w 18782"/>
                <a:gd name="connsiteY0" fmla="*/ 0 h 19050"/>
                <a:gd name="connsiteX1" fmla="*/ 1 w 18782"/>
                <a:gd name="connsiteY1" fmla="*/ 9660 h 19050"/>
                <a:gd name="connsiteX2" fmla="*/ 9391 w 18782"/>
                <a:gd name="connsiteY2" fmla="*/ 19050 h 19050"/>
                <a:gd name="connsiteX3" fmla="*/ 18782 w 18782"/>
                <a:gd name="connsiteY3" fmla="*/ 9390 h 19050"/>
                <a:gd name="connsiteX4" fmla="*/ 9391 w 18782"/>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2" h="19050">
                  <a:moveTo>
                    <a:pt x="9391" y="0"/>
                  </a:moveTo>
                  <a:cubicBezTo>
                    <a:pt x="4131" y="74"/>
                    <a:pt x="-73" y="4399"/>
                    <a:pt x="1" y="9660"/>
                  </a:cubicBezTo>
                  <a:cubicBezTo>
                    <a:pt x="74" y="14815"/>
                    <a:pt x="4236" y="18977"/>
                    <a:pt x="9391" y="19050"/>
                  </a:cubicBezTo>
                  <a:cubicBezTo>
                    <a:pt x="14652" y="18976"/>
                    <a:pt x="18856" y="14651"/>
                    <a:pt x="18782" y="9390"/>
                  </a:cubicBezTo>
                  <a:cubicBezTo>
                    <a:pt x="18709" y="4235"/>
                    <a:pt x="14547" y="73"/>
                    <a:pt x="939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1" name="Freeform 40">
              <a:extLst>
                <a:ext uri="{FF2B5EF4-FFF2-40B4-BE49-F238E27FC236}">
                  <a16:creationId xmlns:a16="http://schemas.microsoft.com/office/drawing/2014/main" id="{80485978-1535-C7FB-DF4F-730DAEAD0EAE}"/>
                </a:ext>
              </a:extLst>
            </p:cNvPr>
            <p:cNvSpPr/>
            <p:nvPr/>
          </p:nvSpPr>
          <p:spPr>
            <a:xfrm>
              <a:off x="6658381" y="3560388"/>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4" name="Freeform 43">
              <a:extLst>
                <a:ext uri="{FF2B5EF4-FFF2-40B4-BE49-F238E27FC236}">
                  <a16:creationId xmlns:a16="http://schemas.microsoft.com/office/drawing/2014/main" id="{FB75C14A-CAC2-14C1-9F88-8688DC1A960C}"/>
                </a:ext>
              </a:extLst>
            </p:cNvPr>
            <p:cNvSpPr/>
            <p:nvPr/>
          </p:nvSpPr>
          <p:spPr>
            <a:xfrm>
              <a:off x="6658380" y="3608017"/>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5" name="Freeform 44">
              <a:extLst>
                <a:ext uri="{FF2B5EF4-FFF2-40B4-BE49-F238E27FC236}">
                  <a16:creationId xmlns:a16="http://schemas.microsoft.com/office/drawing/2014/main" id="{08A6D070-C56F-1265-9EF2-43ECFB39197C}"/>
                </a:ext>
              </a:extLst>
            </p:cNvPr>
            <p:cNvSpPr/>
            <p:nvPr/>
          </p:nvSpPr>
          <p:spPr>
            <a:xfrm>
              <a:off x="6658371" y="3655640"/>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grpSp>
      <p:sp>
        <p:nvSpPr>
          <p:cNvPr id="4" name="椭圆 3">
            <a:extLst>
              <a:ext uri="{FF2B5EF4-FFF2-40B4-BE49-F238E27FC236}">
                <a16:creationId xmlns:a16="http://schemas.microsoft.com/office/drawing/2014/main" id="{9FC9A810-BCDD-63EC-25C1-5D683A23C530}"/>
              </a:ext>
            </a:extLst>
          </p:cNvPr>
          <p:cNvSpPr/>
          <p:nvPr/>
        </p:nvSpPr>
        <p:spPr>
          <a:xfrm>
            <a:off x="2295833" y="2150544"/>
            <a:ext cx="1850510" cy="1827298"/>
          </a:xfrm>
          <a:prstGeom prst="ellipse">
            <a:avLst/>
          </a:prstGeom>
          <a:solidFill>
            <a:schemeClr val="accent6">
              <a:lumMod val="40000"/>
              <a:lumOff val="60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2" name="椭圆 1">
            <a:extLst>
              <a:ext uri="{FF2B5EF4-FFF2-40B4-BE49-F238E27FC236}">
                <a16:creationId xmlns:a16="http://schemas.microsoft.com/office/drawing/2014/main" id="{0CB6BDAC-16EB-096D-E766-0DE509ED24DF}"/>
              </a:ext>
            </a:extLst>
          </p:cNvPr>
          <p:cNvSpPr/>
          <p:nvPr/>
        </p:nvSpPr>
        <p:spPr>
          <a:xfrm>
            <a:off x="1062423" y="2163823"/>
            <a:ext cx="1841081" cy="1817987"/>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5" name="Text Placeholder 3">
            <a:extLst>
              <a:ext uri="{FF2B5EF4-FFF2-40B4-BE49-F238E27FC236}">
                <a16:creationId xmlns:a16="http://schemas.microsoft.com/office/drawing/2014/main" id="{BD49689B-603C-8BE7-A0A1-1343FEE6F617}"/>
              </a:ext>
            </a:extLst>
          </p:cNvPr>
          <p:cNvSpPr txBox="1">
            <a:spLocks/>
          </p:cNvSpPr>
          <p:nvPr/>
        </p:nvSpPr>
        <p:spPr>
          <a:xfrm>
            <a:off x="2743633" y="2091946"/>
            <a:ext cx="1142395" cy="655754"/>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l" rtl="0">
              <a:lnSpc>
                <a:spcPct val="90000"/>
              </a:lnSpc>
              <a:spcBef>
                <a:spcPts val="1000"/>
              </a:spcBef>
              <a:spcAft>
                <a:spcPts val="0"/>
              </a:spcAft>
              <a:buClr>
                <a:srgbClr val="000000"/>
              </a:buClr>
              <a:buSzPts val="1250"/>
              <a:buFont typeface="Arial"/>
              <a:buChar char="●"/>
              <a:defRPr lang="en-US" sz="1600" b="0" i="0" u="none" strike="noStrike" cap="none" baseline="0">
                <a:solidFill>
                  <a:srgbClr val="000000"/>
                </a:solidFill>
                <a:latin typeface="+mn-lt"/>
                <a:ea typeface="+mn-ea"/>
                <a:cs typeface="Arial"/>
                <a:sym typeface="Arial"/>
              </a:defRPr>
            </a:lvl1pPr>
            <a:lvl2pPr marL="684000" marR="0" lvl="1" indent="-230400" algn="l" rtl="0">
              <a:lnSpc>
                <a:spcPct val="90000"/>
              </a:lnSpc>
              <a:spcBef>
                <a:spcPts val="500"/>
              </a:spcBef>
              <a:spcAft>
                <a:spcPts val="0"/>
              </a:spcAft>
              <a:buClr>
                <a:srgbClr val="000000"/>
              </a:buClr>
              <a:buSzPts val="1250"/>
              <a:buFont typeface="Arial"/>
              <a:buChar char="○"/>
              <a:defRPr lang="en-US" sz="1400" b="0" i="0" u="none" strike="noStrike" cap="none" baseline="0">
                <a:solidFill>
                  <a:srgbClr val="000000"/>
                </a:solidFill>
                <a:latin typeface="+mn-lt"/>
                <a:ea typeface="+mn-ea"/>
                <a:cs typeface="Arial"/>
                <a:sym typeface="Arial"/>
              </a:defRPr>
            </a:lvl2pPr>
            <a:lvl3pPr marL="1144800" marR="0" lvl="2" indent="-230400" algn="l" rtl="0">
              <a:lnSpc>
                <a:spcPct val="90000"/>
              </a:lnSpc>
              <a:spcBef>
                <a:spcPts val="500"/>
              </a:spcBef>
              <a:spcAft>
                <a:spcPts val="0"/>
              </a:spcAft>
              <a:buClr>
                <a:srgbClr val="000000"/>
              </a:buClr>
              <a:buSzPts val="1250"/>
              <a:buFont typeface="Arial"/>
              <a:buChar char="■"/>
              <a:defRPr lang="en-US" sz="1200" b="0" i="0" u="none" strike="noStrike" cap="none" baseline="0">
                <a:solidFill>
                  <a:srgbClr val="000000"/>
                </a:solidFill>
                <a:latin typeface="+mn-lt"/>
                <a:ea typeface="+mn-ea"/>
                <a:cs typeface="Arial"/>
                <a:sym typeface="Arial"/>
              </a:defRPr>
            </a:lvl3pPr>
            <a:lvl4pPr marL="1598400" marR="0" lvl="3" indent="-230400" algn="l" rtl="0">
              <a:lnSpc>
                <a:spcPct val="90000"/>
              </a:lnSpc>
              <a:spcBef>
                <a:spcPts val="500"/>
              </a:spcBef>
              <a:spcAft>
                <a:spcPts val="0"/>
              </a:spcAft>
              <a:buClr>
                <a:srgbClr val="000000"/>
              </a:buClr>
              <a:buSzPts val="1250"/>
              <a:buFont typeface="Arial" panose="020B0604020202020204" pitchFamily="34" charset="0"/>
              <a:buChar char="•"/>
              <a:defRPr lang="en-US" sz="1000" b="0" i="0" u="none" strike="noStrike" cap="none" baseline="0">
                <a:solidFill>
                  <a:srgbClr val="000000"/>
                </a:solidFill>
                <a:latin typeface="+mn-lt"/>
                <a:ea typeface="+mn-ea"/>
                <a:cs typeface="Arial"/>
                <a:sym typeface="Arial"/>
              </a:defRPr>
            </a:lvl4pPr>
            <a:lvl5pPr marL="2059200" marR="0" lvl="4" indent="-230400" algn="l" rtl="0">
              <a:lnSpc>
                <a:spcPct val="90000"/>
              </a:lnSpc>
              <a:spcBef>
                <a:spcPts val="500"/>
              </a:spcBef>
              <a:spcAft>
                <a:spcPts val="0"/>
              </a:spcAft>
              <a:buClr>
                <a:srgbClr val="000000"/>
              </a:buClr>
              <a:buSzPts val="1250"/>
              <a:buFont typeface="Wingdings" pitchFamily="2" charset="2"/>
              <a:buChar char="§"/>
              <a:defRPr lang="en-CN" sz="1000" b="0" i="0" u="none" strike="noStrike" cap="none" baseline="0">
                <a:solidFill>
                  <a:srgbClr val="000000"/>
                </a:solidFill>
                <a:latin typeface="+mn-lt"/>
                <a:ea typeface="+mn-ea"/>
                <a:cs typeface="Arial"/>
                <a:sym typeface="Arial"/>
              </a:defRPr>
            </a:lvl5pPr>
            <a:lvl6pPr marL="2743200" marR="0" lvl="5"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6pPr>
            <a:lvl7pPr marL="3200400" marR="0" lvl="6"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7pPr>
            <a:lvl8pPr marL="3657600" marR="0" lvl="7"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8pPr>
            <a:lvl9pPr marL="4114800" marR="0" lvl="8" indent="-307975" algn="l" rtl="0">
              <a:lnSpc>
                <a:spcPct val="100000"/>
              </a:lnSpc>
              <a:spcBef>
                <a:spcPts val="1600"/>
              </a:spcBef>
              <a:spcAft>
                <a:spcPts val="1600"/>
              </a:spcAft>
              <a:buClr>
                <a:srgbClr val="000000"/>
              </a:buClr>
              <a:buSzPts val="1250"/>
              <a:buFont typeface="Arial"/>
              <a:buChar char="■"/>
              <a:defRPr sz="1250" b="0" i="0" u="none" strike="noStrike" cap="none">
                <a:solidFill>
                  <a:srgbClr val="000000"/>
                </a:solidFill>
                <a:latin typeface="Arial"/>
                <a:ea typeface="Arial"/>
                <a:cs typeface="Arial"/>
                <a:sym typeface="Arial"/>
              </a:defRPr>
            </a:lvl9pPr>
          </a:lstStyle>
          <a:p>
            <a:pPr marL="0" indent="0">
              <a:lnSpc>
                <a:spcPct val="150000"/>
              </a:lnSpc>
              <a:buNone/>
            </a:pPr>
            <a:r>
              <a:rPr lang="zh-CN" altLang="en-US" sz="1400" dirty="0">
                <a:latin typeface="Microsoft YaHei" panose="020B0503020204020204" pitchFamily="34" charset="-122"/>
                <a:ea typeface="Microsoft YaHei" panose="020B0503020204020204" pitchFamily="34" charset="-122"/>
              </a:rPr>
              <a:t>参数内知识</a:t>
            </a:r>
          </a:p>
        </p:txBody>
      </p:sp>
      <p:sp>
        <p:nvSpPr>
          <p:cNvPr id="6" name="Text Placeholder 3">
            <a:extLst>
              <a:ext uri="{FF2B5EF4-FFF2-40B4-BE49-F238E27FC236}">
                <a16:creationId xmlns:a16="http://schemas.microsoft.com/office/drawing/2014/main" id="{D46554FE-9E71-5454-B7BD-14FEA5DABC26}"/>
              </a:ext>
            </a:extLst>
          </p:cNvPr>
          <p:cNvSpPr txBox="1">
            <a:spLocks/>
          </p:cNvSpPr>
          <p:nvPr/>
        </p:nvSpPr>
        <p:spPr>
          <a:xfrm>
            <a:off x="1411765" y="2097480"/>
            <a:ext cx="1142395" cy="655754"/>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l" rtl="0">
              <a:lnSpc>
                <a:spcPct val="90000"/>
              </a:lnSpc>
              <a:spcBef>
                <a:spcPts val="1000"/>
              </a:spcBef>
              <a:spcAft>
                <a:spcPts val="0"/>
              </a:spcAft>
              <a:buClr>
                <a:srgbClr val="000000"/>
              </a:buClr>
              <a:buSzPts val="1250"/>
              <a:buFont typeface="Arial"/>
              <a:buChar char="●"/>
              <a:defRPr lang="en-US" sz="1600" b="0" i="0" u="none" strike="noStrike" cap="none" baseline="0">
                <a:solidFill>
                  <a:srgbClr val="000000"/>
                </a:solidFill>
                <a:latin typeface="+mn-lt"/>
                <a:ea typeface="+mn-ea"/>
                <a:cs typeface="Arial"/>
                <a:sym typeface="Arial"/>
              </a:defRPr>
            </a:lvl1pPr>
            <a:lvl2pPr marL="684000" marR="0" lvl="1" indent="-230400" algn="l" rtl="0">
              <a:lnSpc>
                <a:spcPct val="90000"/>
              </a:lnSpc>
              <a:spcBef>
                <a:spcPts val="500"/>
              </a:spcBef>
              <a:spcAft>
                <a:spcPts val="0"/>
              </a:spcAft>
              <a:buClr>
                <a:srgbClr val="000000"/>
              </a:buClr>
              <a:buSzPts val="1250"/>
              <a:buFont typeface="Arial"/>
              <a:buChar char="○"/>
              <a:defRPr lang="en-US" sz="1400" b="0" i="0" u="none" strike="noStrike" cap="none" baseline="0">
                <a:solidFill>
                  <a:srgbClr val="000000"/>
                </a:solidFill>
                <a:latin typeface="+mn-lt"/>
                <a:ea typeface="+mn-ea"/>
                <a:cs typeface="Arial"/>
                <a:sym typeface="Arial"/>
              </a:defRPr>
            </a:lvl2pPr>
            <a:lvl3pPr marL="1144800" marR="0" lvl="2" indent="-230400" algn="l" rtl="0">
              <a:lnSpc>
                <a:spcPct val="90000"/>
              </a:lnSpc>
              <a:spcBef>
                <a:spcPts val="500"/>
              </a:spcBef>
              <a:spcAft>
                <a:spcPts val="0"/>
              </a:spcAft>
              <a:buClr>
                <a:srgbClr val="000000"/>
              </a:buClr>
              <a:buSzPts val="1250"/>
              <a:buFont typeface="Arial"/>
              <a:buChar char="■"/>
              <a:defRPr lang="en-US" sz="1200" b="0" i="0" u="none" strike="noStrike" cap="none" baseline="0">
                <a:solidFill>
                  <a:srgbClr val="000000"/>
                </a:solidFill>
                <a:latin typeface="+mn-lt"/>
                <a:ea typeface="+mn-ea"/>
                <a:cs typeface="Arial"/>
                <a:sym typeface="Arial"/>
              </a:defRPr>
            </a:lvl3pPr>
            <a:lvl4pPr marL="1598400" marR="0" lvl="3" indent="-230400" algn="l" rtl="0">
              <a:lnSpc>
                <a:spcPct val="90000"/>
              </a:lnSpc>
              <a:spcBef>
                <a:spcPts val="500"/>
              </a:spcBef>
              <a:spcAft>
                <a:spcPts val="0"/>
              </a:spcAft>
              <a:buClr>
                <a:srgbClr val="000000"/>
              </a:buClr>
              <a:buSzPts val="1250"/>
              <a:buFont typeface="Arial" panose="020B0604020202020204" pitchFamily="34" charset="0"/>
              <a:buChar char="•"/>
              <a:defRPr lang="en-US" sz="1000" b="0" i="0" u="none" strike="noStrike" cap="none" baseline="0">
                <a:solidFill>
                  <a:srgbClr val="000000"/>
                </a:solidFill>
                <a:latin typeface="+mn-lt"/>
                <a:ea typeface="+mn-ea"/>
                <a:cs typeface="Arial"/>
                <a:sym typeface="Arial"/>
              </a:defRPr>
            </a:lvl4pPr>
            <a:lvl5pPr marL="2059200" marR="0" lvl="4" indent="-230400" algn="l" rtl="0">
              <a:lnSpc>
                <a:spcPct val="90000"/>
              </a:lnSpc>
              <a:spcBef>
                <a:spcPts val="500"/>
              </a:spcBef>
              <a:spcAft>
                <a:spcPts val="0"/>
              </a:spcAft>
              <a:buClr>
                <a:srgbClr val="000000"/>
              </a:buClr>
              <a:buSzPts val="1250"/>
              <a:buFont typeface="Wingdings" pitchFamily="2" charset="2"/>
              <a:buChar char="§"/>
              <a:defRPr lang="en-CN" sz="1000" b="0" i="0" u="none" strike="noStrike" cap="none" baseline="0">
                <a:solidFill>
                  <a:srgbClr val="000000"/>
                </a:solidFill>
                <a:latin typeface="+mn-lt"/>
                <a:ea typeface="+mn-ea"/>
                <a:cs typeface="Arial"/>
                <a:sym typeface="Arial"/>
              </a:defRPr>
            </a:lvl5pPr>
            <a:lvl6pPr marL="2743200" marR="0" lvl="5"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6pPr>
            <a:lvl7pPr marL="3200400" marR="0" lvl="6"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7pPr>
            <a:lvl8pPr marL="3657600" marR="0" lvl="7" indent="-307975" algn="l" rtl="0">
              <a:lnSpc>
                <a:spcPct val="100000"/>
              </a:lnSpc>
              <a:spcBef>
                <a:spcPts val="1600"/>
              </a:spcBef>
              <a:spcAft>
                <a:spcPts val="0"/>
              </a:spcAft>
              <a:buClr>
                <a:srgbClr val="000000"/>
              </a:buClr>
              <a:buSzPts val="1250"/>
              <a:buFont typeface="Arial"/>
              <a:buChar char="○"/>
              <a:defRPr sz="1250" b="0" i="0" u="none" strike="noStrike" cap="none">
                <a:solidFill>
                  <a:srgbClr val="000000"/>
                </a:solidFill>
                <a:latin typeface="Arial"/>
                <a:ea typeface="Arial"/>
                <a:cs typeface="Arial"/>
                <a:sym typeface="Arial"/>
              </a:defRPr>
            </a:lvl8pPr>
            <a:lvl9pPr marL="4114800" marR="0" lvl="8" indent="-307975" algn="l" rtl="0">
              <a:lnSpc>
                <a:spcPct val="100000"/>
              </a:lnSpc>
              <a:spcBef>
                <a:spcPts val="1600"/>
              </a:spcBef>
              <a:spcAft>
                <a:spcPts val="1600"/>
              </a:spcAft>
              <a:buClr>
                <a:srgbClr val="000000"/>
              </a:buClr>
              <a:buSzPts val="1250"/>
              <a:buFont typeface="Arial"/>
              <a:buChar char="■"/>
              <a:defRPr sz="1250" b="0" i="0" u="none" strike="noStrike" cap="none">
                <a:solidFill>
                  <a:srgbClr val="000000"/>
                </a:solidFill>
                <a:latin typeface="Arial"/>
                <a:ea typeface="Arial"/>
                <a:cs typeface="Arial"/>
                <a:sym typeface="Arial"/>
              </a:defRPr>
            </a:lvl9pPr>
          </a:lstStyle>
          <a:p>
            <a:pPr marL="0" indent="0">
              <a:lnSpc>
                <a:spcPct val="150000"/>
              </a:lnSpc>
              <a:buNone/>
            </a:pPr>
            <a:r>
              <a:rPr lang="zh-CN" altLang="en-US" sz="1400" dirty="0">
                <a:latin typeface="Microsoft YaHei" panose="020B0503020204020204" pitchFamily="34" charset="-122"/>
                <a:ea typeface="Microsoft YaHei" panose="020B0503020204020204" pitchFamily="34" charset="-122"/>
              </a:rPr>
              <a:t>非参数知识</a:t>
            </a:r>
          </a:p>
        </p:txBody>
      </p:sp>
      <p:sp>
        <p:nvSpPr>
          <p:cNvPr id="10" name="椭圆形标注 20">
            <a:extLst>
              <a:ext uri="{FF2B5EF4-FFF2-40B4-BE49-F238E27FC236}">
                <a16:creationId xmlns:a16="http://schemas.microsoft.com/office/drawing/2014/main" id="{1934ACB8-6099-3A2C-7F0D-432EC7203E96}"/>
              </a:ext>
            </a:extLst>
          </p:cNvPr>
          <p:cNvSpPr/>
          <p:nvPr/>
        </p:nvSpPr>
        <p:spPr>
          <a:xfrm>
            <a:off x="116301" y="2886393"/>
            <a:ext cx="719238" cy="3556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11" name="椭圆形标注 20">
            <a:extLst>
              <a:ext uri="{FF2B5EF4-FFF2-40B4-BE49-F238E27FC236}">
                <a16:creationId xmlns:a16="http://schemas.microsoft.com/office/drawing/2014/main" id="{2462B5B1-F9CB-E8A3-B60F-BE6F4E2F8E3D}"/>
              </a:ext>
            </a:extLst>
          </p:cNvPr>
          <p:cNvSpPr/>
          <p:nvPr/>
        </p:nvSpPr>
        <p:spPr>
          <a:xfrm>
            <a:off x="258393" y="3788714"/>
            <a:ext cx="719238" cy="3556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12" name="椭圆形标注 20">
            <a:extLst>
              <a:ext uri="{FF2B5EF4-FFF2-40B4-BE49-F238E27FC236}">
                <a16:creationId xmlns:a16="http://schemas.microsoft.com/office/drawing/2014/main" id="{9B850925-3FC3-6F36-931A-AB2D007E5550}"/>
              </a:ext>
            </a:extLst>
          </p:cNvPr>
          <p:cNvSpPr/>
          <p:nvPr/>
        </p:nvSpPr>
        <p:spPr>
          <a:xfrm>
            <a:off x="1052146" y="4313215"/>
            <a:ext cx="719238" cy="3556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13" name="椭圆形标注 20">
            <a:extLst>
              <a:ext uri="{FF2B5EF4-FFF2-40B4-BE49-F238E27FC236}">
                <a16:creationId xmlns:a16="http://schemas.microsoft.com/office/drawing/2014/main" id="{2E36C4D0-87B6-7BD8-5A53-8C375C345CD1}"/>
              </a:ext>
            </a:extLst>
          </p:cNvPr>
          <p:cNvSpPr/>
          <p:nvPr/>
        </p:nvSpPr>
        <p:spPr>
          <a:xfrm>
            <a:off x="291307" y="2052434"/>
            <a:ext cx="719238" cy="3556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14" name="椭圆形标注 20">
            <a:extLst>
              <a:ext uri="{FF2B5EF4-FFF2-40B4-BE49-F238E27FC236}">
                <a16:creationId xmlns:a16="http://schemas.microsoft.com/office/drawing/2014/main" id="{BD53765A-1094-5DC8-4E48-EE4A8AC359E1}"/>
              </a:ext>
            </a:extLst>
          </p:cNvPr>
          <p:cNvSpPr/>
          <p:nvPr/>
        </p:nvSpPr>
        <p:spPr>
          <a:xfrm>
            <a:off x="3510307" y="4370365"/>
            <a:ext cx="719238" cy="3556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19" name="椭圆形标注 20">
            <a:extLst>
              <a:ext uri="{FF2B5EF4-FFF2-40B4-BE49-F238E27FC236}">
                <a16:creationId xmlns:a16="http://schemas.microsoft.com/office/drawing/2014/main" id="{CC71F97A-F713-7735-54D3-862C01A903B7}"/>
              </a:ext>
            </a:extLst>
          </p:cNvPr>
          <p:cNvSpPr/>
          <p:nvPr/>
        </p:nvSpPr>
        <p:spPr>
          <a:xfrm>
            <a:off x="4315927" y="3780726"/>
            <a:ext cx="719238" cy="3556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20" name="椭圆形标注 20">
            <a:extLst>
              <a:ext uri="{FF2B5EF4-FFF2-40B4-BE49-F238E27FC236}">
                <a16:creationId xmlns:a16="http://schemas.microsoft.com/office/drawing/2014/main" id="{BEEC7B00-65ED-1918-D333-DDD8DEC7FF93}"/>
              </a:ext>
            </a:extLst>
          </p:cNvPr>
          <p:cNvSpPr/>
          <p:nvPr/>
        </p:nvSpPr>
        <p:spPr>
          <a:xfrm>
            <a:off x="4425415" y="2868902"/>
            <a:ext cx="719238" cy="3556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sp>
        <p:nvSpPr>
          <p:cNvPr id="24" name="椭圆形标注 20">
            <a:extLst>
              <a:ext uri="{FF2B5EF4-FFF2-40B4-BE49-F238E27FC236}">
                <a16:creationId xmlns:a16="http://schemas.microsoft.com/office/drawing/2014/main" id="{A54D0208-CEF5-C5AE-67A9-1F18B640C0AE}"/>
              </a:ext>
            </a:extLst>
          </p:cNvPr>
          <p:cNvSpPr/>
          <p:nvPr/>
        </p:nvSpPr>
        <p:spPr>
          <a:xfrm>
            <a:off x="4229545" y="1972744"/>
            <a:ext cx="719238" cy="3556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cxnSp>
        <p:nvCxnSpPr>
          <p:cNvPr id="36" name="直接箭头连接符 35">
            <a:extLst>
              <a:ext uri="{FF2B5EF4-FFF2-40B4-BE49-F238E27FC236}">
                <a16:creationId xmlns:a16="http://schemas.microsoft.com/office/drawing/2014/main" id="{C487100E-1570-22D6-FB83-26EF1E1B8724}"/>
              </a:ext>
            </a:extLst>
          </p:cNvPr>
          <p:cNvCxnSpPr>
            <a:cxnSpLocks/>
            <a:endCxn id="10" idx="6"/>
          </p:cNvCxnSpPr>
          <p:nvPr/>
        </p:nvCxnSpPr>
        <p:spPr>
          <a:xfrm flipH="1" flipV="1">
            <a:off x="835539" y="3064193"/>
            <a:ext cx="719238" cy="8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3D59D208-B800-E64C-6A2F-75CB757FC8A2}"/>
              </a:ext>
            </a:extLst>
          </p:cNvPr>
          <p:cNvCxnSpPr>
            <a:cxnSpLocks/>
            <a:endCxn id="11" idx="7"/>
          </p:cNvCxnSpPr>
          <p:nvPr/>
        </p:nvCxnSpPr>
        <p:spPr>
          <a:xfrm flipH="1">
            <a:off x="872301" y="3308404"/>
            <a:ext cx="795606" cy="532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CDDCF2BE-609F-85CF-018E-26695435ACEB}"/>
              </a:ext>
            </a:extLst>
          </p:cNvPr>
          <p:cNvCxnSpPr>
            <a:cxnSpLocks/>
            <a:endCxn id="12" idx="0"/>
          </p:cNvCxnSpPr>
          <p:nvPr/>
        </p:nvCxnSpPr>
        <p:spPr>
          <a:xfrm flipH="1">
            <a:off x="1411765" y="3599202"/>
            <a:ext cx="473209" cy="714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8ADFA3D6-CFBE-A184-B1AF-DB17C130B972}"/>
              </a:ext>
            </a:extLst>
          </p:cNvPr>
          <p:cNvCxnSpPr>
            <a:cxnSpLocks/>
            <a:endCxn id="13" idx="5"/>
          </p:cNvCxnSpPr>
          <p:nvPr/>
        </p:nvCxnSpPr>
        <p:spPr>
          <a:xfrm flipH="1" flipV="1">
            <a:off x="905215" y="2355958"/>
            <a:ext cx="649562" cy="375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直接箭头连接符 1028">
            <a:extLst>
              <a:ext uri="{FF2B5EF4-FFF2-40B4-BE49-F238E27FC236}">
                <a16:creationId xmlns:a16="http://schemas.microsoft.com/office/drawing/2014/main" id="{62E5DB37-DB2F-C586-6C63-7DB2213E1979}"/>
              </a:ext>
            </a:extLst>
          </p:cNvPr>
          <p:cNvCxnSpPr>
            <a:cxnSpLocks/>
            <a:endCxn id="14" idx="0"/>
          </p:cNvCxnSpPr>
          <p:nvPr/>
        </p:nvCxnSpPr>
        <p:spPr>
          <a:xfrm>
            <a:off x="3510307" y="3656352"/>
            <a:ext cx="359619" cy="714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2" name="直接箭头连接符 1031">
            <a:extLst>
              <a:ext uri="{FF2B5EF4-FFF2-40B4-BE49-F238E27FC236}">
                <a16:creationId xmlns:a16="http://schemas.microsoft.com/office/drawing/2014/main" id="{B75A8052-273C-4F62-1FB7-11865872AF36}"/>
              </a:ext>
            </a:extLst>
          </p:cNvPr>
          <p:cNvCxnSpPr>
            <a:cxnSpLocks/>
            <a:endCxn id="19" idx="2"/>
          </p:cNvCxnSpPr>
          <p:nvPr/>
        </p:nvCxnSpPr>
        <p:spPr>
          <a:xfrm>
            <a:off x="3787572" y="3574597"/>
            <a:ext cx="528355" cy="383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5" name="直接箭头连接符 1034">
            <a:extLst>
              <a:ext uri="{FF2B5EF4-FFF2-40B4-BE49-F238E27FC236}">
                <a16:creationId xmlns:a16="http://schemas.microsoft.com/office/drawing/2014/main" id="{2E4DD078-9429-1763-8460-3C4C7DBBAF86}"/>
              </a:ext>
            </a:extLst>
          </p:cNvPr>
          <p:cNvCxnSpPr>
            <a:cxnSpLocks/>
            <a:endCxn id="20" idx="2"/>
          </p:cNvCxnSpPr>
          <p:nvPr/>
        </p:nvCxnSpPr>
        <p:spPr>
          <a:xfrm flipV="1">
            <a:off x="3787572" y="3046702"/>
            <a:ext cx="637843" cy="154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8" name="直接箭头连接符 1037">
            <a:extLst>
              <a:ext uri="{FF2B5EF4-FFF2-40B4-BE49-F238E27FC236}">
                <a16:creationId xmlns:a16="http://schemas.microsoft.com/office/drawing/2014/main" id="{065E4431-D2B8-CA51-2449-E213D70C16AE}"/>
              </a:ext>
            </a:extLst>
          </p:cNvPr>
          <p:cNvCxnSpPr>
            <a:cxnSpLocks/>
            <a:endCxn id="24" idx="3"/>
          </p:cNvCxnSpPr>
          <p:nvPr/>
        </p:nvCxnSpPr>
        <p:spPr>
          <a:xfrm flipV="1">
            <a:off x="3748341" y="2276268"/>
            <a:ext cx="586534" cy="553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2" name="椭圆形标注 20">
            <a:extLst>
              <a:ext uri="{FF2B5EF4-FFF2-40B4-BE49-F238E27FC236}">
                <a16:creationId xmlns:a16="http://schemas.microsoft.com/office/drawing/2014/main" id="{B90BDBF9-76D5-9C63-6FCD-29062DA446F6}"/>
              </a:ext>
            </a:extLst>
          </p:cNvPr>
          <p:cNvSpPr/>
          <p:nvPr/>
        </p:nvSpPr>
        <p:spPr>
          <a:xfrm>
            <a:off x="2302255" y="4281465"/>
            <a:ext cx="719238" cy="355600"/>
          </a:xfrm>
          <a:prstGeom prst="wedgeEllipseCallout">
            <a:avLst/>
          </a:prstGeom>
          <a:solidFill>
            <a:srgbClr val="C4D39C"/>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00" dirty="0">
                <a:solidFill>
                  <a:schemeClr val="tx1"/>
                </a:solidFill>
                <a:latin typeface="+mj-ea"/>
                <a:ea typeface="+mj-ea"/>
              </a:rPr>
              <a:t>问题 </a:t>
            </a:r>
          </a:p>
        </p:txBody>
      </p:sp>
      <p:cxnSp>
        <p:nvCxnSpPr>
          <p:cNvPr id="1043" name="直接箭头连接符 1042">
            <a:extLst>
              <a:ext uri="{FF2B5EF4-FFF2-40B4-BE49-F238E27FC236}">
                <a16:creationId xmlns:a16="http://schemas.microsoft.com/office/drawing/2014/main" id="{962F2277-7D07-290E-19CB-B2B35DEEDFC2}"/>
              </a:ext>
            </a:extLst>
          </p:cNvPr>
          <p:cNvCxnSpPr>
            <a:cxnSpLocks/>
            <a:endCxn id="1042" idx="0"/>
          </p:cNvCxnSpPr>
          <p:nvPr/>
        </p:nvCxnSpPr>
        <p:spPr>
          <a:xfrm>
            <a:off x="2661874" y="3115056"/>
            <a:ext cx="0" cy="1166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1078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交互视角下的检索增强生成</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236378" y="1196244"/>
            <a:ext cx="8780622" cy="372025"/>
          </a:xfrm>
          <a:prstGeom prst="rect">
            <a:avLst/>
          </a:prstGeom>
          <a:noFill/>
        </p:spPr>
        <p:txBody>
          <a:bodyPr wrap="square" rtlCol="0">
            <a:spAutoFit/>
          </a:bodyPr>
          <a:lstStyle/>
          <a:p>
            <a:pPr>
              <a:lnSpc>
                <a:spcPct val="125000"/>
              </a:lnSpc>
            </a:pPr>
            <a:r>
              <a:rPr lang="zh-CN" altLang="en-US" sz="1600" b="1" dirty="0">
                <a:latin typeface="Microsoft YaHei" panose="020B0503020204020204" pitchFamily="34" charset="-122"/>
                <a:ea typeface="Microsoft YaHei" panose="020B0503020204020204" pitchFamily="34" charset="-122"/>
              </a:rPr>
              <a:t>大模型与信息检索如何高效交互从而鲁棒地解决复杂问题？</a:t>
            </a:r>
            <a:endParaRPr lang="en-US" altLang="zh-CN" sz="1600" b="1" dirty="0">
              <a:latin typeface="Microsoft YaHei" panose="020B0503020204020204" pitchFamily="34" charset="-122"/>
              <a:ea typeface="Microsoft YaHei" panose="020B0503020204020204" pitchFamily="34" charset="-122"/>
            </a:endParaRPr>
          </a:p>
        </p:txBody>
      </p:sp>
      <p:pic>
        <p:nvPicPr>
          <p:cNvPr id="22" name="图片 21">
            <a:extLst>
              <a:ext uri="{FF2B5EF4-FFF2-40B4-BE49-F238E27FC236}">
                <a16:creationId xmlns:a16="http://schemas.microsoft.com/office/drawing/2014/main" id="{8A06C369-B462-428E-DE13-9029F990B857}"/>
              </a:ext>
            </a:extLst>
          </p:cNvPr>
          <p:cNvPicPr>
            <a:picLocks noChangeAspect="1"/>
          </p:cNvPicPr>
          <p:nvPr/>
        </p:nvPicPr>
        <p:blipFill>
          <a:blip r:embed="rId7"/>
          <a:stretch>
            <a:fillRect/>
          </a:stretch>
        </p:blipFill>
        <p:spPr>
          <a:xfrm>
            <a:off x="6234205" y="2391900"/>
            <a:ext cx="1859521" cy="1546784"/>
          </a:xfrm>
          <a:prstGeom prst="rect">
            <a:avLst/>
          </a:prstGeom>
        </p:spPr>
      </p:pic>
      <p:sp>
        <p:nvSpPr>
          <p:cNvPr id="29" name="文本框 28">
            <a:extLst>
              <a:ext uri="{FF2B5EF4-FFF2-40B4-BE49-F238E27FC236}">
                <a16:creationId xmlns:a16="http://schemas.microsoft.com/office/drawing/2014/main" id="{B76C3EDA-9622-0920-CE60-6ED8331BF28A}"/>
              </a:ext>
            </a:extLst>
          </p:cNvPr>
          <p:cNvSpPr txBox="1"/>
          <p:nvPr>
            <p:custDataLst>
              <p:tags r:id="rId1"/>
            </p:custDataLst>
          </p:nvPr>
        </p:nvSpPr>
        <p:spPr>
          <a:xfrm>
            <a:off x="6478100" y="4191494"/>
            <a:ext cx="2095834" cy="369332"/>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sz="1800" dirty="0">
                <a:solidFill>
                  <a:schemeClr val="tx1"/>
                </a:solidFill>
                <a:latin typeface="+mj-ea"/>
                <a:ea typeface="+mj-ea"/>
                <a:cs typeface="+mn-cs"/>
              </a:rPr>
              <a:t>大语言模型</a:t>
            </a:r>
          </a:p>
        </p:txBody>
      </p:sp>
      <p:pic>
        <p:nvPicPr>
          <p:cNvPr id="35" name="图片 34">
            <a:extLst>
              <a:ext uri="{FF2B5EF4-FFF2-40B4-BE49-F238E27FC236}">
                <a16:creationId xmlns:a16="http://schemas.microsoft.com/office/drawing/2014/main" id="{53502670-89AC-4BAB-67CA-627CD49BEF8A}"/>
              </a:ext>
            </a:extLst>
          </p:cNvPr>
          <p:cNvPicPr>
            <a:picLocks noChangeAspect="1"/>
          </p:cNvPicPr>
          <p:nvPr/>
        </p:nvPicPr>
        <p:blipFill>
          <a:blip r:embed="rId8"/>
          <a:stretch>
            <a:fillRect/>
          </a:stretch>
        </p:blipFill>
        <p:spPr>
          <a:xfrm>
            <a:off x="4236791" y="2571540"/>
            <a:ext cx="1576839" cy="1158826"/>
          </a:xfrm>
          <a:prstGeom prst="rect">
            <a:avLst/>
          </a:prstGeom>
        </p:spPr>
      </p:pic>
      <p:sp>
        <p:nvSpPr>
          <p:cNvPr id="36" name="矩形 35">
            <a:extLst>
              <a:ext uri="{FF2B5EF4-FFF2-40B4-BE49-F238E27FC236}">
                <a16:creationId xmlns:a16="http://schemas.microsoft.com/office/drawing/2014/main" id="{1EE16B17-A6CA-203F-5C94-0C41A7AE575B}"/>
              </a:ext>
            </a:extLst>
          </p:cNvPr>
          <p:cNvSpPr/>
          <p:nvPr/>
        </p:nvSpPr>
        <p:spPr>
          <a:xfrm>
            <a:off x="1568256" y="2936543"/>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39" name="流程图: 磁盘 38">
            <a:extLst>
              <a:ext uri="{FF2B5EF4-FFF2-40B4-BE49-F238E27FC236}">
                <a16:creationId xmlns:a16="http://schemas.microsoft.com/office/drawing/2014/main" id="{C9F331B3-B30F-71CA-A45A-0437A35DC411}"/>
              </a:ext>
            </a:extLst>
          </p:cNvPr>
          <p:cNvSpPr/>
          <p:nvPr/>
        </p:nvSpPr>
        <p:spPr>
          <a:xfrm>
            <a:off x="1422400" y="3862647"/>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42" name="矩形 10">
            <a:extLst>
              <a:ext uri="{FF2B5EF4-FFF2-40B4-BE49-F238E27FC236}">
                <a16:creationId xmlns:a16="http://schemas.microsoft.com/office/drawing/2014/main" id="{0761D55A-8EF5-29BB-8A31-A4E9D7E1ABE1}"/>
              </a:ext>
            </a:extLst>
          </p:cNvPr>
          <p:cNvSpPr/>
          <p:nvPr>
            <p:custDataLst>
              <p:tags r:id="rId2"/>
            </p:custDataLst>
          </p:nvPr>
        </p:nvSpPr>
        <p:spPr>
          <a:xfrm>
            <a:off x="3300233" y="2702231"/>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4" name="矩形 10">
            <a:extLst>
              <a:ext uri="{FF2B5EF4-FFF2-40B4-BE49-F238E27FC236}">
                <a16:creationId xmlns:a16="http://schemas.microsoft.com/office/drawing/2014/main" id="{64DD5CF1-0114-2A97-E4B1-F1AD7B1A3E69}"/>
              </a:ext>
            </a:extLst>
          </p:cNvPr>
          <p:cNvSpPr/>
          <p:nvPr>
            <p:custDataLst>
              <p:tags r:id="rId3"/>
            </p:custDataLst>
          </p:nvPr>
        </p:nvSpPr>
        <p:spPr>
          <a:xfrm>
            <a:off x="3482429" y="288792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45" name="矩形 10">
            <a:extLst>
              <a:ext uri="{FF2B5EF4-FFF2-40B4-BE49-F238E27FC236}">
                <a16:creationId xmlns:a16="http://schemas.microsoft.com/office/drawing/2014/main" id="{840383C7-34EC-F975-528B-E3781A7B2C7F}"/>
              </a:ext>
            </a:extLst>
          </p:cNvPr>
          <p:cNvSpPr/>
          <p:nvPr>
            <p:custDataLst>
              <p:tags r:id="rId4"/>
            </p:custDataLst>
          </p:nvPr>
        </p:nvSpPr>
        <p:spPr>
          <a:xfrm>
            <a:off x="3664626" y="3073164"/>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50" name="椭圆形标注 20">
            <a:extLst>
              <a:ext uri="{FF2B5EF4-FFF2-40B4-BE49-F238E27FC236}">
                <a16:creationId xmlns:a16="http://schemas.microsoft.com/office/drawing/2014/main" id="{B0FDDC84-C754-4584-B4CB-1C26AFE753B8}"/>
              </a:ext>
            </a:extLst>
          </p:cNvPr>
          <p:cNvSpPr/>
          <p:nvPr/>
        </p:nvSpPr>
        <p:spPr>
          <a:xfrm>
            <a:off x="65181" y="2853122"/>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cxnSp>
        <p:nvCxnSpPr>
          <p:cNvPr id="51" name="直接箭头连接符 50">
            <a:extLst>
              <a:ext uri="{FF2B5EF4-FFF2-40B4-BE49-F238E27FC236}">
                <a16:creationId xmlns:a16="http://schemas.microsoft.com/office/drawing/2014/main" id="{71E36D5D-259B-F02E-4690-0BD9B049EF3C}"/>
              </a:ext>
            </a:extLst>
          </p:cNvPr>
          <p:cNvCxnSpPr>
            <a:cxnSpLocks/>
          </p:cNvCxnSpPr>
          <p:nvPr/>
        </p:nvCxnSpPr>
        <p:spPr>
          <a:xfrm>
            <a:off x="2802711" y="3165292"/>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102E96D-6A21-06F6-A4AA-80CEC74B1B1F}"/>
              </a:ext>
            </a:extLst>
          </p:cNvPr>
          <p:cNvCxnSpPr>
            <a:cxnSpLocks/>
          </p:cNvCxnSpPr>
          <p:nvPr/>
        </p:nvCxnSpPr>
        <p:spPr>
          <a:xfrm>
            <a:off x="1098284" y="3173541"/>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1274091-5A7B-8750-547C-C255FD4EE0F9}"/>
              </a:ext>
            </a:extLst>
          </p:cNvPr>
          <p:cNvCxnSpPr>
            <a:cxnSpLocks/>
          </p:cNvCxnSpPr>
          <p:nvPr/>
        </p:nvCxnSpPr>
        <p:spPr>
          <a:xfrm>
            <a:off x="1940265" y="3412009"/>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DD37CC0-F073-F4EC-34D1-2BD6B7ED1A33}"/>
              </a:ext>
            </a:extLst>
          </p:cNvPr>
          <p:cNvCxnSpPr>
            <a:cxnSpLocks/>
          </p:cNvCxnSpPr>
          <p:nvPr/>
        </p:nvCxnSpPr>
        <p:spPr>
          <a:xfrm flipV="1">
            <a:off x="2295288" y="3394965"/>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圆角矩形标注 2">
            <a:extLst>
              <a:ext uri="{FF2B5EF4-FFF2-40B4-BE49-F238E27FC236}">
                <a16:creationId xmlns:a16="http://schemas.microsoft.com/office/drawing/2014/main" id="{8DAF79D7-F01C-F3B1-A682-B1E7BB2DDE95}"/>
              </a:ext>
            </a:extLst>
          </p:cNvPr>
          <p:cNvSpPr/>
          <p:nvPr/>
        </p:nvSpPr>
        <p:spPr>
          <a:xfrm>
            <a:off x="4626689" y="1955044"/>
            <a:ext cx="1276331" cy="365313"/>
          </a:xfrm>
          <a:prstGeom prst="wedgeRoundRectCallout">
            <a:avLst>
              <a:gd name="adj1" fmla="val -21259"/>
              <a:gd name="adj2" fmla="val 118911"/>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56" name="文本框 55">
            <a:extLst>
              <a:ext uri="{FF2B5EF4-FFF2-40B4-BE49-F238E27FC236}">
                <a16:creationId xmlns:a16="http://schemas.microsoft.com/office/drawing/2014/main" id="{21A71C3B-32D1-204F-B559-2C8F419F1942}"/>
              </a:ext>
            </a:extLst>
          </p:cNvPr>
          <p:cNvSpPr txBox="1"/>
          <p:nvPr/>
        </p:nvSpPr>
        <p:spPr>
          <a:xfrm>
            <a:off x="4739308" y="1979192"/>
            <a:ext cx="1163712" cy="227367"/>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    交互</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394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a:xfrm>
            <a:off x="768900" y="95192"/>
            <a:ext cx="6470100" cy="755700"/>
          </a:xfrm>
        </p:spPr>
        <p:txBody>
          <a:bodyPr/>
          <a:lstStyle/>
          <a:p>
            <a:r>
              <a:rPr lang="zh-CN" altLang="en-US" dirty="0"/>
              <a:t>交互视角下的研究现状</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236378" y="1099277"/>
            <a:ext cx="8780622" cy="372025"/>
          </a:xfrm>
          <a:prstGeom prst="rect">
            <a:avLst/>
          </a:prstGeom>
          <a:noFill/>
        </p:spPr>
        <p:txBody>
          <a:bodyPr wrap="square" rtlCol="0">
            <a:spAutoFit/>
          </a:bodyPr>
          <a:lstStyle/>
          <a:p>
            <a:pPr>
              <a:lnSpc>
                <a:spcPct val="125000"/>
              </a:lnSpc>
            </a:pPr>
            <a:r>
              <a:rPr lang="zh-CN" altLang="en-US" sz="1600" b="1" dirty="0">
                <a:latin typeface="Microsoft YaHei" panose="020B0503020204020204" pitchFamily="34" charset="-122"/>
                <a:ea typeface="Microsoft YaHei" panose="020B0503020204020204" pitchFamily="34" charset="-122"/>
              </a:rPr>
              <a:t>大模型与信息检索模型的交互框架：</a:t>
            </a:r>
            <a:endParaRPr lang="en-US" altLang="zh-CN" sz="1600"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8160BC8-7941-2552-2453-9A23B9D3F15E}"/>
              </a:ext>
            </a:extLst>
          </p:cNvPr>
          <p:cNvSpPr txBox="1"/>
          <p:nvPr/>
        </p:nvSpPr>
        <p:spPr>
          <a:xfrm>
            <a:off x="236378" y="2199725"/>
            <a:ext cx="413242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基于复杂问题分解，如</a:t>
            </a:r>
            <a:r>
              <a:rPr lang="en-US" altLang="zh-CN" sz="1600" dirty="0">
                <a:latin typeface="Microsoft YaHei" panose="020B0503020204020204" pitchFamily="34" charset="-122"/>
                <a:ea typeface="Microsoft YaHei" panose="020B0503020204020204" pitchFamily="34" charset="-122"/>
              </a:rPr>
              <a:t>Self-Ask</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DSP</a:t>
            </a:r>
          </a:p>
        </p:txBody>
      </p:sp>
      <p:sp>
        <p:nvSpPr>
          <p:cNvPr id="4" name="文本框 3">
            <a:extLst>
              <a:ext uri="{FF2B5EF4-FFF2-40B4-BE49-F238E27FC236}">
                <a16:creationId xmlns:a16="http://schemas.microsoft.com/office/drawing/2014/main" id="{690CAD28-B551-C847-C014-DEB7F917B23B}"/>
              </a:ext>
            </a:extLst>
          </p:cNvPr>
          <p:cNvSpPr txBox="1"/>
          <p:nvPr/>
        </p:nvSpPr>
        <p:spPr>
          <a:xfrm>
            <a:off x="236378" y="2744736"/>
            <a:ext cx="371078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基于智能体规划，如</a:t>
            </a:r>
            <a:r>
              <a:rPr lang="en-US" altLang="zh-CN" sz="1600" dirty="0">
                <a:latin typeface="Microsoft YaHei" panose="020B0503020204020204" pitchFamily="34" charset="-122"/>
                <a:ea typeface="Microsoft YaHei" panose="020B0503020204020204" pitchFamily="34" charset="-122"/>
              </a:rPr>
              <a:t>React</a:t>
            </a:r>
          </a:p>
        </p:txBody>
      </p:sp>
      <p:sp>
        <p:nvSpPr>
          <p:cNvPr id="5" name="文本框 4">
            <a:extLst>
              <a:ext uri="{FF2B5EF4-FFF2-40B4-BE49-F238E27FC236}">
                <a16:creationId xmlns:a16="http://schemas.microsoft.com/office/drawing/2014/main" id="{12F51E18-C869-1DB6-2F69-4BCF074D0E5C}"/>
              </a:ext>
            </a:extLst>
          </p:cNvPr>
          <p:cNvSpPr txBox="1"/>
          <p:nvPr/>
        </p:nvSpPr>
        <p:spPr>
          <a:xfrm>
            <a:off x="236378" y="3323856"/>
            <a:ext cx="404098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基于树型推理，如</a:t>
            </a:r>
            <a:r>
              <a:rPr lang="en-US" altLang="zh-CN" sz="1600" dirty="0">
                <a:latin typeface="Microsoft YaHei" panose="020B0503020204020204" pitchFamily="34" charset="-122"/>
                <a:ea typeface="Microsoft YaHei" panose="020B0503020204020204" pitchFamily="34" charset="-122"/>
              </a:rPr>
              <a:t>Tree-of-Thought</a:t>
            </a:r>
          </a:p>
        </p:txBody>
      </p:sp>
      <p:sp>
        <p:nvSpPr>
          <p:cNvPr id="6" name="文本框 5">
            <a:extLst>
              <a:ext uri="{FF2B5EF4-FFF2-40B4-BE49-F238E27FC236}">
                <a16:creationId xmlns:a16="http://schemas.microsoft.com/office/drawing/2014/main" id="{F70526DD-5E18-982F-E770-DBF76B67BDBE}"/>
              </a:ext>
            </a:extLst>
          </p:cNvPr>
          <p:cNvSpPr txBox="1"/>
          <p:nvPr/>
        </p:nvSpPr>
        <p:spPr>
          <a:xfrm>
            <a:off x="221138" y="3909773"/>
            <a:ext cx="4040982" cy="372025"/>
          </a:xfrm>
          <a:prstGeom prst="rect">
            <a:avLst/>
          </a:prstGeom>
          <a:noFill/>
        </p:spPr>
        <p:txBody>
          <a:bodyPr wrap="square" rtlCol="0">
            <a:spAutoFit/>
          </a:bodyPr>
          <a:lstStyle/>
          <a:p>
            <a:pPr marL="342900" indent="-342900">
              <a:lnSpc>
                <a:spcPct val="125000"/>
              </a:lnSpc>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基于信息修正，如</a:t>
            </a:r>
            <a:r>
              <a:rPr lang="en-US" altLang="zh-CN" sz="1600" dirty="0">
                <a:latin typeface="Microsoft YaHei" panose="020B0503020204020204" pitchFamily="34" charset="-122"/>
                <a:ea typeface="Microsoft YaHei" panose="020B0503020204020204" pitchFamily="34" charset="-122"/>
              </a:rPr>
              <a:t>Verify-and-Edit</a:t>
            </a:r>
          </a:p>
        </p:txBody>
      </p:sp>
      <p:sp>
        <p:nvSpPr>
          <p:cNvPr id="11" name="文本框 10">
            <a:extLst>
              <a:ext uri="{FF2B5EF4-FFF2-40B4-BE49-F238E27FC236}">
                <a16:creationId xmlns:a16="http://schemas.microsoft.com/office/drawing/2014/main" id="{B16A531B-DEBA-EBDB-C692-3974E8058B7F}"/>
              </a:ext>
            </a:extLst>
          </p:cNvPr>
          <p:cNvSpPr txBox="1"/>
          <p:nvPr/>
        </p:nvSpPr>
        <p:spPr>
          <a:xfrm>
            <a:off x="236378" y="1685194"/>
            <a:ext cx="4132422" cy="3720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基于工具调用，如</a:t>
            </a:r>
            <a:r>
              <a:rPr lang="en-US" altLang="zh-CN" sz="1600" dirty="0" err="1">
                <a:latin typeface="Microsoft YaHei" panose="020B0503020204020204" pitchFamily="34" charset="-122"/>
                <a:ea typeface="Microsoft YaHei" panose="020B0503020204020204" pitchFamily="34" charset="-122"/>
              </a:rPr>
              <a:t>ToolFormer</a:t>
            </a:r>
            <a:endParaRPr lang="en-US" altLang="zh-CN" sz="16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B020FCA9-2621-21ED-78B1-C49CE0AC88B6}"/>
              </a:ext>
            </a:extLst>
          </p:cNvPr>
          <p:cNvPicPr>
            <a:picLocks noChangeAspect="1"/>
          </p:cNvPicPr>
          <p:nvPr/>
        </p:nvPicPr>
        <p:blipFill>
          <a:blip r:embed="rId3"/>
          <a:stretch>
            <a:fillRect/>
          </a:stretch>
        </p:blipFill>
        <p:spPr>
          <a:xfrm>
            <a:off x="4136311" y="743752"/>
            <a:ext cx="2179320" cy="2112130"/>
          </a:xfrm>
          <a:prstGeom prst="rect">
            <a:avLst/>
          </a:prstGeom>
        </p:spPr>
      </p:pic>
      <p:pic>
        <p:nvPicPr>
          <p:cNvPr id="15" name="图片 14">
            <a:extLst>
              <a:ext uri="{FF2B5EF4-FFF2-40B4-BE49-F238E27FC236}">
                <a16:creationId xmlns:a16="http://schemas.microsoft.com/office/drawing/2014/main" id="{C19E9AA7-692C-753E-CBBB-894E9A602E07}"/>
              </a:ext>
            </a:extLst>
          </p:cNvPr>
          <p:cNvPicPr>
            <a:picLocks noChangeAspect="1"/>
          </p:cNvPicPr>
          <p:nvPr/>
        </p:nvPicPr>
        <p:blipFill>
          <a:blip r:embed="rId4"/>
          <a:stretch>
            <a:fillRect/>
          </a:stretch>
        </p:blipFill>
        <p:spPr>
          <a:xfrm>
            <a:off x="4136311" y="2879532"/>
            <a:ext cx="2702628" cy="2263967"/>
          </a:xfrm>
          <a:prstGeom prst="rect">
            <a:avLst/>
          </a:prstGeom>
        </p:spPr>
      </p:pic>
      <p:pic>
        <p:nvPicPr>
          <p:cNvPr id="17" name="图片 16">
            <a:extLst>
              <a:ext uri="{FF2B5EF4-FFF2-40B4-BE49-F238E27FC236}">
                <a16:creationId xmlns:a16="http://schemas.microsoft.com/office/drawing/2014/main" id="{F58941D8-6CB0-A66D-7132-DEA64748562A}"/>
              </a:ext>
            </a:extLst>
          </p:cNvPr>
          <p:cNvPicPr>
            <a:picLocks noChangeAspect="1"/>
          </p:cNvPicPr>
          <p:nvPr/>
        </p:nvPicPr>
        <p:blipFill>
          <a:blip r:embed="rId5"/>
          <a:stretch>
            <a:fillRect/>
          </a:stretch>
        </p:blipFill>
        <p:spPr>
          <a:xfrm>
            <a:off x="6862889" y="59161"/>
            <a:ext cx="2090453" cy="2571750"/>
          </a:xfrm>
          <a:prstGeom prst="rect">
            <a:avLst/>
          </a:prstGeom>
        </p:spPr>
      </p:pic>
      <p:pic>
        <p:nvPicPr>
          <p:cNvPr id="19" name="图片 18">
            <a:extLst>
              <a:ext uri="{FF2B5EF4-FFF2-40B4-BE49-F238E27FC236}">
                <a16:creationId xmlns:a16="http://schemas.microsoft.com/office/drawing/2014/main" id="{D1B06107-A41E-49D5-37E1-66691C2106A7}"/>
              </a:ext>
            </a:extLst>
          </p:cNvPr>
          <p:cNvPicPr>
            <a:picLocks noChangeAspect="1"/>
          </p:cNvPicPr>
          <p:nvPr/>
        </p:nvPicPr>
        <p:blipFill>
          <a:blip r:embed="rId6"/>
          <a:stretch>
            <a:fillRect/>
          </a:stretch>
        </p:blipFill>
        <p:spPr>
          <a:xfrm>
            <a:off x="6862889" y="2744736"/>
            <a:ext cx="2264096" cy="2398764"/>
          </a:xfrm>
          <a:prstGeom prst="rect">
            <a:avLst/>
          </a:prstGeom>
        </p:spPr>
      </p:pic>
    </p:spTree>
    <p:extLst>
      <p:ext uri="{BB962C8B-B14F-4D97-AF65-F5344CB8AC3E}">
        <p14:creationId xmlns:p14="http://schemas.microsoft.com/office/powerpoint/2010/main" val="2613860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大模型与检索的树形交互框架</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100778"/>
            <a:ext cx="9025666" cy="453250"/>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en-US" sz="2000" dirty="0"/>
              <a:t>Search-in-the-Chain: </a:t>
            </a:r>
            <a:r>
              <a:rPr lang="zh-CN" altLang="en-US" sz="2000" b="0" dirty="0"/>
              <a:t>面向知识密集型任务的交互式检索增强大型语言模型</a:t>
            </a:r>
            <a:endParaRPr lang="en-CN" sz="2000" b="0" dirty="0"/>
          </a:p>
        </p:txBody>
      </p:sp>
      <p:pic>
        <p:nvPicPr>
          <p:cNvPr id="1026" name="Picture 2">
            <a:extLst>
              <a:ext uri="{FF2B5EF4-FFF2-40B4-BE49-F238E27FC236}">
                <a16:creationId xmlns:a16="http://schemas.microsoft.com/office/drawing/2014/main" id="{FE3771E4-3FB6-2E85-EF29-18348CB57EDF}"/>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090920" y="490491"/>
            <a:ext cx="2362200" cy="58111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17B8214-7F24-6BCB-CFFF-028F163F1EC8}"/>
              </a:ext>
            </a:extLst>
          </p:cNvPr>
          <p:cNvPicPr>
            <a:picLocks noChangeAspect="1"/>
          </p:cNvPicPr>
          <p:nvPr/>
        </p:nvPicPr>
        <p:blipFill>
          <a:blip r:embed="rId3"/>
          <a:stretch>
            <a:fillRect/>
          </a:stretch>
        </p:blipFill>
        <p:spPr>
          <a:xfrm>
            <a:off x="807720" y="1605966"/>
            <a:ext cx="3383280" cy="2946585"/>
          </a:xfrm>
          <a:prstGeom prst="rect">
            <a:avLst/>
          </a:prstGeom>
        </p:spPr>
      </p:pic>
      <p:sp>
        <p:nvSpPr>
          <p:cNvPr id="8" name="文本框 7">
            <a:extLst>
              <a:ext uri="{FF2B5EF4-FFF2-40B4-BE49-F238E27FC236}">
                <a16:creationId xmlns:a16="http://schemas.microsoft.com/office/drawing/2014/main" id="{F99922A9-A705-2C2B-8E85-95F3AE28FBC9}"/>
              </a:ext>
            </a:extLst>
          </p:cNvPr>
          <p:cNvSpPr txBox="1"/>
          <p:nvPr/>
        </p:nvSpPr>
        <p:spPr>
          <a:xfrm>
            <a:off x="4716780" y="2247446"/>
            <a:ext cx="4208559" cy="1323439"/>
          </a:xfrm>
          <a:prstGeom prst="rect">
            <a:avLst/>
          </a:prstGeom>
          <a:noFill/>
        </p:spPr>
        <p:txBody>
          <a:bodyPr wrap="square" rtlCol="0">
            <a:spAutoFit/>
          </a:bodyPr>
          <a:lstStyle/>
          <a:p>
            <a:r>
              <a:rPr lang="en-US" altLang="zh-CN" sz="1600" b="1" dirty="0">
                <a:solidFill>
                  <a:srgbClr val="C00000"/>
                </a:solidFill>
                <a:latin typeface="+mj-ea"/>
                <a:ea typeface="+mj-ea"/>
                <a:cs typeface="Times New Roman" panose="02020603050405020304" pitchFamily="18" charset="0"/>
              </a:rPr>
              <a:t>- </a:t>
            </a:r>
            <a:r>
              <a:rPr lang="zh-CN" altLang="en-US" sz="1600" b="1" dirty="0">
                <a:solidFill>
                  <a:srgbClr val="C00000"/>
                </a:solidFill>
                <a:latin typeface="+mj-ea"/>
                <a:ea typeface="+mj-ea"/>
                <a:cs typeface="Times New Roman" panose="02020603050405020304" pitchFamily="18" charset="0"/>
              </a:rPr>
              <a:t>局部推理</a:t>
            </a:r>
            <a:r>
              <a:rPr lang="en-US" altLang="zh-CN" sz="1600" b="1" dirty="0">
                <a:solidFill>
                  <a:srgbClr val="C00000"/>
                </a:solidFill>
                <a:latin typeface="+mj-ea"/>
                <a:ea typeface="+mj-ea"/>
                <a:cs typeface="Times New Roman" panose="02020603050405020304" pitchFamily="18" charset="0"/>
              </a:rPr>
              <a:t> vs. </a:t>
            </a:r>
            <a:r>
              <a:rPr lang="zh-CN" altLang="en-US" sz="1600" b="1" dirty="0">
                <a:solidFill>
                  <a:srgbClr val="C00000"/>
                </a:solidFill>
                <a:latin typeface="+mj-ea"/>
                <a:ea typeface="+mj-ea"/>
                <a:cs typeface="Times New Roman" panose="02020603050405020304" pitchFamily="18" charset="0"/>
              </a:rPr>
              <a:t>全局推理</a:t>
            </a:r>
            <a:r>
              <a:rPr lang="en-US" altLang="zh-CN" sz="1600" b="1" dirty="0">
                <a:solidFill>
                  <a:srgbClr val="C00000"/>
                </a:solidFill>
                <a:latin typeface="+mj-ea"/>
                <a:ea typeface="+mj-ea"/>
                <a:cs typeface="Times New Roman" panose="02020603050405020304" pitchFamily="18" charset="0"/>
              </a:rPr>
              <a:t> </a:t>
            </a:r>
          </a:p>
          <a:p>
            <a:pPr marL="457200" indent="-457200">
              <a:buAutoNum type="arabicPeriod"/>
            </a:pPr>
            <a:endParaRPr lang="en-US" altLang="zh-CN" sz="1600" b="1" dirty="0">
              <a:solidFill>
                <a:srgbClr val="C00000"/>
              </a:solidFill>
              <a:latin typeface="+mj-ea"/>
              <a:ea typeface="+mj-ea"/>
              <a:cs typeface="Times New Roman" panose="02020603050405020304" pitchFamily="18" charset="0"/>
            </a:endParaRPr>
          </a:p>
          <a:p>
            <a:r>
              <a:rPr lang="en-US" altLang="zh-CN" sz="1600" b="1" dirty="0">
                <a:solidFill>
                  <a:srgbClr val="C00000"/>
                </a:solidFill>
                <a:latin typeface="+mj-ea"/>
                <a:ea typeface="+mj-ea"/>
                <a:cs typeface="Times New Roman" panose="02020603050405020304" pitchFamily="18" charset="0"/>
              </a:rPr>
              <a:t>- </a:t>
            </a:r>
            <a:r>
              <a:rPr lang="zh-CN" altLang="en-US" sz="1600" b="1" dirty="0">
                <a:solidFill>
                  <a:srgbClr val="C00000"/>
                </a:solidFill>
                <a:latin typeface="+mj-ea"/>
                <a:ea typeface="+mj-ea"/>
                <a:cs typeface="Times New Roman" panose="02020603050405020304" pitchFamily="18" charset="0"/>
              </a:rPr>
              <a:t>直接交互 </a:t>
            </a:r>
            <a:r>
              <a:rPr lang="en-US" altLang="zh-CN" sz="1600" b="1" dirty="0">
                <a:solidFill>
                  <a:srgbClr val="C00000"/>
                </a:solidFill>
                <a:latin typeface="+mj-ea"/>
                <a:ea typeface="+mj-ea"/>
                <a:cs typeface="Times New Roman" panose="02020603050405020304" pitchFamily="18" charset="0"/>
              </a:rPr>
              <a:t>vs. </a:t>
            </a:r>
            <a:r>
              <a:rPr lang="zh-CN" altLang="en-US" sz="1600" b="1" dirty="0">
                <a:solidFill>
                  <a:srgbClr val="C00000"/>
                </a:solidFill>
                <a:latin typeface="+mj-ea"/>
                <a:ea typeface="+mj-ea"/>
                <a:cs typeface="Times New Roman" panose="02020603050405020304" pitchFamily="18" charset="0"/>
              </a:rPr>
              <a:t>基于校验与补全的交互</a:t>
            </a:r>
            <a:endParaRPr lang="en-US" altLang="zh-CN" sz="1600" b="1" dirty="0">
              <a:solidFill>
                <a:srgbClr val="C00000"/>
              </a:solidFill>
              <a:latin typeface="+mj-ea"/>
              <a:ea typeface="+mj-ea"/>
              <a:cs typeface="Times New Roman" panose="02020603050405020304" pitchFamily="18" charset="0"/>
            </a:endParaRPr>
          </a:p>
          <a:p>
            <a:endParaRPr lang="en-US" altLang="zh-CN" sz="1600" b="1" dirty="0">
              <a:solidFill>
                <a:srgbClr val="C00000"/>
              </a:solidFill>
              <a:latin typeface="+mj-ea"/>
              <a:ea typeface="+mj-ea"/>
              <a:cs typeface="Times New Roman" panose="02020603050405020304" pitchFamily="18" charset="0"/>
            </a:endParaRPr>
          </a:p>
          <a:p>
            <a:r>
              <a:rPr lang="en-US" altLang="zh-CN" sz="1600" b="1" dirty="0">
                <a:solidFill>
                  <a:srgbClr val="C00000"/>
                </a:solidFill>
                <a:latin typeface="+mj-ea"/>
                <a:ea typeface="+mj-ea"/>
                <a:cs typeface="Times New Roman" panose="02020603050405020304" pitchFamily="18" charset="0"/>
              </a:rPr>
              <a:t>- </a:t>
            </a:r>
            <a:r>
              <a:rPr lang="zh-CN" altLang="en-US" sz="1600" b="1" dirty="0">
                <a:solidFill>
                  <a:srgbClr val="C00000"/>
                </a:solidFill>
                <a:latin typeface="+mj-ea"/>
                <a:ea typeface="+mj-ea"/>
                <a:cs typeface="Times New Roman" panose="02020603050405020304" pitchFamily="18" charset="0"/>
              </a:rPr>
              <a:t>链式交互 </a:t>
            </a:r>
            <a:r>
              <a:rPr lang="en-US" altLang="zh-CN" sz="1600" b="1" dirty="0">
                <a:solidFill>
                  <a:srgbClr val="C00000"/>
                </a:solidFill>
                <a:latin typeface="+mj-ea"/>
                <a:ea typeface="+mj-ea"/>
                <a:cs typeface="Times New Roman" panose="02020603050405020304" pitchFamily="18" charset="0"/>
              </a:rPr>
              <a:t>vs. </a:t>
            </a:r>
            <a:r>
              <a:rPr lang="zh-CN" altLang="en-US" sz="1600" b="1" dirty="0">
                <a:solidFill>
                  <a:srgbClr val="C00000"/>
                </a:solidFill>
                <a:latin typeface="+mj-ea"/>
                <a:ea typeface="+mj-ea"/>
                <a:cs typeface="Times New Roman" panose="02020603050405020304" pitchFamily="18" charset="0"/>
              </a:rPr>
              <a:t>树形交互</a:t>
            </a:r>
          </a:p>
        </p:txBody>
      </p:sp>
      <p:sp>
        <p:nvSpPr>
          <p:cNvPr id="3" name="Title 1">
            <a:extLst>
              <a:ext uri="{FF2B5EF4-FFF2-40B4-BE49-F238E27FC236}">
                <a16:creationId xmlns:a16="http://schemas.microsoft.com/office/drawing/2014/main" id="{B8254121-8C4E-940C-F594-E6963FA93367}"/>
              </a:ext>
            </a:extLst>
          </p:cNvPr>
          <p:cNvSpPr txBox="1">
            <a:spLocks/>
          </p:cNvSpPr>
          <p:nvPr/>
        </p:nvSpPr>
        <p:spPr>
          <a:xfrm>
            <a:off x="4716780" y="1765026"/>
            <a:ext cx="3254403" cy="459560"/>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2000" dirty="0"/>
              <a:t>核心贡献：</a:t>
            </a:r>
            <a:endParaRPr lang="en-CN" sz="2000" dirty="0"/>
          </a:p>
        </p:txBody>
      </p:sp>
      <p:sp>
        <p:nvSpPr>
          <p:cNvPr id="6" name="Title 1">
            <a:extLst>
              <a:ext uri="{FF2B5EF4-FFF2-40B4-BE49-F238E27FC236}">
                <a16:creationId xmlns:a16="http://schemas.microsoft.com/office/drawing/2014/main" id="{9F7A96C7-960F-B0F4-AF04-1FD8996F4D99}"/>
              </a:ext>
            </a:extLst>
          </p:cNvPr>
          <p:cNvSpPr txBox="1">
            <a:spLocks/>
          </p:cNvSpPr>
          <p:nvPr/>
        </p:nvSpPr>
        <p:spPr>
          <a:xfrm>
            <a:off x="0" y="4607795"/>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Search-in-the-Chain: Interactively Enhancing Large Language</a:t>
            </a:r>
            <a:r>
              <a:rPr lang="zh-CN" altLang="en-US" dirty="0"/>
              <a:t> </a:t>
            </a:r>
            <a:r>
              <a:rPr lang="en-US" dirty="0"/>
              <a:t>Models with Search for Knowledge-intensive Tasks</a:t>
            </a:r>
            <a:r>
              <a:rPr lang="en-US" altLang="zh-CN" dirty="0"/>
              <a:t>.</a:t>
            </a:r>
            <a:r>
              <a:rPr lang="zh-CN" altLang="en-US" dirty="0"/>
              <a:t> </a:t>
            </a:r>
            <a:r>
              <a:rPr lang="en-US" b="0" i="1" dirty="0">
                <a:solidFill>
                  <a:srgbClr val="333333"/>
                </a:solidFill>
                <a:effectLst/>
                <a:latin typeface="Microsoft YaHei" panose="020B0503020204020204" pitchFamily="34" charset="-122"/>
                <a:ea typeface="Microsoft YaHei" panose="020B0503020204020204" pitchFamily="34" charset="-122"/>
              </a:rPr>
              <a:t>Proceedings of the ACM Web Conference 2024 (WWW'24)</a:t>
            </a:r>
            <a:r>
              <a:rPr lang="en-US" b="0" i="0" dirty="0">
                <a:solidFill>
                  <a:srgbClr val="333333"/>
                </a:solidFill>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6701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动机</a:t>
            </a:r>
            <a:endParaRPr lang="en-CN" dirty="0"/>
          </a:p>
        </p:txBody>
      </p:sp>
      <p:pic>
        <p:nvPicPr>
          <p:cNvPr id="5" name="图片 4">
            <a:extLst>
              <a:ext uri="{FF2B5EF4-FFF2-40B4-BE49-F238E27FC236}">
                <a16:creationId xmlns:a16="http://schemas.microsoft.com/office/drawing/2014/main" id="{817B8214-7F24-6BCB-CFFF-028F163F1EC8}"/>
              </a:ext>
            </a:extLst>
          </p:cNvPr>
          <p:cNvPicPr>
            <a:picLocks noChangeAspect="1"/>
          </p:cNvPicPr>
          <p:nvPr/>
        </p:nvPicPr>
        <p:blipFill>
          <a:blip r:embed="rId2"/>
          <a:stretch>
            <a:fillRect/>
          </a:stretch>
        </p:blipFill>
        <p:spPr>
          <a:xfrm>
            <a:off x="0" y="1320888"/>
            <a:ext cx="4389137" cy="3822612"/>
          </a:xfrm>
          <a:prstGeom prst="rect">
            <a:avLst/>
          </a:prstGeom>
        </p:spPr>
      </p:pic>
      <p:sp>
        <p:nvSpPr>
          <p:cNvPr id="8" name="文本框 7">
            <a:extLst>
              <a:ext uri="{FF2B5EF4-FFF2-40B4-BE49-F238E27FC236}">
                <a16:creationId xmlns:a16="http://schemas.microsoft.com/office/drawing/2014/main" id="{F99922A9-A705-2C2B-8E85-95F3AE28FBC9}"/>
              </a:ext>
            </a:extLst>
          </p:cNvPr>
          <p:cNvSpPr txBox="1"/>
          <p:nvPr/>
        </p:nvSpPr>
        <p:spPr>
          <a:xfrm>
            <a:off x="4329713" y="1496187"/>
            <a:ext cx="4922718" cy="2923877"/>
          </a:xfrm>
          <a:prstGeom prst="rect">
            <a:avLst/>
          </a:prstGeom>
          <a:noFill/>
        </p:spPr>
        <p:txBody>
          <a:bodyPr wrap="square" rtlCol="0">
            <a:spAutoFit/>
          </a:bodyPr>
          <a:lstStyle/>
          <a:p>
            <a:pPr>
              <a:lnSpc>
                <a:spcPct val="125000"/>
              </a:lnSpc>
            </a:pPr>
            <a:r>
              <a:rPr lang="zh-CN" altLang="en-US" dirty="0">
                <a:solidFill>
                  <a:schemeClr val="tx1"/>
                </a:solidFill>
                <a:latin typeface="+mj-ea"/>
                <a:ea typeface="+mj-ea"/>
                <a:cs typeface="Times New Roman" panose="02020603050405020304" pitchFamily="18" charset="0"/>
              </a:rPr>
              <a:t>在面对</a:t>
            </a:r>
            <a:r>
              <a:rPr lang="zh-CN" altLang="en-US" dirty="0">
                <a:solidFill>
                  <a:srgbClr val="C00000"/>
                </a:solidFill>
                <a:latin typeface="+mj-ea"/>
                <a:ea typeface="+mj-ea"/>
                <a:cs typeface="Times New Roman" panose="02020603050405020304" pitchFamily="18" charset="0"/>
              </a:rPr>
              <a:t>复杂</a:t>
            </a:r>
            <a:r>
              <a:rPr lang="zh-CN" altLang="en-US" dirty="0">
                <a:solidFill>
                  <a:schemeClr val="tx1"/>
                </a:solidFill>
                <a:latin typeface="+mj-ea"/>
                <a:ea typeface="+mj-ea"/>
                <a:cs typeface="Times New Roman" panose="02020603050405020304" pitchFamily="18" charset="0"/>
              </a:rPr>
              <a:t>的需要</a:t>
            </a:r>
            <a:r>
              <a:rPr lang="zh-CN" altLang="en-US" dirty="0">
                <a:solidFill>
                  <a:srgbClr val="C00000"/>
                </a:solidFill>
                <a:latin typeface="+mj-ea"/>
                <a:ea typeface="+mj-ea"/>
                <a:cs typeface="Times New Roman" panose="02020603050405020304" pitchFamily="18" charset="0"/>
              </a:rPr>
              <a:t>多跳知识密集型</a:t>
            </a:r>
            <a:r>
              <a:rPr lang="zh-CN" altLang="en-US" dirty="0">
                <a:solidFill>
                  <a:schemeClr val="tx1"/>
                </a:solidFill>
                <a:latin typeface="+mj-ea"/>
                <a:ea typeface="+mj-ea"/>
                <a:cs typeface="Times New Roman" panose="02020603050405020304" pitchFamily="18" charset="0"/>
              </a:rPr>
              <a:t>的问题时，现存的检索增强的交互框架存在以下问题：</a:t>
            </a:r>
            <a:endParaRPr lang="en-US" altLang="zh-CN" dirty="0">
              <a:solidFill>
                <a:schemeClr val="tx1"/>
              </a:solidFill>
              <a:latin typeface="+mj-ea"/>
              <a:ea typeface="+mj-ea"/>
              <a:cs typeface="Times New Roman" panose="02020603050405020304" pitchFamily="18" charset="0"/>
            </a:endParaRPr>
          </a:p>
          <a:p>
            <a:pPr marL="457200" indent="-457200">
              <a:lnSpc>
                <a:spcPct val="125000"/>
              </a:lnSpc>
              <a:buAutoNum type="arabicPeriod"/>
            </a:pPr>
            <a:endParaRPr lang="en-US" altLang="zh-CN" dirty="0">
              <a:solidFill>
                <a:schemeClr val="tx1"/>
              </a:solidFill>
              <a:latin typeface="+mj-ea"/>
              <a:ea typeface="+mj-ea"/>
              <a:cs typeface="Times New Roman" panose="02020603050405020304" pitchFamily="18" charset="0"/>
            </a:endParaRPr>
          </a:p>
          <a:p>
            <a:pPr>
              <a:lnSpc>
                <a:spcPct val="125000"/>
              </a:lnSpc>
            </a:pPr>
            <a:r>
              <a:rPr lang="en-US" altLang="zh-CN" dirty="0">
                <a:solidFill>
                  <a:schemeClr val="tx1"/>
                </a:solidFill>
                <a:latin typeface="+mj-ea"/>
                <a:ea typeface="+mj-ea"/>
                <a:cs typeface="Times New Roman" panose="02020603050405020304" pitchFamily="18" charset="0"/>
              </a:rPr>
              <a:t>1. </a:t>
            </a:r>
            <a:r>
              <a:rPr lang="zh-CN" altLang="en-US" dirty="0">
                <a:solidFill>
                  <a:schemeClr val="tx1"/>
                </a:solidFill>
                <a:latin typeface="+mj-ea"/>
                <a:ea typeface="+mj-ea"/>
                <a:cs typeface="Times New Roman" panose="02020603050405020304" pitchFamily="18" charset="0"/>
              </a:rPr>
              <a:t>检索与大模型的交互</a:t>
            </a:r>
            <a:r>
              <a:rPr lang="zh-CN" altLang="en-US" dirty="0">
                <a:solidFill>
                  <a:srgbClr val="C00000"/>
                </a:solidFill>
                <a:latin typeface="+mj-ea"/>
                <a:ea typeface="+mj-ea"/>
                <a:cs typeface="Times New Roman" panose="02020603050405020304" pitchFamily="18" charset="0"/>
              </a:rPr>
              <a:t>打破了大模型连贯的推理链</a:t>
            </a:r>
            <a:r>
              <a:rPr lang="zh-CN" altLang="en-US" dirty="0">
                <a:solidFill>
                  <a:schemeClr val="tx1"/>
                </a:solidFill>
                <a:latin typeface="+mj-ea"/>
                <a:ea typeface="+mj-ea"/>
                <a:cs typeface="Times New Roman" panose="02020603050405020304" pitchFamily="18" charset="0"/>
              </a:rPr>
              <a:t>，使其在每次推理时仅能解决“局部”节点的问题。</a:t>
            </a:r>
            <a:endParaRPr lang="en-US" altLang="zh-CN" dirty="0">
              <a:solidFill>
                <a:schemeClr val="tx1"/>
              </a:solidFill>
              <a:latin typeface="+mj-ea"/>
              <a:ea typeface="+mj-ea"/>
              <a:cs typeface="Times New Roman" panose="02020603050405020304" pitchFamily="18" charset="0"/>
            </a:endParaRPr>
          </a:p>
          <a:p>
            <a:pPr>
              <a:lnSpc>
                <a:spcPct val="125000"/>
              </a:lnSpc>
            </a:pPr>
            <a:endParaRPr lang="en-US" altLang="zh-CN" dirty="0">
              <a:solidFill>
                <a:schemeClr val="tx1"/>
              </a:solidFill>
              <a:latin typeface="+mj-ea"/>
              <a:ea typeface="+mj-ea"/>
              <a:cs typeface="Times New Roman" panose="02020603050405020304" pitchFamily="18" charset="0"/>
            </a:endParaRPr>
          </a:p>
          <a:p>
            <a:pPr>
              <a:lnSpc>
                <a:spcPct val="125000"/>
              </a:lnSpc>
            </a:pPr>
            <a:r>
              <a:rPr lang="en-US" altLang="zh-CN" dirty="0">
                <a:solidFill>
                  <a:schemeClr val="tx1"/>
                </a:solidFill>
                <a:latin typeface="+mj-ea"/>
                <a:ea typeface="+mj-ea"/>
                <a:cs typeface="Times New Roman" panose="02020603050405020304" pitchFamily="18" charset="0"/>
              </a:rPr>
              <a:t>2. </a:t>
            </a:r>
            <a:r>
              <a:rPr lang="zh-CN" altLang="en-US" dirty="0">
                <a:solidFill>
                  <a:schemeClr val="tx1"/>
                </a:solidFill>
                <a:latin typeface="+mj-ea"/>
                <a:ea typeface="+mj-ea"/>
                <a:cs typeface="Times New Roman" panose="02020603050405020304" pitchFamily="18" charset="0"/>
              </a:rPr>
              <a:t>在每个节点都直接将文档提供给大模型，存在</a:t>
            </a:r>
            <a:r>
              <a:rPr lang="zh-CN" altLang="en-US" dirty="0">
                <a:solidFill>
                  <a:srgbClr val="C00000"/>
                </a:solidFill>
                <a:latin typeface="+mj-ea"/>
                <a:ea typeface="+mj-ea"/>
                <a:cs typeface="Times New Roman" panose="02020603050405020304" pitchFamily="18" charset="0"/>
              </a:rPr>
              <a:t>误导</a:t>
            </a:r>
            <a:r>
              <a:rPr lang="zh-CN" altLang="en-US" dirty="0">
                <a:solidFill>
                  <a:schemeClr val="tx1"/>
                </a:solidFill>
                <a:latin typeface="+mj-ea"/>
                <a:ea typeface="+mj-ea"/>
                <a:cs typeface="Times New Roman" panose="02020603050405020304" pitchFamily="18" charset="0"/>
              </a:rPr>
              <a:t>大模型的风险，也增加的大模型的推理开销。</a:t>
            </a:r>
            <a:endParaRPr lang="en-US" altLang="zh-CN" dirty="0">
              <a:solidFill>
                <a:schemeClr val="tx1"/>
              </a:solidFill>
              <a:latin typeface="+mj-ea"/>
              <a:ea typeface="+mj-ea"/>
              <a:cs typeface="Times New Roman" panose="02020603050405020304" pitchFamily="18" charset="0"/>
            </a:endParaRPr>
          </a:p>
          <a:p>
            <a:endParaRPr lang="en-US" altLang="zh-CN" sz="1600" dirty="0">
              <a:solidFill>
                <a:schemeClr val="tx1"/>
              </a:solidFill>
              <a:latin typeface="+mj-ea"/>
              <a:ea typeface="+mj-ea"/>
              <a:cs typeface="Times New Roman" panose="02020603050405020304" pitchFamily="18" charset="0"/>
            </a:endParaRPr>
          </a:p>
          <a:p>
            <a:r>
              <a:rPr lang="en-US" altLang="zh-CN" dirty="0">
                <a:solidFill>
                  <a:schemeClr val="tx1"/>
                </a:solidFill>
                <a:latin typeface="+mj-ea"/>
                <a:ea typeface="+mj-ea"/>
                <a:cs typeface="Times New Roman" panose="02020603050405020304" pitchFamily="18" charset="0"/>
              </a:rPr>
              <a:t>3. </a:t>
            </a:r>
            <a:r>
              <a:rPr lang="zh-CN" altLang="en-US" dirty="0">
                <a:solidFill>
                  <a:schemeClr val="tx1"/>
                </a:solidFill>
                <a:latin typeface="+mj-ea"/>
                <a:ea typeface="+mj-ea"/>
                <a:cs typeface="Times New Roman" panose="02020603050405020304" pitchFamily="18" charset="0"/>
              </a:rPr>
              <a:t>推理的方向不能</a:t>
            </a:r>
            <a:r>
              <a:rPr lang="zh-CN" altLang="en-US" dirty="0">
                <a:solidFill>
                  <a:srgbClr val="C00000"/>
                </a:solidFill>
                <a:latin typeface="+mj-ea"/>
                <a:ea typeface="+mj-ea"/>
                <a:cs typeface="Times New Roman" panose="02020603050405020304" pitchFamily="18" charset="0"/>
              </a:rPr>
              <a:t>动态调整</a:t>
            </a:r>
            <a:r>
              <a:rPr lang="zh-CN" altLang="en-US" dirty="0">
                <a:solidFill>
                  <a:schemeClr val="tx1"/>
                </a:solidFill>
                <a:latin typeface="+mj-ea"/>
                <a:ea typeface="+mj-ea"/>
                <a:cs typeface="Times New Roman" panose="02020603050405020304" pitchFamily="18" charset="0"/>
              </a:rPr>
              <a:t>，且输出的内容无法</a:t>
            </a:r>
            <a:r>
              <a:rPr lang="zh-CN" altLang="en-US" dirty="0">
                <a:solidFill>
                  <a:srgbClr val="C00000"/>
                </a:solidFill>
                <a:latin typeface="+mj-ea"/>
                <a:ea typeface="+mj-ea"/>
                <a:cs typeface="Times New Roman" panose="02020603050405020304" pitchFamily="18" charset="0"/>
              </a:rPr>
              <a:t>溯源</a:t>
            </a:r>
            <a:r>
              <a:rPr lang="zh-CN" altLang="en-US" dirty="0">
                <a:solidFill>
                  <a:schemeClr val="tx1"/>
                </a:solidFill>
                <a:latin typeface="+mj-ea"/>
                <a:ea typeface="+mj-ea"/>
                <a:cs typeface="Times New Roman" panose="02020603050405020304" pitchFamily="18" charset="0"/>
              </a:rPr>
              <a:t>，缺乏可验证性。</a:t>
            </a:r>
            <a:endParaRPr lang="en-US" altLang="zh-CN" dirty="0">
              <a:solidFill>
                <a:schemeClr val="tx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787818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pic>
        <p:nvPicPr>
          <p:cNvPr id="4" name="图片 3">
            <a:extLst>
              <a:ext uri="{FF2B5EF4-FFF2-40B4-BE49-F238E27FC236}">
                <a16:creationId xmlns:a16="http://schemas.microsoft.com/office/drawing/2014/main" id="{5D624548-5CB5-2767-9B81-2D291F0C947F}"/>
              </a:ext>
            </a:extLst>
          </p:cNvPr>
          <p:cNvPicPr>
            <a:picLocks noChangeAspect="1"/>
          </p:cNvPicPr>
          <p:nvPr/>
        </p:nvPicPr>
        <p:blipFill>
          <a:blip r:embed="rId2"/>
          <a:stretch>
            <a:fillRect/>
          </a:stretch>
        </p:blipFill>
        <p:spPr>
          <a:xfrm>
            <a:off x="450850" y="1375872"/>
            <a:ext cx="7577678" cy="2734943"/>
          </a:xfrm>
          <a:prstGeom prst="rect">
            <a:avLst/>
          </a:prstGeom>
        </p:spPr>
      </p:pic>
      <p:sp>
        <p:nvSpPr>
          <p:cNvPr id="6" name="文本框 5">
            <a:extLst>
              <a:ext uri="{FF2B5EF4-FFF2-40B4-BE49-F238E27FC236}">
                <a16:creationId xmlns:a16="http://schemas.microsoft.com/office/drawing/2014/main" id="{EB435474-209F-584C-DAF3-53963D645E49}"/>
              </a:ext>
            </a:extLst>
          </p:cNvPr>
          <p:cNvSpPr txBox="1"/>
          <p:nvPr/>
        </p:nvSpPr>
        <p:spPr>
          <a:xfrm>
            <a:off x="242346" y="4129690"/>
            <a:ext cx="11168604" cy="875624"/>
          </a:xfrm>
          <a:prstGeom prst="rect">
            <a:avLst/>
          </a:prstGeom>
          <a:noFill/>
        </p:spPr>
        <p:txBody>
          <a:bodyPr wrap="square">
            <a:spAutoFit/>
          </a:bodyPr>
          <a:lstStyle/>
          <a:p>
            <a:pPr marL="457200" indent="-457200">
              <a:lnSpc>
                <a:spcPct val="125000"/>
              </a:lnSpc>
              <a:buAutoNum type="arabicParenBoth"/>
            </a:pPr>
            <a:r>
              <a:rPr lang="en-US" altLang="zh-CN" dirty="0">
                <a:solidFill>
                  <a:srgbClr val="000000"/>
                </a:solidFill>
                <a:effectLst/>
                <a:latin typeface="+mj-ea"/>
                <a:ea typeface="+mj-ea"/>
                <a:cs typeface="Times New Roman" panose="02020603050405020304" pitchFamily="18" charset="0"/>
              </a:rPr>
              <a:t>LLM</a:t>
            </a:r>
            <a:r>
              <a:rPr lang="zh-CN" altLang="en-US" dirty="0">
                <a:solidFill>
                  <a:srgbClr val="000000"/>
                </a:solidFill>
                <a:effectLst/>
                <a:latin typeface="+mj-ea"/>
                <a:ea typeface="+mj-ea"/>
                <a:cs typeface="Times New Roman" panose="02020603050405020304" pitchFamily="18" charset="0"/>
              </a:rPr>
              <a:t>在每次交互时规划一条由查询</a:t>
            </a:r>
            <a:r>
              <a:rPr lang="en-US" altLang="zh-CN" dirty="0">
                <a:solidFill>
                  <a:srgbClr val="000000"/>
                </a:solidFill>
                <a:effectLst/>
                <a:latin typeface="+mj-ea"/>
                <a:ea typeface="+mj-ea"/>
                <a:cs typeface="Times New Roman" panose="02020603050405020304" pitchFamily="18" charset="0"/>
              </a:rPr>
              <a:t>-</a:t>
            </a:r>
            <a:r>
              <a:rPr lang="zh-CN" altLang="en-US" dirty="0">
                <a:solidFill>
                  <a:srgbClr val="000000"/>
                </a:solidFill>
                <a:effectLst/>
                <a:latin typeface="+mj-ea"/>
                <a:ea typeface="+mj-ea"/>
                <a:cs typeface="Times New Roman" panose="02020603050405020304" pitchFamily="18" charset="0"/>
              </a:rPr>
              <a:t>答案对组成的链，命名为</a:t>
            </a:r>
            <a:r>
              <a:rPr lang="en-US" altLang="zh-CN" dirty="0">
                <a:solidFill>
                  <a:srgbClr val="000000"/>
                </a:solidFill>
                <a:effectLst/>
                <a:latin typeface="+mj-ea"/>
                <a:ea typeface="+mj-ea"/>
                <a:cs typeface="Times New Roman" panose="02020603050405020304" pitchFamily="18" charset="0"/>
              </a:rPr>
              <a:t>Chain-of-Query (</a:t>
            </a:r>
            <a:r>
              <a:rPr lang="en-US" altLang="zh-CN" dirty="0" err="1">
                <a:solidFill>
                  <a:srgbClr val="000000"/>
                </a:solidFill>
                <a:effectLst/>
                <a:latin typeface="+mj-ea"/>
                <a:ea typeface="+mj-ea"/>
                <a:cs typeface="Times New Roman" panose="02020603050405020304" pitchFamily="18" charset="0"/>
              </a:rPr>
              <a:t>CoQ</a:t>
            </a:r>
            <a:r>
              <a:rPr lang="en-US" altLang="zh-CN" dirty="0">
                <a:solidFill>
                  <a:srgbClr val="000000"/>
                </a:solidFill>
                <a:effectLst/>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a:t>
            </a:r>
            <a:endParaRPr lang="en-US" altLang="zh-CN" dirty="0">
              <a:solidFill>
                <a:srgbClr val="000000"/>
              </a:solidFill>
              <a:effectLst/>
              <a:latin typeface="+mj-ea"/>
              <a:ea typeface="+mj-ea"/>
              <a:cs typeface="Times New Roman" panose="02020603050405020304" pitchFamily="18" charset="0"/>
            </a:endParaRPr>
          </a:p>
          <a:p>
            <a:pPr marL="457200" indent="-457200">
              <a:lnSpc>
                <a:spcPct val="125000"/>
              </a:lnSpc>
              <a:buAutoNum type="arabicParenBoth"/>
            </a:pPr>
            <a:r>
              <a:rPr lang="zh-CN" altLang="en-US" dirty="0">
                <a:solidFill>
                  <a:srgbClr val="000000"/>
                </a:solidFill>
                <a:effectLst/>
                <a:latin typeface="+mj-ea"/>
                <a:ea typeface="+mj-ea"/>
                <a:cs typeface="Times New Roman" panose="02020603050405020304" pitchFamily="18" charset="0"/>
              </a:rPr>
              <a:t>检索与链上的每个节点进行交互，对其相应的知识进行校验和补全，并给大模型反馈帮助其</a:t>
            </a:r>
            <a:r>
              <a:rPr lang="zh-CN" altLang="en-US" dirty="0">
                <a:latin typeface="+mj-ea"/>
                <a:ea typeface="+mj-ea"/>
                <a:cs typeface="Times New Roman" panose="02020603050405020304" pitchFamily="18" charset="0"/>
              </a:rPr>
              <a:t>优化</a:t>
            </a:r>
            <a:r>
              <a:rPr lang="en-US" altLang="zh-CN" dirty="0" err="1">
                <a:solidFill>
                  <a:srgbClr val="000000"/>
                </a:solidFill>
                <a:effectLst/>
                <a:latin typeface="+mj-ea"/>
                <a:ea typeface="+mj-ea"/>
                <a:cs typeface="Times New Roman" panose="02020603050405020304" pitchFamily="18" charset="0"/>
              </a:rPr>
              <a:t>CoQ</a:t>
            </a:r>
            <a:r>
              <a:rPr lang="zh-CN" altLang="en-US" dirty="0">
                <a:solidFill>
                  <a:srgbClr val="000000"/>
                </a:solidFill>
                <a:effectLst/>
                <a:latin typeface="+mj-ea"/>
                <a:ea typeface="+mj-ea"/>
                <a:cs typeface="Times New Roman" panose="02020603050405020304" pitchFamily="18" charset="0"/>
              </a:rPr>
              <a:t>。</a:t>
            </a:r>
            <a:endParaRPr lang="en-US" altLang="zh-CN" dirty="0">
              <a:solidFill>
                <a:srgbClr val="000000"/>
              </a:solidFill>
              <a:effectLst/>
              <a:latin typeface="+mj-ea"/>
              <a:ea typeface="+mj-ea"/>
              <a:cs typeface="Times New Roman" panose="02020603050405020304" pitchFamily="18" charset="0"/>
            </a:endParaRPr>
          </a:p>
          <a:p>
            <a:pPr marL="457200" indent="-457200">
              <a:lnSpc>
                <a:spcPct val="125000"/>
              </a:lnSpc>
              <a:buAutoNum type="arabicParenBoth"/>
            </a:pPr>
            <a:r>
              <a:rPr lang="zh-CN" altLang="en-US" dirty="0">
                <a:latin typeface="+mj-ea"/>
                <a:ea typeface="+mj-ea"/>
                <a:cs typeface="Times New Roman" panose="02020603050405020304" pitchFamily="18" charset="0"/>
              </a:rPr>
              <a:t>大模型与检索的多轮动态交互生成的</a:t>
            </a:r>
            <a:r>
              <a:rPr lang="en-US" altLang="zh-CN" dirty="0" err="1">
                <a:latin typeface="+mj-ea"/>
                <a:ea typeface="+mj-ea"/>
                <a:cs typeface="Times New Roman" panose="02020603050405020304" pitchFamily="18" charset="0"/>
              </a:rPr>
              <a:t>CoQ</a:t>
            </a:r>
            <a:r>
              <a:rPr lang="zh-CN" altLang="en-US" dirty="0">
                <a:latin typeface="+mj-ea"/>
                <a:ea typeface="+mj-ea"/>
                <a:cs typeface="Times New Roman" panose="02020603050405020304" pitchFamily="18" charset="0"/>
              </a:rPr>
              <a:t>组成了最终的推理树，其输出的内容包括外部的引用。</a:t>
            </a:r>
          </a:p>
        </p:txBody>
      </p:sp>
      <p:sp>
        <p:nvSpPr>
          <p:cNvPr id="5" name="文本框 4">
            <a:extLst>
              <a:ext uri="{FF2B5EF4-FFF2-40B4-BE49-F238E27FC236}">
                <a16:creationId xmlns:a16="http://schemas.microsoft.com/office/drawing/2014/main" id="{D4DFD4CB-A698-4C9A-6305-64F952CFD307}"/>
              </a:ext>
            </a:extLst>
          </p:cNvPr>
          <p:cNvSpPr txBox="1"/>
          <p:nvPr/>
        </p:nvSpPr>
        <p:spPr>
          <a:xfrm>
            <a:off x="4595129" y="781050"/>
            <a:ext cx="3779973" cy="307777"/>
          </a:xfrm>
          <a:prstGeom prst="rect">
            <a:avLst/>
          </a:prstGeom>
          <a:noFill/>
          <a:ln w="28575">
            <a:solidFill>
              <a:srgbClr val="FF0000"/>
            </a:solidFill>
          </a:ln>
        </p:spPr>
        <p:txBody>
          <a:bodyPr wrap="square" rtlCol="0">
            <a:spAutoFit/>
          </a:bodyPr>
          <a:lstStyle/>
          <a:p>
            <a:pPr algn="l"/>
            <a:r>
              <a:rPr lang="zh-CN" altLang="en-US" b="1" dirty="0">
                <a:solidFill>
                  <a:srgbClr val="C00000"/>
                </a:solidFill>
                <a:latin typeface="Microsoft YaHei" panose="020B0503020204020204" pitchFamily="34" charset="-122"/>
                <a:ea typeface="Microsoft YaHei" panose="020B0503020204020204" pitchFamily="34" charset="-122"/>
              </a:rPr>
              <a:t>二叉树上基于节点知识感知的深度优先搜索</a:t>
            </a:r>
          </a:p>
        </p:txBody>
      </p:sp>
    </p:spTree>
    <p:extLst>
      <p:ext uri="{BB962C8B-B14F-4D97-AF65-F5344CB8AC3E}">
        <p14:creationId xmlns:p14="http://schemas.microsoft.com/office/powerpoint/2010/main" val="2694576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9" name="文本框 8">
            <a:extLst>
              <a:ext uri="{FF2B5EF4-FFF2-40B4-BE49-F238E27FC236}">
                <a16:creationId xmlns:a16="http://schemas.microsoft.com/office/drawing/2014/main" id="{97CC5AA3-566C-CC73-F611-3408BC48339F}"/>
              </a:ext>
            </a:extLst>
          </p:cNvPr>
          <p:cNvSpPr txBox="1"/>
          <p:nvPr/>
        </p:nvSpPr>
        <p:spPr>
          <a:xfrm>
            <a:off x="-26416" y="1310817"/>
            <a:ext cx="14427612" cy="875624"/>
          </a:xfrm>
          <a:prstGeom prst="rect">
            <a:avLst/>
          </a:prstGeom>
          <a:noFill/>
        </p:spPr>
        <p:txBody>
          <a:bodyPr wrap="square">
            <a:spAutoFit/>
          </a:bodyPr>
          <a:lstStyle/>
          <a:p>
            <a:pPr>
              <a:lnSpc>
                <a:spcPct val="125000"/>
              </a:lnSpc>
            </a:pPr>
            <a:r>
              <a:rPr lang="zh-CN" altLang="en-US" dirty="0">
                <a:solidFill>
                  <a:srgbClr val="000000"/>
                </a:solidFill>
                <a:effectLst/>
                <a:latin typeface="+mj-ea"/>
                <a:ea typeface="+mj-ea"/>
                <a:cs typeface="Times New Roman" panose="02020603050405020304" pitchFamily="18" charset="0"/>
              </a:rPr>
              <a:t>利用</a:t>
            </a:r>
            <a:r>
              <a:rPr lang="en-US" altLang="zh-CN" dirty="0">
                <a:solidFill>
                  <a:srgbClr val="000000"/>
                </a:solidFill>
                <a:effectLst/>
                <a:latin typeface="+mj-ea"/>
                <a:ea typeface="+mj-ea"/>
                <a:cs typeface="Times New Roman" panose="02020603050405020304" pitchFamily="18" charset="0"/>
              </a:rPr>
              <a:t>In-context learning</a:t>
            </a:r>
            <a:r>
              <a:rPr lang="zh-CN" altLang="en-US" dirty="0">
                <a:solidFill>
                  <a:srgbClr val="000000"/>
                </a:solidFill>
                <a:effectLst/>
                <a:latin typeface="+mj-ea"/>
                <a:ea typeface="+mj-ea"/>
                <a:cs typeface="Times New Roman" panose="02020603050405020304" pitchFamily="18" charset="0"/>
              </a:rPr>
              <a:t>让大模型在每个交互回合首先规划一条由查询</a:t>
            </a:r>
            <a:r>
              <a:rPr lang="en-US" altLang="zh-CN" dirty="0">
                <a:solidFill>
                  <a:srgbClr val="000000"/>
                </a:solidFill>
                <a:effectLst/>
                <a:latin typeface="+mj-ea"/>
                <a:ea typeface="+mj-ea"/>
                <a:cs typeface="Times New Roman" panose="02020603050405020304" pitchFamily="18" charset="0"/>
              </a:rPr>
              <a:t>-</a:t>
            </a:r>
            <a:r>
              <a:rPr lang="zh-CN" altLang="en-US" dirty="0">
                <a:solidFill>
                  <a:srgbClr val="000000"/>
                </a:solidFill>
                <a:effectLst/>
                <a:latin typeface="+mj-ea"/>
                <a:ea typeface="+mj-ea"/>
                <a:cs typeface="Times New Roman" panose="02020603050405020304" pitchFamily="18" charset="0"/>
              </a:rPr>
              <a:t>答案节点组成的推理链</a:t>
            </a:r>
            <a:r>
              <a:rPr lang="en-US" altLang="zh-CN" dirty="0">
                <a:solidFill>
                  <a:srgbClr val="000000"/>
                </a:solidFill>
                <a:effectLst/>
                <a:latin typeface="+mj-ea"/>
                <a:ea typeface="+mj-ea"/>
                <a:cs typeface="Times New Roman" panose="02020603050405020304" pitchFamily="18" charset="0"/>
              </a:rPr>
              <a:t>Chain-of-Query</a:t>
            </a:r>
            <a:r>
              <a:rPr lang="zh-CN" altLang="en-US" dirty="0">
                <a:solidFill>
                  <a:srgbClr val="000000"/>
                </a:solidFill>
                <a:effectLst/>
                <a:latin typeface="+mj-ea"/>
                <a:ea typeface="+mj-ea"/>
                <a:cs typeface="Times New Roman" panose="02020603050405020304" pitchFamily="18" charset="0"/>
              </a:rPr>
              <a:t>。</a:t>
            </a:r>
            <a:endParaRPr lang="en-US" altLang="zh-CN" dirty="0">
              <a:solidFill>
                <a:srgbClr val="000000"/>
              </a:solidFill>
              <a:effectLst/>
              <a:latin typeface="+mj-ea"/>
              <a:ea typeface="+mj-ea"/>
              <a:cs typeface="Times New Roman" panose="02020603050405020304" pitchFamily="18" charset="0"/>
            </a:endParaRPr>
          </a:p>
          <a:p>
            <a:pPr>
              <a:lnSpc>
                <a:spcPct val="125000"/>
              </a:lnSpc>
            </a:pPr>
            <a:endParaRPr lang="en-US" altLang="zh-CN" dirty="0">
              <a:solidFill>
                <a:srgbClr val="000000"/>
              </a:solidFill>
              <a:effectLst/>
              <a:latin typeface="+mj-ea"/>
              <a:ea typeface="+mj-ea"/>
              <a:cs typeface="Times New Roman" panose="02020603050405020304" pitchFamily="18" charset="0"/>
            </a:endParaRPr>
          </a:p>
          <a:p>
            <a:pPr>
              <a:lnSpc>
                <a:spcPct val="125000"/>
              </a:lnSpc>
            </a:pPr>
            <a:r>
              <a:rPr lang="zh-CN" altLang="en-US" dirty="0">
                <a:latin typeface="+mj-ea"/>
                <a:ea typeface="+mj-ea"/>
                <a:cs typeface="Times New Roman" panose="02020603050405020304" pitchFamily="18" charset="0"/>
              </a:rPr>
              <a:t>每一条</a:t>
            </a:r>
            <a:r>
              <a:rPr lang="en-US" altLang="zh-CN" dirty="0" err="1">
                <a:latin typeface="+mj-ea"/>
                <a:ea typeface="+mj-ea"/>
                <a:cs typeface="Times New Roman" panose="02020603050405020304" pitchFamily="18" charset="0"/>
              </a:rPr>
              <a:t>CoQ</a:t>
            </a:r>
            <a:r>
              <a:rPr lang="zh-CN" altLang="en-US" dirty="0">
                <a:latin typeface="+mj-ea"/>
                <a:ea typeface="+mj-ea"/>
                <a:cs typeface="Times New Roman" panose="02020603050405020304" pitchFamily="18" charset="0"/>
              </a:rPr>
              <a:t>可以视为最终形成的推理树的一个支，新</a:t>
            </a:r>
            <a:r>
              <a:rPr lang="en-US" altLang="zh-CN" dirty="0" err="1">
                <a:latin typeface="+mj-ea"/>
                <a:ea typeface="+mj-ea"/>
                <a:cs typeface="Times New Roman" panose="02020603050405020304" pitchFamily="18" charset="0"/>
              </a:rPr>
              <a:t>CoQ</a:t>
            </a:r>
            <a:r>
              <a:rPr lang="zh-CN" altLang="en-US" dirty="0">
                <a:solidFill>
                  <a:srgbClr val="000000"/>
                </a:solidFill>
                <a:effectLst/>
                <a:latin typeface="+mj-ea"/>
                <a:ea typeface="+mj-ea"/>
                <a:cs typeface="Times New Roman" panose="02020603050405020304" pitchFamily="18" charset="0"/>
              </a:rPr>
              <a:t>的生成即为</a:t>
            </a:r>
            <a:r>
              <a:rPr lang="zh-CN" altLang="en-US" dirty="0">
                <a:latin typeface="+mj-ea"/>
                <a:ea typeface="+mj-ea"/>
                <a:cs typeface="Times New Roman" panose="02020603050405020304" pitchFamily="18" charset="0"/>
              </a:rPr>
              <a:t>大模型</a:t>
            </a:r>
            <a:r>
              <a:rPr lang="zh-CN" altLang="en-US" dirty="0">
                <a:solidFill>
                  <a:srgbClr val="000000"/>
                </a:solidFill>
                <a:effectLst/>
                <a:latin typeface="+mj-ea"/>
                <a:ea typeface="+mj-ea"/>
                <a:cs typeface="Times New Roman" panose="02020603050405020304" pitchFamily="18" charset="0"/>
              </a:rPr>
              <a:t>根据检索的反馈对推理方向的动态调整。</a:t>
            </a:r>
            <a:endParaRPr lang="en-US" altLang="zh-CN" dirty="0">
              <a:solidFill>
                <a:srgbClr val="000000"/>
              </a:solidFill>
              <a:effectLst/>
              <a:latin typeface="+mj-ea"/>
              <a:ea typeface="+mj-ea"/>
              <a:cs typeface="Times New Roman" panose="02020603050405020304" pitchFamily="18" charset="0"/>
            </a:endParaRPr>
          </a:p>
        </p:txBody>
      </p:sp>
      <p:pic>
        <p:nvPicPr>
          <p:cNvPr id="11" name="图片 10">
            <a:extLst>
              <a:ext uri="{FF2B5EF4-FFF2-40B4-BE49-F238E27FC236}">
                <a16:creationId xmlns:a16="http://schemas.microsoft.com/office/drawing/2014/main" id="{30BAEA70-BE96-F402-D04A-BF0411DC63BE}"/>
              </a:ext>
            </a:extLst>
          </p:cNvPr>
          <p:cNvPicPr>
            <a:picLocks noChangeAspect="1"/>
          </p:cNvPicPr>
          <p:nvPr/>
        </p:nvPicPr>
        <p:blipFill>
          <a:blip r:embed="rId2"/>
          <a:stretch>
            <a:fillRect/>
          </a:stretch>
        </p:blipFill>
        <p:spPr>
          <a:xfrm>
            <a:off x="3245104" y="1586049"/>
            <a:ext cx="2971602" cy="325160"/>
          </a:xfrm>
          <a:prstGeom prst="rect">
            <a:avLst/>
          </a:prstGeom>
        </p:spPr>
      </p:pic>
      <p:pic>
        <p:nvPicPr>
          <p:cNvPr id="13" name="图片 12">
            <a:extLst>
              <a:ext uri="{FF2B5EF4-FFF2-40B4-BE49-F238E27FC236}">
                <a16:creationId xmlns:a16="http://schemas.microsoft.com/office/drawing/2014/main" id="{9F0E82E7-1516-9C4E-5BAE-392C188504F5}"/>
              </a:ext>
            </a:extLst>
          </p:cNvPr>
          <p:cNvPicPr>
            <a:picLocks noChangeAspect="1"/>
          </p:cNvPicPr>
          <p:nvPr/>
        </p:nvPicPr>
        <p:blipFill>
          <a:blip r:embed="rId3"/>
          <a:stretch>
            <a:fillRect/>
          </a:stretch>
        </p:blipFill>
        <p:spPr>
          <a:xfrm>
            <a:off x="1654717" y="2166403"/>
            <a:ext cx="5601031" cy="2884291"/>
          </a:xfrm>
          <a:prstGeom prst="rect">
            <a:avLst/>
          </a:prstGeom>
        </p:spPr>
      </p:pic>
      <p:sp>
        <p:nvSpPr>
          <p:cNvPr id="5" name="文本框 4">
            <a:extLst>
              <a:ext uri="{FF2B5EF4-FFF2-40B4-BE49-F238E27FC236}">
                <a16:creationId xmlns:a16="http://schemas.microsoft.com/office/drawing/2014/main" id="{C447A344-A1A3-D7D6-6F5C-A1EFC589FF59}"/>
              </a:ext>
            </a:extLst>
          </p:cNvPr>
          <p:cNvSpPr txBox="1"/>
          <p:nvPr/>
        </p:nvSpPr>
        <p:spPr>
          <a:xfrm>
            <a:off x="4572000" y="681955"/>
            <a:ext cx="2683748" cy="369332"/>
          </a:xfrm>
          <a:prstGeom prst="rect">
            <a:avLst/>
          </a:prstGeom>
          <a:noFill/>
        </p:spPr>
        <p:txBody>
          <a:bodyPr wrap="none" rtlCol="0">
            <a:spAutoFit/>
          </a:bodyPr>
          <a:lstStyle/>
          <a:p>
            <a:pPr algn="l"/>
            <a:r>
              <a:rPr lang="en-US" altLang="zh-CN" sz="1800" b="1" dirty="0">
                <a:latin typeface="Microsoft YaHei" panose="020B0503020204020204" pitchFamily="34" charset="-122"/>
                <a:ea typeface="Microsoft YaHei" panose="020B0503020204020204" pitchFamily="34" charset="-122"/>
              </a:rPr>
              <a:t>Chain-of-Query</a:t>
            </a:r>
            <a:r>
              <a:rPr lang="zh-CN" altLang="en-US" sz="1800" b="1" dirty="0">
                <a:latin typeface="Microsoft YaHei" panose="020B0503020204020204" pitchFamily="34" charset="-122"/>
                <a:ea typeface="Microsoft YaHei" panose="020B0503020204020204" pitchFamily="34" charset="-122"/>
              </a:rPr>
              <a:t>的生成</a:t>
            </a:r>
          </a:p>
        </p:txBody>
      </p:sp>
    </p:spTree>
    <p:extLst>
      <p:ext uri="{BB962C8B-B14F-4D97-AF65-F5344CB8AC3E}">
        <p14:creationId xmlns:p14="http://schemas.microsoft.com/office/powerpoint/2010/main" val="3382320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4572000" y="681955"/>
            <a:ext cx="1107996"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交互过程</a:t>
            </a:r>
          </a:p>
        </p:txBody>
      </p:sp>
      <p:grpSp>
        <p:nvGrpSpPr>
          <p:cNvPr id="34" name="组合 33">
            <a:extLst>
              <a:ext uri="{FF2B5EF4-FFF2-40B4-BE49-F238E27FC236}">
                <a16:creationId xmlns:a16="http://schemas.microsoft.com/office/drawing/2014/main" id="{1D0B6AA6-905A-3DBF-15F9-DAFC27469FD0}"/>
              </a:ext>
            </a:extLst>
          </p:cNvPr>
          <p:cNvGrpSpPr/>
          <p:nvPr/>
        </p:nvGrpSpPr>
        <p:grpSpPr>
          <a:xfrm>
            <a:off x="3569075" y="1564553"/>
            <a:ext cx="2178043" cy="2310889"/>
            <a:chOff x="3869189" y="1896561"/>
            <a:chExt cx="1604755" cy="1702634"/>
          </a:xfrm>
        </p:grpSpPr>
        <p:sp>
          <p:nvSpPr>
            <p:cNvPr id="5" name="流程图: 接点 4">
              <a:extLst>
                <a:ext uri="{FF2B5EF4-FFF2-40B4-BE49-F238E27FC236}">
                  <a16:creationId xmlns:a16="http://schemas.microsoft.com/office/drawing/2014/main" id="{2A4C6641-7FF1-333B-B36A-BB65D788B374}"/>
                </a:ext>
              </a:extLst>
            </p:cNvPr>
            <p:cNvSpPr/>
            <p:nvPr/>
          </p:nvSpPr>
          <p:spPr>
            <a:xfrm>
              <a:off x="4668217" y="2431064"/>
              <a:ext cx="252904" cy="2529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 name="流程图: 接点 5">
              <a:extLst>
                <a:ext uri="{FF2B5EF4-FFF2-40B4-BE49-F238E27FC236}">
                  <a16:creationId xmlns:a16="http://schemas.microsoft.com/office/drawing/2014/main" id="{4C9AAF69-06E0-4D28-140F-8DA7F219B40A}"/>
                </a:ext>
              </a:extLst>
            </p:cNvPr>
            <p:cNvSpPr/>
            <p:nvPr/>
          </p:nvSpPr>
          <p:spPr>
            <a:xfrm>
              <a:off x="5221040" y="1896561"/>
              <a:ext cx="252904" cy="25290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7" name="流程图: 接点 6">
              <a:extLst>
                <a:ext uri="{FF2B5EF4-FFF2-40B4-BE49-F238E27FC236}">
                  <a16:creationId xmlns:a16="http://schemas.microsoft.com/office/drawing/2014/main" id="{E90F5D1D-36FC-5FE4-5643-CE128835B3B6}"/>
                </a:ext>
              </a:extLst>
            </p:cNvPr>
            <p:cNvSpPr/>
            <p:nvPr/>
          </p:nvSpPr>
          <p:spPr>
            <a:xfrm>
              <a:off x="4417252" y="2729887"/>
              <a:ext cx="252904" cy="2529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8" name="流程图: 接点 7">
              <a:extLst>
                <a:ext uri="{FF2B5EF4-FFF2-40B4-BE49-F238E27FC236}">
                  <a16:creationId xmlns:a16="http://schemas.microsoft.com/office/drawing/2014/main" id="{FDFBEFFC-42F4-C5E4-95C5-0F70C10D7A62}"/>
                </a:ext>
              </a:extLst>
            </p:cNvPr>
            <p:cNvSpPr/>
            <p:nvPr/>
          </p:nvSpPr>
          <p:spPr>
            <a:xfrm>
              <a:off x="4145701" y="3012240"/>
              <a:ext cx="252904" cy="2529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9" name="流程图: 接点 8">
              <a:extLst>
                <a:ext uri="{FF2B5EF4-FFF2-40B4-BE49-F238E27FC236}">
                  <a16:creationId xmlns:a16="http://schemas.microsoft.com/office/drawing/2014/main" id="{E11D77BF-C427-12B0-F7B3-9400E42049EB}"/>
                </a:ext>
              </a:extLst>
            </p:cNvPr>
            <p:cNvSpPr/>
            <p:nvPr/>
          </p:nvSpPr>
          <p:spPr>
            <a:xfrm>
              <a:off x="3869189" y="3308092"/>
              <a:ext cx="252904" cy="2529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37A1CF6B-2909-982A-D550-D15D82EC1E8F}"/>
                </a:ext>
              </a:extLst>
            </p:cNvPr>
            <p:cNvCxnSpPr/>
            <p:nvPr/>
          </p:nvCxnSpPr>
          <p:spPr>
            <a:xfrm flipH="1">
              <a:off x="4082408" y="3235123"/>
              <a:ext cx="98436" cy="108253"/>
            </a:xfrm>
            <a:prstGeom prst="line">
              <a:avLst/>
            </a:prstGeom>
            <a:ln w="19050"/>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303F617-DFE7-6472-C2EC-2E95D94471AA}"/>
                </a:ext>
              </a:extLst>
            </p:cNvPr>
            <p:cNvSpPr/>
            <p:nvPr/>
          </p:nvSpPr>
          <p:spPr>
            <a:xfrm rot="2691616">
              <a:off x="4767614" y="2182734"/>
              <a:ext cx="634381" cy="215510"/>
            </a:xfrm>
            <a:prstGeom prst="rect">
              <a:avLst/>
            </a:prstGeom>
            <a:solidFill>
              <a:srgbClr val="FFD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LLM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21" name="直接连接符 20">
              <a:extLst>
                <a:ext uri="{FF2B5EF4-FFF2-40B4-BE49-F238E27FC236}">
                  <a16:creationId xmlns:a16="http://schemas.microsoft.com/office/drawing/2014/main" id="{973D48C2-BA70-519C-834A-28A70EE11355}"/>
                </a:ext>
              </a:extLst>
            </p:cNvPr>
            <p:cNvCxnSpPr/>
            <p:nvPr/>
          </p:nvCxnSpPr>
          <p:spPr>
            <a:xfrm flipH="1">
              <a:off x="4357141" y="2944020"/>
              <a:ext cx="98436" cy="108253"/>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3E9897E5-E18A-C9E1-BE7D-55573EA9E9FF}"/>
                </a:ext>
              </a:extLst>
            </p:cNvPr>
            <p:cNvCxnSpPr/>
            <p:nvPr/>
          </p:nvCxnSpPr>
          <p:spPr>
            <a:xfrm flipH="1">
              <a:off x="4621558" y="2654215"/>
              <a:ext cx="98436" cy="10825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EEBF0EA2-918C-D320-1FDF-3AE8C5289302}"/>
                </a:ext>
              </a:extLst>
            </p:cNvPr>
            <p:cNvCxnSpPr/>
            <p:nvPr/>
          </p:nvCxnSpPr>
          <p:spPr>
            <a:xfrm flipH="1">
              <a:off x="4890526" y="2355166"/>
              <a:ext cx="98436" cy="108253"/>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B151D0BF-FC3F-A386-E084-3B992D0F8E6D}"/>
                </a:ext>
              </a:extLst>
            </p:cNvPr>
            <p:cNvCxnSpPr/>
            <p:nvPr/>
          </p:nvCxnSpPr>
          <p:spPr>
            <a:xfrm flipH="1">
              <a:off x="5159577" y="2100096"/>
              <a:ext cx="93247" cy="97232"/>
            </a:xfrm>
            <a:prstGeom prst="line">
              <a:avLst/>
            </a:prstGeom>
            <a:ln w="19050"/>
          </p:spPr>
          <p:style>
            <a:lnRef idx="1">
              <a:schemeClr val="dk1"/>
            </a:lnRef>
            <a:fillRef idx="0">
              <a:schemeClr val="dk1"/>
            </a:fillRef>
            <a:effectRef idx="0">
              <a:schemeClr val="dk1"/>
            </a:effectRef>
            <a:fontRef idx="minor">
              <a:schemeClr val="tx1"/>
            </a:fontRef>
          </p:style>
        </p:cxnSp>
        <p:sp>
          <p:nvSpPr>
            <p:cNvPr id="28" name="右大括号 27">
              <a:extLst>
                <a:ext uri="{FF2B5EF4-FFF2-40B4-BE49-F238E27FC236}">
                  <a16:creationId xmlns:a16="http://schemas.microsoft.com/office/drawing/2014/main" id="{DCB34FF2-29D9-561D-95FF-845B5CCE7BE3}"/>
                </a:ext>
              </a:extLst>
            </p:cNvPr>
            <p:cNvSpPr/>
            <p:nvPr/>
          </p:nvSpPr>
          <p:spPr>
            <a:xfrm rot="13345506">
              <a:off x="4195534" y="2145796"/>
              <a:ext cx="132678" cy="1453399"/>
            </a:xfrm>
            <a:prstGeom prst="rightBrace">
              <a:avLst>
                <a:gd name="adj1" fmla="val 28552"/>
                <a:gd name="adj2" fmla="val 50641"/>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500" dirty="0">
                <a:latin typeface="Microsoft YaHei" panose="020B0503020204020204" pitchFamily="34" charset="-122"/>
                <a:ea typeface="Microsoft YaHei Light" panose="020B0502040204020203" pitchFamily="34" charset="-122"/>
              </a:endParaRPr>
            </a:p>
          </p:txBody>
        </p:sp>
        <p:sp>
          <p:nvSpPr>
            <p:cNvPr id="29" name="文本框 28">
              <a:extLst>
                <a:ext uri="{FF2B5EF4-FFF2-40B4-BE49-F238E27FC236}">
                  <a16:creationId xmlns:a16="http://schemas.microsoft.com/office/drawing/2014/main" id="{1B80C3D3-A9D4-0343-0408-BDE1125A4F15}"/>
                </a:ext>
              </a:extLst>
            </p:cNvPr>
            <p:cNvSpPr txBox="1"/>
            <p:nvPr/>
          </p:nvSpPr>
          <p:spPr>
            <a:xfrm rot="18847756">
              <a:off x="3938803" y="2611027"/>
              <a:ext cx="510460" cy="238104"/>
            </a:xfrm>
            <a:prstGeom prst="rect">
              <a:avLst/>
            </a:prstGeom>
            <a:noFill/>
          </p:spPr>
          <p:txBody>
            <a:bodyPr wrap="none" rtlCol="0">
              <a:spAutoFit/>
            </a:bodyPr>
            <a:lstStyle/>
            <a:p>
              <a:r>
                <a:rPr lang="en-US" altLang="zh-CN" sz="1500" dirty="0" err="1">
                  <a:latin typeface="Times New Roman" panose="02020603050405020304" pitchFamily="18" charset="0"/>
                  <a:cs typeface="Times New Roman" panose="02020603050405020304" pitchFamily="18" charset="0"/>
                </a:rPr>
                <a:t>CoQ</a:t>
              </a:r>
              <a:r>
                <a:rPr lang="en-US" altLang="zh-CN" sz="1500" dirty="0">
                  <a:latin typeface="Times New Roman" panose="02020603050405020304" pitchFamily="18" charset="0"/>
                  <a:cs typeface="Times New Roman" panose="02020603050405020304" pitchFamily="18" charset="0"/>
                </a:rPr>
                <a:t> 1</a:t>
              </a:r>
              <a:endParaRPr lang="zh-CN" altLang="en-US" sz="1500" dirty="0">
                <a:latin typeface="Times New Roman" panose="02020603050405020304" pitchFamily="18" charset="0"/>
                <a:cs typeface="Times New Roman" panose="02020603050405020304" pitchFamily="18" charset="0"/>
              </a:endParaRPr>
            </a:p>
          </p:txBody>
        </p:sp>
      </p:grpSp>
      <p:sp>
        <p:nvSpPr>
          <p:cNvPr id="33" name="文本框 32">
            <a:extLst>
              <a:ext uri="{FF2B5EF4-FFF2-40B4-BE49-F238E27FC236}">
                <a16:creationId xmlns:a16="http://schemas.microsoft.com/office/drawing/2014/main" id="{880FA188-DF8B-17DC-B865-C04CB85F6FC6}"/>
              </a:ext>
            </a:extLst>
          </p:cNvPr>
          <p:cNvSpPr txBox="1"/>
          <p:nvPr/>
        </p:nvSpPr>
        <p:spPr>
          <a:xfrm>
            <a:off x="608626" y="3996769"/>
            <a:ext cx="8222735" cy="606320"/>
          </a:xfrm>
          <a:prstGeom prst="rect">
            <a:avLst/>
          </a:prstGeom>
          <a:noFill/>
        </p:spPr>
        <p:txBody>
          <a:bodyPr wrap="square">
            <a:spAutoFit/>
          </a:bodyPr>
          <a:lstStyle/>
          <a:p>
            <a:pPr>
              <a:lnSpc>
                <a:spcPct val="125000"/>
              </a:lnSpc>
            </a:pPr>
            <a:r>
              <a:rPr lang="en-US" altLang="zh-CN" dirty="0">
                <a:latin typeface="+mj-ea"/>
                <a:ea typeface="+mj-ea"/>
                <a:cs typeface="Times New Roman" panose="02020603050405020304" pitchFamily="18" charset="0"/>
              </a:rPr>
              <a:t>1. </a:t>
            </a:r>
            <a:r>
              <a:rPr lang="zh-CN" altLang="en-US" dirty="0">
                <a:latin typeface="+mj-ea"/>
                <a:ea typeface="+mj-ea"/>
                <a:cs typeface="Times New Roman" panose="02020603050405020304" pitchFamily="18" charset="0"/>
              </a:rPr>
              <a:t>大模型生成</a:t>
            </a:r>
            <a:r>
              <a:rPr lang="en-US" altLang="zh-CN" dirty="0">
                <a:latin typeface="+mj-ea"/>
                <a:ea typeface="+mj-ea"/>
                <a:cs typeface="Times New Roman" panose="02020603050405020304" pitchFamily="18" charset="0"/>
              </a:rPr>
              <a:t>Chain-of-Query</a:t>
            </a:r>
            <a:r>
              <a:rPr lang="zh-CN" altLang="en-US" dirty="0">
                <a:latin typeface="+mj-ea"/>
                <a:ea typeface="+mj-ea"/>
                <a:cs typeface="Times New Roman" panose="02020603050405020304" pitchFamily="18" charset="0"/>
              </a:rPr>
              <a:t>，对当前的复杂问题</a:t>
            </a:r>
            <a:r>
              <a:rPr lang="en-US" altLang="zh-CN" dirty="0">
                <a:latin typeface="+mj-ea"/>
                <a:ea typeface="+mj-ea"/>
                <a:cs typeface="Times New Roman" panose="02020603050405020304" pitchFamily="18" charset="0"/>
              </a:rPr>
              <a:t>Q</a:t>
            </a:r>
            <a:r>
              <a:rPr lang="zh-CN" altLang="en-US" dirty="0">
                <a:latin typeface="+mj-ea"/>
                <a:ea typeface="+mj-ea"/>
                <a:cs typeface="Times New Roman" panose="02020603050405020304" pitchFamily="18" charset="0"/>
              </a:rPr>
              <a:t>进行分解回答，每个节点即为该复杂问题对应的子问题，以及大模型对该子问题的尝试求解。大模型被要求在链中标记出那些无法回答的问题。</a:t>
            </a:r>
            <a:endParaRPr lang="en-US" altLang="zh-CN"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1425546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4572000" y="681955"/>
            <a:ext cx="1107996"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交互过程</a:t>
            </a:r>
          </a:p>
        </p:txBody>
      </p:sp>
      <p:sp>
        <p:nvSpPr>
          <p:cNvPr id="33" name="文本框 32">
            <a:extLst>
              <a:ext uri="{FF2B5EF4-FFF2-40B4-BE49-F238E27FC236}">
                <a16:creationId xmlns:a16="http://schemas.microsoft.com/office/drawing/2014/main" id="{880FA188-DF8B-17DC-B865-C04CB85F6FC6}"/>
              </a:ext>
            </a:extLst>
          </p:cNvPr>
          <p:cNvSpPr txBox="1"/>
          <p:nvPr/>
        </p:nvSpPr>
        <p:spPr>
          <a:xfrm>
            <a:off x="526586" y="4016724"/>
            <a:ext cx="8222735" cy="337015"/>
          </a:xfrm>
          <a:prstGeom prst="rect">
            <a:avLst/>
          </a:prstGeom>
          <a:noFill/>
        </p:spPr>
        <p:txBody>
          <a:bodyPr wrap="square">
            <a:spAutoFit/>
          </a:bodyPr>
          <a:lstStyle/>
          <a:p>
            <a:pPr>
              <a:lnSpc>
                <a:spcPct val="125000"/>
              </a:lnSpc>
            </a:pPr>
            <a:r>
              <a:rPr lang="en-US" altLang="zh-CN" dirty="0">
                <a:latin typeface="+mj-ea"/>
                <a:ea typeface="+mj-ea"/>
                <a:cs typeface="Times New Roman" panose="02020603050405020304" pitchFamily="18" charset="0"/>
              </a:rPr>
              <a:t>2. </a:t>
            </a:r>
            <a:r>
              <a:rPr lang="zh-CN" altLang="en-US" dirty="0">
                <a:latin typeface="+mj-ea"/>
                <a:ea typeface="+mj-ea"/>
                <a:cs typeface="Times New Roman" panose="02020603050405020304" pitchFamily="18" charset="0"/>
              </a:rPr>
              <a:t>信息检索顺序遍历大模型生成的</a:t>
            </a:r>
            <a:r>
              <a:rPr lang="en-US" altLang="zh-CN" dirty="0">
                <a:latin typeface="+mj-ea"/>
                <a:ea typeface="+mj-ea"/>
                <a:cs typeface="Times New Roman" panose="02020603050405020304" pitchFamily="18" charset="0"/>
              </a:rPr>
              <a:t>Chain-of-Query</a:t>
            </a:r>
            <a:r>
              <a:rPr lang="zh-CN" altLang="en-US" dirty="0">
                <a:latin typeface="+mj-ea"/>
                <a:ea typeface="+mj-ea"/>
                <a:cs typeface="Times New Roman" panose="02020603050405020304" pitchFamily="18" charset="0"/>
              </a:rPr>
              <a:t>上的子问题节点，对其进行知识的补全和校验</a:t>
            </a:r>
            <a:endParaRPr lang="en-US" altLang="zh-CN" dirty="0">
              <a:latin typeface="+mj-ea"/>
              <a:ea typeface="+mj-ea"/>
              <a:cs typeface="Times New Roman" panose="02020603050405020304" pitchFamily="18" charset="0"/>
            </a:endParaRPr>
          </a:p>
        </p:txBody>
      </p:sp>
      <p:grpSp>
        <p:nvGrpSpPr>
          <p:cNvPr id="43" name="组合 42">
            <a:extLst>
              <a:ext uri="{FF2B5EF4-FFF2-40B4-BE49-F238E27FC236}">
                <a16:creationId xmlns:a16="http://schemas.microsoft.com/office/drawing/2014/main" id="{B764CCE5-999F-49FF-4928-5E7524B4E025}"/>
              </a:ext>
            </a:extLst>
          </p:cNvPr>
          <p:cNvGrpSpPr/>
          <p:nvPr/>
        </p:nvGrpSpPr>
        <p:grpSpPr>
          <a:xfrm>
            <a:off x="3438624" y="1362180"/>
            <a:ext cx="3374748" cy="2366252"/>
            <a:chOff x="3558658" y="1815317"/>
            <a:chExt cx="1545152" cy="1083405"/>
          </a:xfrm>
        </p:grpSpPr>
        <p:sp>
          <p:nvSpPr>
            <p:cNvPr id="4" name="Triangle 150">
              <a:extLst>
                <a:ext uri="{FF2B5EF4-FFF2-40B4-BE49-F238E27FC236}">
                  <a16:creationId xmlns:a16="http://schemas.microsoft.com/office/drawing/2014/main" id="{42280A05-8137-902F-8A8D-CE3822DDB204}"/>
                </a:ext>
              </a:extLst>
            </p:cNvPr>
            <p:cNvSpPr/>
            <p:nvPr/>
          </p:nvSpPr>
          <p:spPr>
            <a:xfrm rot="8372210">
              <a:off x="4076060" y="2105494"/>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AE23A79-A029-AD1B-8280-3833C4F3FF98}"/>
                    </a:ext>
                  </a:extLst>
                </p:cNvPr>
                <p:cNvSpPr txBox="1"/>
                <p:nvPr/>
              </p:nvSpPr>
              <p:spPr>
                <a:xfrm>
                  <a:off x="4377304" y="1815317"/>
                  <a:ext cx="726506" cy="17039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500" i="1" dirty="0">
                            <a:latin typeface="Cambria Math" panose="02040503050406030204" pitchFamily="18" charset="0"/>
                            <a:cs typeface="Times New Roman" panose="02020603050405020304" pitchFamily="18" charset="0"/>
                          </a:rPr>
                          <m:t>Q</m:t>
                        </m:r>
                      </m:oMath>
                    </m:oMathPara>
                  </a14:m>
                  <a:endParaRPr lang="zh-CN" altLang="en-US" sz="15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5AE23A79-A029-AD1B-8280-3833C4F3FF98}"/>
                    </a:ext>
                  </a:extLst>
                </p:cNvPr>
                <p:cNvSpPr txBox="1">
                  <a:spLocks noRot="1" noChangeAspect="1" noMove="1" noResize="1" noEditPoints="1" noAdjustHandles="1" noChangeArrowheads="1" noChangeShapeType="1" noTextEdit="1"/>
                </p:cNvSpPr>
                <p:nvPr/>
              </p:nvSpPr>
              <p:spPr>
                <a:xfrm>
                  <a:off x="4377304" y="1815317"/>
                  <a:ext cx="726506" cy="170395"/>
                </a:xfrm>
                <a:prstGeom prst="rect">
                  <a:avLst/>
                </a:prstGeom>
                <a:blipFill>
                  <a:blip r:embed="rId2"/>
                  <a:stretch>
                    <a:fillRect/>
                  </a:stretch>
                </a:blipFill>
              </p:spPr>
              <p:txBody>
                <a:bodyPr/>
                <a:lstStyle/>
                <a:p>
                  <a:r>
                    <a:rPr lang="zh-CN" altLang="en-US">
                      <a:noFill/>
                    </a:rPr>
                    <a:t> </a:t>
                  </a:r>
                </a:p>
              </p:txBody>
            </p:sp>
          </mc:Fallback>
        </mc:AlternateContent>
        <p:sp>
          <p:nvSpPr>
            <p:cNvPr id="12" name="流程图: 接点 11">
              <a:extLst>
                <a:ext uri="{FF2B5EF4-FFF2-40B4-BE49-F238E27FC236}">
                  <a16:creationId xmlns:a16="http://schemas.microsoft.com/office/drawing/2014/main" id="{F2EBC105-E1D6-619D-9514-308E0282C610}"/>
                </a:ext>
              </a:extLst>
            </p:cNvPr>
            <p:cNvSpPr/>
            <p:nvPr/>
          </p:nvSpPr>
          <p:spPr>
            <a:xfrm>
              <a:off x="4127319" y="2188383"/>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3" name="流程图: 接点 12">
              <a:extLst>
                <a:ext uri="{FF2B5EF4-FFF2-40B4-BE49-F238E27FC236}">
                  <a16:creationId xmlns:a16="http://schemas.microsoft.com/office/drawing/2014/main" id="{760AA1EA-E9AA-7801-7591-EDD7220C42B3}"/>
                </a:ext>
              </a:extLst>
            </p:cNvPr>
            <p:cNvSpPr/>
            <p:nvPr/>
          </p:nvSpPr>
          <p:spPr>
            <a:xfrm>
              <a:off x="4486444" y="1850266"/>
              <a:ext cx="153706" cy="15370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4" name="流程图: 接点 13">
              <a:extLst>
                <a:ext uri="{FF2B5EF4-FFF2-40B4-BE49-F238E27FC236}">
                  <a16:creationId xmlns:a16="http://schemas.microsoft.com/office/drawing/2014/main" id="{5EFA654F-835F-E31F-6D6F-784BCE73E97C}"/>
                </a:ext>
              </a:extLst>
            </p:cNvPr>
            <p:cNvSpPr/>
            <p:nvPr/>
          </p:nvSpPr>
          <p:spPr>
            <a:xfrm>
              <a:off x="3937180" y="2374898"/>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6" name="流程图: 接点 15">
              <a:extLst>
                <a:ext uri="{FF2B5EF4-FFF2-40B4-BE49-F238E27FC236}">
                  <a16:creationId xmlns:a16="http://schemas.microsoft.com/office/drawing/2014/main" id="{2CD250D5-AFFB-DFE1-9F6F-BB72AC36400E}"/>
                </a:ext>
              </a:extLst>
            </p:cNvPr>
            <p:cNvSpPr/>
            <p:nvPr/>
          </p:nvSpPr>
          <p:spPr>
            <a:xfrm>
              <a:off x="3745689" y="2555741"/>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7" name="流程图: 接点 16">
              <a:extLst>
                <a:ext uri="{FF2B5EF4-FFF2-40B4-BE49-F238E27FC236}">
                  <a16:creationId xmlns:a16="http://schemas.microsoft.com/office/drawing/2014/main" id="{8D5F6BB8-CA9A-66E3-E8B4-D8D5DC2A3DCF}"/>
                </a:ext>
              </a:extLst>
            </p:cNvPr>
            <p:cNvSpPr/>
            <p:nvPr/>
          </p:nvSpPr>
          <p:spPr>
            <a:xfrm>
              <a:off x="3558658" y="2745016"/>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1295EDDF-78B0-A27A-E53A-4F2B6F1720D7}"/>
                </a:ext>
              </a:extLst>
            </p:cNvPr>
            <p:cNvCxnSpPr/>
            <p:nvPr/>
          </p:nvCxnSpPr>
          <p:spPr>
            <a:xfrm flipH="1">
              <a:off x="3688245" y="2689479"/>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77CE8351-585C-21FA-B756-F81903E619C8}"/>
                </a:ext>
              </a:extLst>
            </p:cNvPr>
            <p:cNvCxnSpPr/>
            <p:nvPr/>
          </p:nvCxnSpPr>
          <p:spPr>
            <a:xfrm flipH="1">
              <a:off x="3875565" y="2499448"/>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8EE7F3BD-ECBA-139C-692B-FEA265F3DCF7}"/>
                </a:ext>
              </a:extLst>
            </p:cNvPr>
            <p:cNvCxnSpPr/>
            <p:nvPr/>
          </p:nvCxnSpPr>
          <p:spPr>
            <a:xfrm flipH="1">
              <a:off x="4066207" y="2322479"/>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74580EF8-81C1-3673-7143-D5071DCFEE50}"/>
                </a:ext>
              </a:extLst>
            </p:cNvPr>
            <p:cNvCxnSpPr/>
            <p:nvPr/>
          </p:nvCxnSpPr>
          <p:spPr>
            <a:xfrm flipH="1">
              <a:off x="4256749" y="2123203"/>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883B4625-9797-D2CE-30A8-B04C28B14568}"/>
                </a:ext>
              </a:extLst>
            </p:cNvPr>
            <p:cNvCxnSpPr>
              <a:stCxn id="13" idx="3"/>
            </p:cNvCxnSpPr>
            <p:nvPr/>
          </p:nvCxnSpPr>
          <p:spPr>
            <a:xfrm flipH="1">
              <a:off x="4421952" y="1981462"/>
              <a:ext cx="87002" cy="73598"/>
            </a:xfrm>
            <a:prstGeom prst="line">
              <a:avLst/>
            </a:prstGeom>
            <a:ln w="19050"/>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B0942CDD-E4D0-5115-6947-51553A9D1603}"/>
                </a:ext>
              </a:extLst>
            </p:cNvPr>
            <p:cNvSpPr/>
            <p:nvPr/>
          </p:nvSpPr>
          <p:spPr>
            <a:xfrm rot="19167749">
              <a:off x="3920821" y="1988505"/>
              <a:ext cx="258873"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9567B4C5-A464-D8A0-D5F5-B8E5A8BE1721}"/>
                </a:ext>
              </a:extLst>
            </p:cNvPr>
            <p:cNvSpPr/>
            <p:nvPr/>
          </p:nvSpPr>
          <p:spPr>
            <a:xfrm rot="2762918">
              <a:off x="4181935" y="2036397"/>
              <a:ext cx="385554" cy="130979"/>
            </a:xfrm>
            <a:prstGeom prst="rect">
              <a:avLst/>
            </a:prstGeom>
            <a:solidFill>
              <a:srgbClr val="FFD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LLM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9" name="Straight Connector 162">
              <a:extLst>
                <a:ext uri="{FF2B5EF4-FFF2-40B4-BE49-F238E27FC236}">
                  <a16:creationId xmlns:a16="http://schemas.microsoft.com/office/drawing/2014/main" id="{9B80CD60-B3F0-0879-EC7E-8669BF29A55A}"/>
                </a:ext>
              </a:extLst>
            </p:cNvPr>
            <p:cNvCxnSpPr/>
            <p:nvPr/>
          </p:nvCxnSpPr>
          <p:spPr>
            <a:xfrm flipH="1">
              <a:off x="3919627" y="2120731"/>
              <a:ext cx="283336" cy="255353"/>
            </a:xfrm>
            <a:prstGeom prst="line">
              <a:avLst/>
            </a:prstGeom>
            <a:ln w="12700">
              <a:solidFill>
                <a:schemeClr val="accent6">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D56CCFF6-C4A2-B27C-F247-F64A78C43D29}"/>
                </a:ext>
              </a:extLst>
            </p:cNvPr>
            <p:cNvSpPr/>
            <p:nvPr/>
          </p:nvSpPr>
          <p:spPr>
            <a:xfrm rot="19167749">
              <a:off x="3679729" y="2182137"/>
              <a:ext cx="255029"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1" name="Triangle 150">
              <a:extLst>
                <a:ext uri="{FF2B5EF4-FFF2-40B4-BE49-F238E27FC236}">
                  <a16:creationId xmlns:a16="http://schemas.microsoft.com/office/drawing/2014/main" id="{F97AD8FC-8BA7-AB9F-C4CA-2BD5BFF927BA}"/>
                </a:ext>
              </a:extLst>
            </p:cNvPr>
            <p:cNvSpPr/>
            <p:nvPr/>
          </p:nvSpPr>
          <p:spPr>
            <a:xfrm rot="8372210">
              <a:off x="3831261" y="2301474"/>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42" name="Rectangle 154">
              <a:extLst>
                <a:ext uri="{FF2B5EF4-FFF2-40B4-BE49-F238E27FC236}">
                  <a16:creationId xmlns:a16="http://schemas.microsoft.com/office/drawing/2014/main" id="{741A53F0-145B-A0FA-A4A2-BE5546283B62}"/>
                </a:ext>
              </a:extLst>
            </p:cNvPr>
            <p:cNvSpPr/>
            <p:nvPr/>
          </p:nvSpPr>
          <p:spPr>
            <a:xfrm rot="19182592">
              <a:off x="3877885" y="1864485"/>
              <a:ext cx="288826" cy="3465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grpSp>
      <p:grpSp>
        <p:nvGrpSpPr>
          <p:cNvPr id="55" name="组合 54">
            <a:extLst>
              <a:ext uri="{FF2B5EF4-FFF2-40B4-BE49-F238E27FC236}">
                <a16:creationId xmlns:a16="http://schemas.microsoft.com/office/drawing/2014/main" id="{7CBE9C42-FF98-A54D-FAB9-CD37047812F2}"/>
              </a:ext>
            </a:extLst>
          </p:cNvPr>
          <p:cNvGrpSpPr/>
          <p:nvPr/>
        </p:nvGrpSpPr>
        <p:grpSpPr>
          <a:xfrm>
            <a:off x="5834266" y="493231"/>
            <a:ext cx="3309734" cy="728666"/>
            <a:chOff x="5766534" y="493231"/>
            <a:chExt cx="3309734" cy="728666"/>
          </a:xfrm>
        </p:grpSpPr>
        <p:sp>
          <p:nvSpPr>
            <p:cNvPr id="49" name="流程图: 接点 48">
              <a:extLst>
                <a:ext uri="{FF2B5EF4-FFF2-40B4-BE49-F238E27FC236}">
                  <a16:creationId xmlns:a16="http://schemas.microsoft.com/office/drawing/2014/main" id="{3CC66704-A3A2-1CED-0A4F-15B22C1EACEC}"/>
                </a:ext>
              </a:extLst>
            </p:cNvPr>
            <p:cNvSpPr/>
            <p:nvPr/>
          </p:nvSpPr>
          <p:spPr>
            <a:xfrm>
              <a:off x="5767360" y="1010002"/>
              <a:ext cx="144016" cy="144016"/>
            </a:xfrm>
            <a:prstGeom prst="flowChartConnector">
              <a:avLst/>
            </a:prstGeom>
            <a:solidFill>
              <a:srgbClr val="EAB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0" name="文本框 49">
              <a:extLst>
                <a:ext uri="{FF2B5EF4-FFF2-40B4-BE49-F238E27FC236}">
                  <a16:creationId xmlns:a16="http://schemas.microsoft.com/office/drawing/2014/main" id="{00E0E717-CDCF-6D38-87B7-C9257A0F0DE2}"/>
                </a:ext>
              </a:extLst>
            </p:cNvPr>
            <p:cNvSpPr txBox="1"/>
            <p:nvPr/>
          </p:nvSpPr>
          <p:spPr>
            <a:xfrm>
              <a:off x="5838542" y="914120"/>
              <a:ext cx="322716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Completion (need additional knowledge)</a:t>
              </a:r>
              <a:endParaRPr lang="zh-CN" altLang="en-US" sz="1400" dirty="0">
                <a:latin typeface="Times New Roman" panose="02020603050405020304" pitchFamily="18" charset="0"/>
                <a:cs typeface="Times New Roman" panose="02020603050405020304" pitchFamily="18" charset="0"/>
              </a:endParaRPr>
            </a:p>
          </p:txBody>
        </p:sp>
        <p:sp>
          <p:nvSpPr>
            <p:cNvPr id="51" name="流程图: 接点 50">
              <a:extLst>
                <a:ext uri="{FF2B5EF4-FFF2-40B4-BE49-F238E27FC236}">
                  <a16:creationId xmlns:a16="http://schemas.microsoft.com/office/drawing/2014/main" id="{CD78AED8-F51F-B8A8-EB93-A88C80D39F5B}"/>
                </a:ext>
              </a:extLst>
            </p:cNvPr>
            <p:cNvSpPr/>
            <p:nvPr/>
          </p:nvSpPr>
          <p:spPr>
            <a:xfrm>
              <a:off x="5766534" y="794220"/>
              <a:ext cx="144016" cy="144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2" name="文本框 51">
              <a:extLst>
                <a:ext uri="{FF2B5EF4-FFF2-40B4-BE49-F238E27FC236}">
                  <a16:creationId xmlns:a16="http://schemas.microsoft.com/office/drawing/2014/main" id="{2B123D91-16AA-4B2F-0CFA-C4028A994E23}"/>
                </a:ext>
              </a:extLst>
            </p:cNvPr>
            <p:cNvSpPr txBox="1"/>
            <p:nvPr/>
          </p:nvSpPr>
          <p:spPr>
            <a:xfrm>
              <a:off x="5838546" y="700644"/>
              <a:ext cx="273914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(need to be corrected)</a:t>
              </a:r>
              <a:endParaRPr lang="zh-CN" altLang="en-US" sz="1400" dirty="0">
                <a:latin typeface="Times New Roman" panose="02020603050405020304" pitchFamily="18" charset="0"/>
                <a:cs typeface="Times New Roman" panose="02020603050405020304" pitchFamily="18" charset="0"/>
              </a:endParaRPr>
            </a:p>
          </p:txBody>
        </p:sp>
        <p:sp>
          <p:nvSpPr>
            <p:cNvPr id="53" name="流程图: 接点 52">
              <a:extLst>
                <a:ext uri="{FF2B5EF4-FFF2-40B4-BE49-F238E27FC236}">
                  <a16:creationId xmlns:a16="http://schemas.microsoft.com/office/drawing/2014/main" id="{EB97E0A8-B567-BD87-883A-CFFCB5C751EF}"/>
                </a:ext>
              </a:extLst>
            </p:cNvPr>
            <p:cNvSpPr/>
            <p:nvPr/>
          </p:nvSpPr>
          <p:spPr>
            <a:xfrm>
              <a:off x="5766534" y="576611"/>
              <a:ext cx="144016" cy="14401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4" name="文本框 53">
              <a:extLst>
                <a:ext uri="{FF2B5EF4-FFF2-40B4-BE49-F238E27FC236}">
                  <a16:creationId xmlns:a16="http://schemas.microsoft.com/office/drawing/2014/main" id="{04A00657-4CD1-EFC1-5AB7-DB051D004758}"/>
                </a:ext>
              </a:extLst>
            </p:cNvPr>
            <p:cNvSpPr txBox="1"/>
            <p:nvPr/>
          </p:nvSpPr>
          <p:spPr>
            <a:xfrm>
              <a:off x="5838587" y="493231"/>
              <a:ext cx="323768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(do not need to be corrected)</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03452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4572000" y="681955"/>
            <a:ext cx="1107996"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交互过程</a:t>
            </a:r>
          </a:p>
        </p:txBody>
      </p:sp>
      <p:sp>
        <p:nvSpPr>
          <p:cNvPr id="33" name="文本框 32">
            <a:extLst>
              <a:ext uri="{FF2B5EF4-FFF2-40B4-BE49-F238E27FC236}">
                <a16:creationId xmlns:a16="http://schemas.microsoft.com/office/drawing/2014/main" id="{880FA188-DF8B-17DC-B865-C04CB85F6FC6}"/>
              </a:ext>
            </a:extLst>
          </p:cNvPr>
          <p:cNvSpPr txBox="1"/>
          <p:nvPr/>
        </p:nvSpPr>
        <p:spPr>
          <a:xfrm>
            <a:off x="526586" y="4016724"/>
            <a:ext cx="8222735" cy="337015"/>
          </a:xfrm>
          <a:prstGeom prst="rect">
            <a:avLst/>
          </a:prstGeom>
          <a:noFill/>
        </p:spPr>
        <p:txBody>
          <a:bodyPr wrap="square">
            <a:spAutoFit/>
          </a:bodyPr>
          <a:lstStyle/>
          <a:p>
            <a:pPr>
              <a:lnSpc>
                <a:spcPct val="125000"/>
              </a:lnSpc>
            </a:pPr>
            <a:r>
              <a:rPr lang="en-US" altLang="zh-CN" dirty="0">
                <a:latin typeface="+mj-ea"/>
                <a:ea typeface="+mj-ea"/>
                <a:cs typeface="Times New Roman" panose="02020603050405020304" pitchFamily="18" charset="0"/>
              </a:rPr>
              <a:t>3. </a:t>
            </a:r>
            <a:r>
              <a:rPr lang="zh-CN" altLang="en-US" dirty="0">
                <a:latin typeface="+mj-ea"/>
                <a:ea typeface="+mj-ea"/>
                <a:cs typeface="Times New Roman" panose="02020603050405020304" pitchFamily="18" charset="0"/>
              </a:rPr>
              <a:t>信息检索将校验或补全的结果反馈给大模型，帮助其生成新的</a:t>
            </a:r>
            <a:r>
              <a:rPr lang="en-US" altLang="zh-CN" dirty="0">
                <a:latin typeface="+mj-ea"/>
                <a:ea typeface="+mj-ea"/>
                <a:cs typeface="Times New Roman" panose="02020603050405020304" pitchFamily="18" charset="0"/>
              </a:rPr>
              <a:t>Chain-of-Query</a:t>
            </a:r>
          </a:p>
        </p:txBody>
      </p:sp>
      <p:grpSp>
        <p:nvGrpSpPr>
          <p:cNvPr id="47" name="组合 46">
            <a:extLst>
              <a:ext uri="{FF2B5EF4-FFF2-40B4-BE49-F238E27FC236}">
                <a16:creationId xmlns:a16="http://schemas.microsoft.com/office/drawing/2014/main" id="{86C01664-FFEC-F338-79E7-2F9514A244EB}"/>
              </a:ext>
            </a:extLst>
          </p:cNvPr>
          <p:cNvGrpSpPr/>
          <p:nvPr/>
        </p:nvGrpSpPr>
        <p:grpSpPr>
          <a:xfrm>
            <a:off x="2621280" y="1324309"/>
            <a:ext cx="3591736" cy="2321604"/>
            <a:chOff x="4656211" y="1828760"/>
            <a:chExt cx="1654586" cy="1069481"/>
          </a:xfrm>
        </p:grpSpPr>
        <p:sp>
          <p:nvSpPr>
            <p:cNvPr id="5" name="流程图: 接点 4">
              <a:extLst>
                <a:ext uri="{FF2B5EF4-FFF2-40B4-BE49-F238E27FC236}">
                  <a16:creationId xmlns:a16="http://schemas.microsoft.com/office/drawing/2014/main" id="{7EB61D1C-219A-1373-1B19-46E810FE5B5C}"/>
                </a:ext>
              </a:extLst>
            </p:cNvPr>
            <p:cNvSpPr/>
            <p:nvPr/>
          </p:nvSpPr>
          <p:spPr>
            <a:xfrm>
              <a:off x="5224872" y="2048571"/>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 name="流程图: 接点 5">
              <a:extLst>
                <a:ext uri="{FF2B5EF4-FFF2-40B4-BE49-F238E27FC236}">
                  <a16:creationId xmlns:a16="http://schemas.microsoft.com/office/drawing/2014/main" id="{108F3CED-2760-CD91-4C4E-A5C3CE1BD413}"/>
                </a:ext>
              </a:extLst>
            </p:cNvPr>
            <p:cNvSpPr/>
            <p:nvPr/>
          </p:nvSpPr>
          <p:spPr>
            <a:xfrm>
              <a:off x="5413640" y="1866798"/>
              <a:ext cx="153706" cy="15370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7" name="流程图: 接点 6">
              <a:extLst>
                <a:ext uri="{FF2B5EF4-FFF2-40B4-BE49-F238E27FC236}">
                  <a16:creationId xmlns:a16="http://schemas.microsoft.com/office/drawing/2014/main" id="{B82BF793-585F-4978-E4C7-4DFB37EA67C4}"/>
                </a:ext>
              </a:extLst>
            </p:cNvPr>
            <p:cNvSpPr/>
            <p:nvPr/>
          </p:nvSpPr>
          <p:spPr>
            <a:xfrm>
              <a:off x="5034733" y="2235086"/>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8" name="流程图: 接点 7">
              <a:extLst>
                <a:ext uri="{FF2B5EF4-FFF2-40B4-BE49-F238E27FC236}">
                  <a16:creationId xmlns:a16="http://schemas.microsoft.com/office/drawing/2014/main" id="{2B7F99D1-ECFD-9127-E714-A237F23DF703}"/>
                </a:ext>
              </a:extLst>
            </p:cNvPr>
            <p:cNvSpPr/>
            <p:nvPr/>
          </p:nvSpPr>
          <p:spPr>
            <a:xfrm>
              <a:off x="4843242" y="2415929"/>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9" name="流程图: 接点 8">
              <a:extLst>
                <a:ext uri="{FF2B5EF4-FFF2-40B4-BE49-F238E27FC236}">
                  <a16:creationId xmlns:a16="http://schemas.microsoft.com/office/drawing/2014/main" id="{7C7BD110-2A3A-FBED-63A4-6B38B84AC5FC}"/>
                </a:ext>
              </a:extLst>
            </p:cNvPr>
            <p:cNvSpPr/>
            <p:nvPr/>
          </p:nvSpPr>
          <p:spPr>
            <a:xfrm>
              <a:off x="4656211" y="2605204"/>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0A8ED957-3FCE-F443-E184-5F5716A01C63}"/>
                </a:ext>
              </a:extLst>
            </p:cNvPr>
            <p:cNvCxnSpPr/>
            <p:nvPr/>
          </p:nvCxnSpPr>
          <p:spPr>
            <a:xfrm flipH="1">
              <a:off x="4785798" y="2549667"/>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3AE1A19D-293C-1A3C-6A5F-BE4E31E0ECFA}"/>
                </a:ext>
              </a:extLst>
            </p:cNvPr>
            <p:cNvCxnSpPr/>
            <p:nvPr/>
          </p:nvCxnSpPr>
          <p:spPr>
            <a:xfrm flipH="1">
              <a:off x="4973118" y="2359636"/>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19BDB39-9C18-90B5-0BED-B9058EC9A451}"/>
                </a:ext>
              </a:extLst>
            </p:cNvPr>
            <p:cNvCxnSpPr/>
            <p:nvPr/>
          </p:nvCxnSpPr>
          <p:spPr>
            <a:xfrm flipH="1">
              <a:off x="5163760" y="2182667"/>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A21F1218-65F1-DC84-51E2-B16F2B6D4EE0}"/>
                </a:ext>
              </a:extLst>
            </p:cNvPr>
            <p:cNvCxnSpPr/>
            <p:nvPr/>
          </p:nvCxnSpPr>
          <p:spPr>
            <a:xfrm flipH="1">
              <a:off x="5356505" y="1996066"/>
              <a:ext cx="81562" cy="76981"/>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7BAAA9-5B7A-3530-978E-2C41FF6C6B8C}"/>
                    </a:ext>
                  </a:extLst>
                </p:cNvPr>
                <p:cNvSpPr txBox="1"/>
                <p:nvPr/>
              </p:nvSpPr>
              <p:spPr>
                <a:xfrm>
                  <a:off x="5301724" y="1828760"/>
                  <a:ext cx="726506" cy="1919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500" i="1" dirty="0">
                            <a:latin typeface="Cambria Math" panose="02040503050406030204" pitchFamily="18" charset="0"/>
                            <a:cs typeface="Times New Roman" panose="02020603050405020304" pitchFamily="18" charset="0"/>
                          </a:rPr>
                          <m:t>Q</m:t>
                        </m:r>
                      </m:oMath>
                    </m:oMathPara>
                  </a14:m>
                  <a:endParaRPr lang="zh-CN" altLang="en-US" sz="15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377BAAA9-5B7A-3530-978E-2C41FF6C6B8C}"/>
                    </a:ext>
                  </a:extLst>
                </p:cNvPr>
                <p:cNvSpPr txBox="1">
                  <a:spLocks noRot="1" noChangeAspect="1" noMove="1" noResize="1" noEditPoints="1" noAdjustHandles="1" noChangeArrowheads="1" noChangeShapeType="1" noTextEdit="1"/>
                </p:cNvSpPr>
                <p:nvPr/>
              </p:nvSpPr>
              <p:spPr>
                <a:xfrm>
                  <a:off x="5301724" y="1828760"/>
                  <a:ext cx="726506" cy="191981"/>
                </a:xfrm>
                <a:prstGeom prst="rect">
                  <a:avLst/>
                </a:prstGeom>
                <a:blipFill>
                  <a:blip r:embed="rId2"/>
                  <a:stretch>
                    <a:fillRect/>
                  </a:stretch>
                </a:blipFill>
              </p:spPr>
              <p:txBody>
                <a:bodyPr/>
                <a:lstStyle/>
                <a:p>
                  <a:r>
                    <a:rPr lang="zh-CN" altLang="en-US">
                      <a:noFill/>
                    </a:rPr>
                    <a:t> </a:t>
                  </a:r>
                </a:p>
              </p:txBody>
            </p:sp>
          </mc:Fallback>
        </mc:AlternateContent>
        <p:cxnSp>
          <p:nvCxnSpPr>
            <p:cNvPr id="24" name="连接符: 曲线 23">
              <a:extLst>
                <a:ext uri="{FF2B5EF4-FFF2-40B4-BE49-F238E27FC236}">
                  <a16:creationId xmlns:a16="http://schemas.microsoft.com/office/drawing/2014/main" id="{E61C82EF-2DF9-A404-A269-022ECEA91329}"/>
                </a:ext>
              </a:extLst>
            </p:cNvPr>
            <p:cNvCxnSpPr>
              <a:stCxn id="7" idx="5"/>
              <a:endCxn id="5" idx="4"/>
            </p:cNvCxnSpPr>
            <p:nvPr/>
          </p:nvCxnSpPr>
          <p:spPr>
            <a:xfrm rot="5400000" flipH="1" flipV="1">
              <a:off x="5151824" y="2216382"/>
              <a:ext cx="164005" cy="135796"/>
            </a:xfrm>
            <a:prstGeom prst="curvedConnector3">
              <a:avLst>
                <a:gd name="adj1" fmla="val -4723"/>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8" name="流程图: 接点 27">
              <a:extLst>
                <a:ext uri="{FF2B5EF4-FFF2-40B4-BE49-F238E27FC236}">
                  <a16:creationId xmlns:a16="http://schemas.microsoft.com/office/drawing/2014/main" id="{FC5B997A-7083-D6DA-E3F2-9B4013962E19}"/>
                </a:ext>
              </a:extLst>
            </p:cNvPr>
            <p:cNvSpPr/>
            <p:nvPr/>
          </p:nvSpPr>
          <p:spPr>
            <a:xfrm>
              <a:off x="5597869" y="2378040"/>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E</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9" name="流程图: 接点 28">
              <a:extLst>
                <a:ext uri="{FF2B5EF4-FFF2-40B4-BE49-F238E27FC236}">
                  <a16:creationId xmlns:a16="http://schemas.microsoft.com/office/drawing/2014/main" id="{C828F52F-DBE7-C52B-F210-ACC9475FF63D}"/>
                </a:ext>
              </a:extLst>
            </p:cNvPr>
            <p:cNvSpPr/>
            <p:nvPr/>
          </p:nvSpPr>
          <p:spPr>
            <a:xfrm>
              <a:off x="5797750" y="2561550"/>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F</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0CC3B5F-28A4-1911-1F07-C3ED8D37B268}"/>
                </a:ext>
              </a:extLst>
            </p:cNvPr>
            <p:cNvCxnSpPr/>
            <p:nvPr/>
          </p:nvCxnSpPr>
          <p:spPr>
            <a:xfrm flipH="1" flipV="1">
              <a:off x="5727456" y="2518929"/>
              <a:ext cx="83506" cy="76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流程图: 接点 30">
              <a:extLst>
                <a:ext uri="{FF2B5EF4-FFF2-40B4-BE49-F238E27FC236}">
                  <a16:creationId xmlns:a16="http://schemas.microsoft.com/office/drawing/2014/main" id="{04519C3A-BD5C-3E7A-10A8-75970FF3D68B}"/>
                </a:ext>
              </a:extLst>
            </p:cNvPr>
            <p:cNvSpPr/>
            <p:nvPr/>
          </p:nvSpPr>
          <p:spPr>
            <a:xfrm>
              <a:off x="6000394" y="2744535"/>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G</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232C3676-976F-25C7-A485-83C913519AB4}"/>
                </a:ext>
              </a:extLst>
            </p:cNvPr>
            <p:cNvCxnSpPr>
              <a:stCxn id="29" idx="5"/>
            </p:cNvCxnSpPr>
            <p:nvPr/>
          </p:nvCxnSpPr>
          <p:spPr>
            <a:xfrm>
              <a:off x="5928946" y="2692743"/>
              <a:ext cx="85703" cy="84869"/>
            </a:xfrm>
            <a:prstGeom prst="line">
              <a:avLst/>
            </a:prstGeom>
            <a:ln w="1905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9A0A63D3-B1B7-0F93-C760-C85B73A5D904}"/>
                </a:ext>
              </a:extLst>
            </p:cNvPr>
            <p:cNvSpPr/>
            <p:nvPr/>
          </p:nvSpPr>
          <p:spPr>
            <a:xfrm rot="18880663">
              <a:off x="5298476" y="2210183"/>
              <a:ext cx="385554" cy="130979"/>
            </a:xfrm>
            <a:prstGeom prst="rect">
              <a:avLst/>
            </a:prstGeom>
            <a:solidFill>
              <a:srgbClr val="FFD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LLM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5" name="直接连接符 34">
              <a:extLst>
                <a:ext uri="{FF2B5EF4-FFF2-40B4-BE49-F238E27FC236}">
                  <a16:creationId xmlns:a16="http://schemas.microsoft.com/office/drawing/2014/main" id="{E289288F-BEF2-D479-3D1A-512B110050D9}"/>
                </a:ext>
              </a:extLst>
            </p:cNvPr>
            <p:cNvCxnSpPr/>
            <p:nvPr/>
          </p:nvCxnSpPr>
          <p:spPr>
            <a:xfrm flipH="1" flipV="1">
              <a:off x="5353369" y="2178093"/>
              <a:ext cx="74945" cy="62633"/>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30839B03-8DEB-F881-4701-C8CB152EB4F9}"/>
                </a:ext>
              </a:extLst>
            </p:cNvPr>
            <p:cNvCxnSpPr/>
            <p:nvPr/>
          </p:nvCxnSpPr>
          <p:spPr>
            <a:xfrm flipH="1" flipV="1">
              <a:off x="5528576" y="2327761"/>
              <a:ext cx="85345" cy="78746"/>
            </a:xfrm>
            <a:prstGeom prst="line">
              <a:avLst/>
            </a:prstGeom>
            <a:ln w="19050"/>
          </p:spPr>
          <p:style>
            <a:lnRef idx="1">
              <a:schemeClr val="dk1"/>
            </a:lnRef>
            <a:fillRef idx="0">
              <a:schemeClr val="dk1"/>
            </a:fillRef>
            <a:effectRef idx="0">
              <a:schemeClr val="dk1"/>
            </a:effectRef>
            <a:fontRef idx="minor">
              <a:schemeClr val="tx1"/>
            </a:fontRef>
          </p:style>
        </p:cxnSp>
        <p:sp>
          <p:nvSpPr>
            <p:cNvPr id="44" name="Rectangular Callout 6">
              <a:extLst>
                <a:ext uri="{FF2B5EF4-FFF2-40B4-BE49-F238E27FC236}">
                  <a16:creationId xmlns:a16="http://schemas.microsoft.com/office/drawing/2014/main" id="{64411F5C-18C0-EAAE-6B52-1904D7D205BF}"/>
                </a:ext>
              </a:extLst>
            </p:cNvPr>
            <p:cNvSpPr/>
            <p:nvPr/>
          </p:nvSpPr>
          <p:spPr>
            <a:xfrm>
              <a:off x="5026530" y="2512835"/>
              <a:ext cx="569414" cy="346476"/>
            </a:xfrm>
            <a:prstGeom prst="wedgeRectCallout">
              <a:avLst>
                <a:gd name="adj1" fmla="val -15391"/>
                <a:gd name="adj2" fmla="val -91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dirty="0">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5" name="TextBox 11">
              <a:extLst>
                <a:ext uri="{FF2B5EF4-FFF2-40B4-BE49-F238E27FC236}">
                  <a16:creationId xmlns:a16="http://schemas.microsoft.com/office/drawing/2014/main" id="{F005DE81-D27C-13DA-5CE0-DE36357F0A6C}"/>
                </a:ext>
              </a:extLst>
            </p:cNvPr>
            <p:cNvSpPr txBox="1"/>
            <p:nvPr/>
          </p:nvSpPr>
          <p:spPr>
            <a:xfrm>
              <a:off x="5028300" y="2515460"/>
              <a:ext cx="569414" cy="361543"/>
            </a:xfrm>
            <a:prstGeom prst="rect">
              <a:avLst/>
            </a:prstGeom>
            <a:noFill/>
          </p:spPr>
          <p:txBody>
            <a:bodyPr wrap="square">
              <a:spAutoFit/>
            </a:bodyPr>
            <a:lstStyle/>
            <a:p>
              <a:pPr algn="ctr"/>
              <a:r>
                <a:rPr lang="en-US" altLang="zh-CN" sz="1500" dirty="0">
                  <a:latin typeface="Times New Roman" panose="02020603050405020304" pitchFamily="18" charset="0"/>
                  <a:cs typeface="Times New Roman" panose="02020603050405020304" pitchFamily="18" charset="0"/>
                </a:rPr>
                <a:t>IR</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p</a:t>
              </a:r>
              <a:r>
                <a:rPr lang="en-US" sz="1500" dirty="0">
                  <a:latin typeface="Times New Roman" panose="02020603050405020304" pitchFamily="18" charset="0"/>
                  <a:cs typeface="Times New Roman" panose="02020603050405020304" pitchFamily="18" charset="0"/>
                </a:rPr>
                <a:t>rovide</a:t>
              </a:r>
              <a:r>
                <a:rPr lang="en-US" altLang="zh-CN" sz="1500" dirty="0">
                  <a:latin typeface="Times New Roman" panose="02020603050405020304" pitchFamily="18" charset="0"/>
                  <a:cs typeface="Times New Roman" panose="02020603050405020304" pitchFamily="18" charset="0"/>
                </a:rPr>
                <a:t>s</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document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and</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answer</a:t>
              </a:r>
              <a:endParaRPr lang="en-US" sz="1500" dirty="0">
                <a:latin typeface="Times New Roman" panose="02020603050405020304" pitchFamily="18" charset="0"/>
                <a:cs typeface="Times New Roman" panose="02020603050405020304" pitchFamily="18" charset="0"/>
              </a:endParaRPr>
            </a:p>
          </p:txBody>
        </p:sp>
        <p:sp>
          <p:nvSpPr>
            <p:cNvPr id="46" name="右大括号 45">
              <a:extLst>
                <a:ext uri="{FF2B5EF4-FFF2-40B4-BE49-F238E27FC236}">
                  <a16:creationId xmlns:a16="http://schemas.microsoft.com/office/drawing/2014/main" id="{0F470C51-5438-2266-729D-2A4BBB01BE5E}"/>
                </a:ext>
              </a:extLst>
            </p:cNvPr>
            <p:cNvSpPr/>
            <p:nvPr/>
          </p:nvSpPr>
          <p:spPr>
            <a:xfrm rot="18779105">
              <a:off x="5911548" y="2208597"/>
              <a:ext cx="80637" cy="717861"/>
            </a:xfrm>
            <a:prstGeom prst="rightBrace">
              <a:avLst>
                <a:gd name="adj1" fmla="val 28552"/>
                <a:gd name="adj2" fmla="val 50641"/>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500" dirty="0">
                <a:latin typeface="Microsoft YaHei" panose="020B0503020204020204" pitchFamily="34" charset="-122"/>
                <a:ea typeface="Microsoft YaHei Light" panose="020B0502040204020203" pitchFamily="34" charset="-122"/>
              </a:endParaRPr>
            </a:p>
          </p:txBody>
        </p:sp>
      </p:grpSp>
      <p:grpSp>
        <p:nvGrpSpPr>
          <p:cNvPr id="48" name="组合 47">
            <a:extLst>
              <a:ext uri="{FF2B5EF4-FFF2-40B4-BE49-F238E27FC236}">
                <a16:creationId xmlns:a16="http://schemas.microsoft.com/office/drawing/2014/main" id="{8B102EAE-BBB1-2886-EEE4-43405B991ABE}"/>
              </a:ext>
            </a:extLst>
          </p:cNvPr>
          <p:cNvGrpSpPr/>
          <p:nvPr/>
        </p:nvGrpSpPr>
        <p:grpSpPr>
          <a:xfrm>
            <a:off x="5834266" y="493231"/>
            <a:ext cx="3309734" cy="728666"/>
            <a:chOff x="5766534" y="493231"/>
            <a:chExt cx="3309734" cy="728666"/>
          </a:xfrm>
        </p:grpSpPr>
        <p:sp>
          <p:nvSpPr>
            <p:cNvPr id="55" name="流程图: 接点 54">
              <a:extLst>
                <a:ext uri="{FF2B5EF4-FFF2-40B4-BE49-F238E27FC236}">
                  <a16:creationId xmlns:a16="http://schemas.microsoft.com/office/drawing/2014/main" id="{287C44FF-B93C-F118-1D9A-DB358C7B8944}"/>
                </a:ext>
              </a:extLst>
            </p:cNvPr>
            <p:cNvSpPr/>
            <p:nvPr/>
          </p:nvSpPr>
          <p:spPr>
            <a:xfrm>
              <a:off x="5767360" y="1010002"/>
              <a:ext cx="144016" cy="144016"/>
            </a:xfrm>
            <a:prstGeom prst="flowChartConnector">
              <a:avLst/>
            </a:prstGeom>
            <a:solidFill>
              <a:srgbClr val="EAB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6" name="文本框 55">
              <a:extLst>
                <a:ext uri="{FF2B5EF4-FFF2-40B4-BE49-F238E27FC236}">
                  <a16:creationId xmlns:a16="http://schemas.microsoft.com/office/drawing/2014/main" id="{852CE65B-8A4F-B32A-57C2-0C82F60C09FD}"/>
                </a:ext>
              </a:extLst>
            </p:cNvPr>
            <p:cNvSpPr txBox="1"/>
            <p:nvPr/>
          </p:nvSpPr>
          <p:spPr>
            <a:xfrm>
              <a:off x="5838542" y="914120"/>
              <a:ext cx="322716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Completion (need additional knowledge)</a:t>
              </a:r>
              <a:endParaRPr lang="zh-CN" altLang="en-US" sz="1400" dirty="0">
                <a:latin typeface="Times New Roman" panose="02020603050405020304" pitchFamily="18" charset="0"/>
                <a:cs typeface="Times New Roman" panose="02020603050405020304" pitchFamily="18" charset="0"/>
              </a:endParaRPr>
            </a:p>
          </p:txBody>
        </p:sp>
        <p:sp>
          <p:nvSpPr>
            <p:cNvPr id="57" name="流程图: 接点 56">
              <a:extLst>
                <a:ext uri="{FF2B5EF4-FFF2-40B4-BE49-F238E27FC236}">
                  <a16:creationId xmlns:a16="http://schemas.microsoft.com/office/drawing/2014/main" id="{C94F8D3F-6156-C5DA-8FC7-F90E8A4834A0}"/>
                </a:ext>
              </a:extLst>
            </p:cNvPr>
            <p:cNvSpPr/>
            <p:nvPr/>
          </p:nvSpPr>
          <p:spPr>
            <a:xfrm>
              <a:off x="5766534" y="794220"/>
              <a:ext cx="144016" cy="144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8" name="文本框 57">
              <a:extLst>
                <a:ext uri="{FF2B5EF4-FFF2-40B4-BE49-F238E27FC236}">
                  <a16:creationId xmlns:a16="http://schemas.microsoft.com/office/drawing/2014/main" id="{7BFCD2F2-864E-EDC8-A436-6256F56DDC37}"/>
                </a:ext>
              </a:extLst>
            </p:cNvPr>
            <p:cNvSpPr txBox="1"/>
            <p:nvPr/>
          </p:nvSpPr>
          <p:spPr>
            <a:xfrm>
              <a:off x="5838546" y="700644"/>
              <a:ext cx="273914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(need to be corrected)</a:t>
              </a:r>
              <a:endParaRPr lang="zh-CN" altLang="en-US" sz="1400" dirty="0">
                <a:latin typeface="Times New Roman" panose="02020603050405020304" pitchFamily="18" charset="0"/>
                <a:cs typeface="Times New Roman" panose="02020603050405020304" pitchFamily="18" charset="0"/>
              </a:endParaRPr>
            </a:p>
          </p:txBody>
        </p:sp>
        <p:sp>
          <p:nvSpPr>
            <p:cNvPr id="59" name="流程图: 接点 58">
              <a:extLst>
                <a:ext uri="{FF2B5EF4-FFF2-40B4-BE49-F238E27FC236}">
                  <a16:creationId xmlns:a16="http://schemas.microsoft.com/office/drawing/2014/main" id="{2F76F9AC-D84C-5812-D975-39C18EFCA907}"/>
                </a:ext>
              </a:extLst>
            </p:cNvPr>
            <p:cNvSpPr/>
            <p:nvPr/>
          </p:nvSpPr>
          <p:spPr>
            <a:xfrm>
              <a:off x="5766534" y="576611"/>
              <a:ext cx="144016" cy="14401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0" name="文本框 59">
              <a:extLst>
                <a:ext uri="{FF2B5EF4-FFF2-40B4-BE49-F238E27FC236}">
                  <a16:creationId xmlns:a16="http://schemas.microsoft.com/office/drawing/2014/main" id="{93A6715B-789D-75E2-C30E-0E943976C0EC}"/>
                </a:ext>
              </a:extLst>
            </p:cNvPr>
            <p:cNvSpPr txBox="1"/>
            <p:nvPr/>
          </p:nvSpPr>
          <p:spPr>
            <a:xfrm>
              <a:off x="5838587" y="493231"/>
              <a:ext cx="323768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(do not need to be corrected)</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60204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4572000" y="681955"/>
            <a:ext cx="1107996"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交互过程</a:t>
            </a:r>
          </a:p>
        </p:txBody>
      </p:sp>
      <p:sp>
        <p:nvSpPr>
          <p:cNvPr id="33" name="文本框 32">
            <a:extLst>
              <a:ext uri="{FF2B5EF4-FFF2-40B4-BE49-F238E27FC236}">
                <a16:creationId xmlns:a16="http://schemas.microsoft.com/office/drawing/2014/main" id="{880FA188-DF8B-17DC-B865-C04CB85F6FC6}"/>
              </a:ext>
            </a:extLst>
          </p:cNvPr>
          <p:cNvSpPr txBox="1"/>
          <p:nvPr/>
        </p:nvSpPr>
        <p:spPr>
          <a:xfrm>
            <a:off x="526586" y="4016724"/>
            <a:ext cx="8222735" cy="606320"/>
          </a:xfrm>
          <a:prstGeom prst="rect">
            <a:avLst/>
          </a:prstGeom>
          <a:noFill/>
        </p:spPr>
        <p:txBody>
          <a:bodyPr wrap="square">
            <a:spAutoFit/>
          </a:bodyPr>
          <a:lstStyle/>
          <a:p>
            <a:pPr>
              <a:lnSpc>
                <a:spcPct val="125000"/>
              </a:lnSpc>
            </a:pPr>
            <a:r>
              <a:rPr lang="en-US" altLang="zh-CN" dirty="0">
                <a:latin typeface="+mj-ea"/>
                <a:ea typeface="+mj-ea"/>
                <a:cs typeface="Times New Roman" panose="02020603050405020304" pitchFamily="18" charset="0"/>
              </a:rPr>
              <a:t>4.</a:t>
            </a:r>
            <a:r>
              <a:rPr lang="zh-CN" altLang="en-US" dirty="0">
                <a:latin typeface="+mj-ea"/>
                <a:ea typeface="+mj-ea"/>
                <a:cs typeface="Times New Roman" panose="02020603050405020304" pitchFamily="18" charset="0"/>
              </a:rPr>
              <a:t>信息检索继续顺序遍历大模型生成的新的</a:t>
            </a:r>
            <a:r>
              <a:rPr lang="en-US" altLang="zh-CN" dirty="0">
                <a:latin typeface="+mj-ea"/>
                <a:ea typeface="+mj-ea"/>
                <a:cs typeface="Times New Roman" panose="02020603050405020304" pitchFamily="18" charset="0"/>
              </a:rPr>
              <a:t>Chain-of-Query</a:t>
            </a:r>
            <a:r>
              <a:rPr lang="zh-CN" altLang="en-US" dirty="0">
                <a:latin typeface="+mj-ea"/>
                <a:ea typeface="+mj-ea"/>
                <a:cs typeface="Times New Roman" panose="02020603050405020304" pitchFamily="18" charset="0"/>
              </a:rPr>
              <a:t>上的子问题节点，对其进行知识的补全和校验。</a:t>
            </a:r>
            <a:endParaRPr lang="en-US" altLang="zh-CN" dirty="0">
              <a:latin typeface="+mj-ea"/>
              <a:ea typeface="+mj-ea"/>
              <a:cs typeface="Times New Roman" panose="02020603050405020304" pitchFamily="18" charset="0"/>
            </a:endParaRPr>
          </a:p>
        </p:txBody>
      </p:sp>
      <p:grpSp>
        <p:nvGrpSpPr>
          <p:cNvPr id="62" name="组合 61">
            <a:extLst>
              <a:ext uri="{FF2B5EF4-FFF2-40B4-BE49-F238E27FC236}">
                <a16:creationId xmlns:a16="http://schemas.microsoft.com/office/drawing/2014/main" id="{928EFE7A-0043-6E9F-21DC-F11F703B14FA}"/>
              </a:ext>
            </a:extLst>
          </p:cNvPr>
          <p:cNvGrpSpPr/>
          <p:nvPr/>
        </p:nvGrpSpPr>
        <p:grpSpPr>
          <a:xfrm>
            <a:off x="2796541" y="1284890"/>
            <a:ext cx="3503816" cy="2497800"/>
            <a:chOff x="6227469" y="1838761"/>
            <a:chExt cx="1535064" cy="1094316"/>
          </a:xfrm>
        </p:grpSpPr>
        <p:cxnSp>
          <p:nvCxnSpPr>
            <p:cNvPr id="4" name="Straight Connector 166">
              <a:extLst>
                <a:ext uri="{FF2B5EF4-FFF2-40B4-BE49-F238E27FC236}">
                  <a16:creationId xmlns:a16="http://schemas.microsoft.com/office/drawing/2014/main" id="{36C9868E-7E9C-FC2B-A39A-465E7D2BA007}"/>
                </a:ext>
              </a:extLst>
            </p:cNvPr>
            <p:cNvCxnSpPr/>
            <p:nvPr/>
          </p:nvCxnSpPr>
          <p:spPr>
            <a:xfrm>
              <a:off x="7050081" y="2162735"/>
              <a:ext cx="472629" cy="434153"/>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5BCA776-F5FB-F4A2-E710-1B35F4769FE0}"/>
                </a:ext>
              </a:extLst>
            </p:cNvPr>
            <p:cNvCxnSpPr/>
            <p:nvPr/>
          </p:nvCxnSpPr>
          <p:spPr>
            <a:xfrm>
              <a:off x="6507791" y="2323563"/>
              <a:ext cx="184769" cy="180047"/>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流程图: 接点 11">
              <a:extLst>
                <a:ext uri="{FF2B5EF4-FFF2-40B4-BE49-F238E27FC236}">
                  <a16:creationId xmlns:a16="http://schemas.microsoft.com/office/drawing/2014/main" id="{75D4ECEE-79BD-BF85-F150-F562D7E6FD06}"/>
                </a:ext>
              </a:extLst>
            </p:cNvPr>
            <p:cNvSpPr/>
            <p:nvPr/>
          </p:nvSpPr>
          <p:spPr>
            <a:xfrm>
              <a:off x="6796129" y="2083407"/>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3" name="流程图: 接点 12">
              <a:extLst>
                <a:ext uri="{FF2B5EF4-FFF2-40B4-BE49-F238E27FC236}">
                  <a16:creationId xmlns:a16="http://schemas.microsoft.com/office/drawing/2014/main" id="{5100DB31-1EC9-3188-956A-D726293734E5}"/>
                </a:ext>
              </a:extLst>
            </p:cNvPr>
            <p:cNvSpPr/>
            <p:nvPr/>
          </p:nvSpPr>
          <p:spPr>
            <a:xfrm>
              <a:off x="6960223" y="1893915"/>
              <a:ext cx="153706" cy="15370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4" name="流程图: 接点 13">
              <a:extLst>
                <a:ext uri="{FF2B5EF4-FFF2-40B4-BE49-F238E27FC236}">
                  <a16:creationId xmlns:a16="http://schemas.microsoft.com/office/drawing/2014/main" id="{BD8BCC87-BF90-4104-0915-A1740DEC6C03}"/>
                </a:ext>
              </a:extLst>
            </p:cNvPr>
            <p:cNvSpPr/>
            <p:nvPr/>
          </p:nvSpPr>
          <p:spPr>
            <a:xfrm>
              <a:off x="6605991" y="2269922"/>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6" name="流程图: 接点 15">
              <a:extLst>
                <a:ext uri="{FF2B5EF4-FFF2-40B4-BE49-F238E27FC236}">
                  <a16:creationId xmlns:a16="http://schemas.microsoft.com/office/drawing/2014/main" id="{C1DD54E0-7FB8-5330-46E0-1A08D01D7ED6}"/>
                </a:ext>
              </a:extLst>
            </p:cNvPr>
            <p:cNvSpPr/>
            <p:nvPr/>
          </p:nvSpPr>
          <p:spPr>
            <a:xfrm>
              <a:off x="6414499" y="2450765"/>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7" name="流程图: 接点 16">
              <a:extLst>
                <a:ext uri="{FF2B5EF4-FFF2-40B4-BE49-F238E27FC236}">
                  <a16:creationId xmlns:a16="http://schemas.microsoft.com/office/drawing/2014/main" id="{60878A3B-95CE-4944-43FC-4E9C396BFB70}"/>
                </a:ext>
              </a:extLst>
            </p:cNvPr>
            <p:cNvSpPr/>
            <p:nvPr/>
          </p:nvSpPr>
          <p:spPr>
            <a:xfrm>
              <a:off x="6227469" y="2640040"/>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1AA4CD30-7854-92C2-55AC-ACEF945D2065}"/>
                </a:ext>
              </a:extLst>
            </p:cNvPr>
            <p:cNvCxnSpPr/>
            <p:nvPr/>
          </p:nvCxnSpPr>
          <p:spPr>
            <a:xfrm flipH="1">
              <a:off x="6357056" y="2584503"/>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96B039AF-1687-988F-7AE3-CC64639DDCD7}"/>
                </a:ext>
              </a:extLst>
            </p:cNvPr>
            <p:cNvCxnSpPr/>
            <p:nvPr/>
          </p:nvCxnSpPr>
          <p:spPr>
            <a:xfrm flipH="1">
              <a:off x="6544375" y="2394472"/>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50EABFA-97C2-898B-E971-2694B3F0B764}"/>
                </a:ext>
              </a:extLst>
            </p:cNvPr>
            <p:cNvCxnSpPr/>
            <p:nvPr/>
          </p:nvCxnSpPr>
          <p:spPr>
            <a:xfrm flipH="1">
              <a:off x="6735018" y="2217503"/>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2694A6F-D270-D20D-72B0-A3D49A198600}"/>
                </a:ext>
              </a:extLst>
            </p:cNvPr>
            <p:cNvCxnSpPr/>
            <p:nvPr/>
          </p:nvCxnSpPr>
          <p:spPr>
            <a:xfrm flipH="1">
              <a:off x="6920759" y="2028149"/>
              <a:ext cx="81562" cy="76981"/>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EC04E93-D4B4-64DD-9F37-F92B5240B6D8}"/>
                    </a:ext>
                  </a:extLst>
                </p:cNvPr>
                <p:cNvSpPr txBox="1"/>
                <p:nvPr/>
              </p:nvSpPr>
              <p:spPr>
                <a:xfrm>
                  <a:off x="6850350" y="1838761"/>
                  <a:ext cx="726506" cy="1683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500" i="1" dirty="0">
                            <a:latin typeface="Cambria Math" panose="02040503050406030204" pitchFamily="18" charset="0"/>
                            <a:cs typeface="Times New Roman" panose="02020603050405020304" pitchFamily="18" charset="0"/>
                          </a:rPr>
                          <m:t>Q</m:t>
                        </m:r>
                      </m:oMath>
                    </m:oMathPara>
                  </a14:m>
                  <a:endParaRPr lang="zh-CN" altLang="en-US" sz="15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EEC04E93-D4B4-64DD-9F37-F92B5240B6D8}"/>
                    </a:ext>
                  </a:extLst>
                </p:cNvPr>
                <p:cNvSpPr txBox="1">
                  <a:spLocks noRot="1" noChangeAspect="1" noMove="1" noResize="1" noEditPoints="1" noAdjustHandles="1" noChangeArrowheads="1" noChangeShapeType="1" noTextEdit="1"/>
                </p:cNvSpPr>
                <p:nvPr/>
              </p:nvSpPr>
              <p:spPr>
                <a:xfrm>
                  <a:off x="6850350" y="1838761"/>
                  <a:ext cx="726506" cy="168351"/>
                </a:xfrm>
                <a:prstGeom prst="rect">
                  <a:avLst/>
                </a:prstGeom>
                <a:blipFill>
                  <a:blip r:embed="rId2"/>
                  <a:stretch>
                    <a:fillRect/>
                  </a:stretch>
                </a:blipFill>
              </p:spPr>
              <p:txBody>
                <a:bodyPr/>
                <a:lstStyle/>
                <a:p>
                  <a:r>
                    <a:rPr lang="zh-CN" altLang="en-US">
                      <a:noFill/>
                    </a:rPr>
                    <a:t> </a:t>
                  </a:r>
                </a:p>
              </p:txBody>
            </p:sp>
          </mc:Fallback>
        </mc:AlternateContent>
        <p:sp>
          <p:nvSpPr>
            <p:cNvPr id="27" name="流程图: 接点 26">
              <a:extLst>
                <a:ext uri="{FF2B5EF4-FFF2-40B4-BE49-F238E27FC236}">
                  <a16:creationId xmlns:a16="http://schemas.microsoft.com/office/drawing/2014/main" id="{E07D425B-2E17-61F0-CE52-07D8EA5D8D95}"/>
                </a:ext>
              </a:extLst>
            </p:cNvPr>
            <p:cNvSpPr/>
            <p:nvPr/>
          </p:nvSpPr>
          <p:spPr>
            <a:xfrm>
              <a:off x="7169127" y="2412876"/>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E</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6" name="流程图: 接点 35">
              <a:extLst>
                <a:ext uri="{FF2B5EF4-FFF2-40B4-BE49-F238E27FC236}">
                  <a16:creationId xmlns:a16="http://schemas.microsoft.com/office/drawing/2014/main" id="{CC5BD9D2-8E54-A67C-CC81-931E3454CF4D}"/>
                </a:ext>
              </a:extLst>
            </p:cNvPr>
            <p:cNvSpPr/>
            <p:nvPr/>
          </p:nvSpPr>
          <p:spPr>
            <a:xfrm>
              <a:off x="7369008" y="2596386"/>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F</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8" name="直接连接符 37">
              <a:extLst>
                <a:ext uri="{FF2B5EF4-FFF2-40B4-BE49-F238E27FC236}">
                  <a16:creationId xmlns:a16="http://schemas.microsoft.com/office/drawing/2014/main" id="{D2D0DABE-7C77-41A9-70FD-FAA4F91C95B1}"/>
                </a:ext>
              </a:extLst>
            </p:cNvPr>
            <p:cNvCxnSpPr/>
            <p:nvPr/>
          </p:nvCxnSpPr>
          <p:spPr>
            <a:xfrm flipH="1" flipV="1">
              <a:off x="7298714" y="2553765"/>
              <a:ext cx="83506" cy="76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流程图: 接点 38">
              <a:extLst>
                <a:ext uri="{FF2B5EF4-FFF2-40B4-BE49-F238E27FC236}">
                  <a16:creationId xmlns:a16="http://schemas.microsoft.com/office/drawing/2014/main" id="{3A4D921B-316C-B706-AA5D-EF3AD5D1F8B8}"/>
                </a:ext>
              </a:extLst>
            </p:cNvPr>
            <p:cNvSpPr/>
            <p:nvPr/>
          </p:nvSpPr>
          <p:spPr>
            <a:xfrm>
              <a:off x="7571652" y="2779371"/>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G</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40" name="直接连接符 39">
              <a:extLst>
                <a:ext uri="{FF2B5EF4-FFF2-40B4-BE49-F238E27FC236}">
                  <a16:creationId xmlns:a16="http://schemas.microsoft.com/office/drawing/2014/main" id="{EE41578F-7702-6755-2730-25CBA88A1B96}"/>
                </a:ext>
              </a:extLst>
            </p:cNvPr>
            <p:cNvCxnSpPr>
              <a:stCxn id="36" idx="5"/>
            </p:cNvCxnSpPr>
            <p:nvPr/>
          </p:nvCxnSpPr>
          <p:spPr>
            <a:xfrm>
              <a:off x="7500204" y="2727579"/>
              <a:ext cx="85703" cy="84869"/>
            </a:xfrm>
            <a:prstGeom prst="line">
              <a:avLst/>
            </a:prstGeom>
            <a:ln w="19050"/>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9190238E-1709-8C42-0A0B-C61D75951B28}"/>
                </a:ext>
              </a:extLst>
            </p:cNvPr>
            <p:cNvSpPr/>
            <p:nvPr/>
          </p:nvSpPr>
          <p:spPr>
            <a:xfrm rot="18880663">
              <a:off x="6869734" y="2245019"/>
              <a:ext cx="385554" cy="130979"/>
            </a:xfrm>
            <a:prstGeom prst="rect">
              <a:avLst/>
            </a:prstGeom>
            <a:solidFill>
              <a:srgbClr val="FFD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LLM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42" name="直接连接符 41">
              <a:extLst>
                <a:ext uri="{FF2B5EF4-FFF2-40B4-BE49-F238E27FC236}">
                  <a16:creationId xmlns:a16="http://schemas.microsoft.com/office/drawing/2014/main" id="{55A3DA59-4851-080E-045B-E7B7CB296B00}"/>
                </a:ext>
              </a:extLst>
            </p:cNvPr>
            <p:cNvCxnSpPr/>
            <p:nvPr/>
          </p:nvCxnSpPr>
          <p:spPr>
            <a:xfrm flipH="1" flipV="1">
              <a:off x="6924626" y="2212929"/>
              <a:ext cx="74945" cy="62633"/>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70C905A-5BBC-844F-F309-EC3F63F8C422}"/>
                </a:ext>
              </a:extLst>
            </p:cNvPr>
            <p:cNvCxnSpPr/>
            <p:nvPr/>
          </p:nvCxnSpPr>
          <p:spPr>
            <a:xfrm flipH="1" flipV="1">
              <a:off x="7099833" y="2362597"/>
              <a:ext cx="85345" cy="78746"/>
            </a:xfrm>
            <a:prstGeom prst="line">
              <a:avLst/>
            </a:prstGeom>
            <a:ln w="19050"/>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D415CD4-54FF-0089-2A6E-808186B0BCAB}"/>
                </a:ext>
              </a:extLst>
            </p:cNvPr>
            <p:cNvSpPr/>
            <p:nvPr/>
          </p:nvSpPr>
          <p:spPr>
            <a:xfrm rot="2716078">
              <a:off x="7287242" y="2217816"/>
              <a:ext cx="255029"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6" name="矩形 55">
              <a:extLst>
                <a:ext uri="{FF2B5EF4-FFF2-40B4-BE49-F238E27FC236}">
                  <a16:creationId xmlns:a16="http://schemas.microsoft.com/office/drawing/2014/main" id="{AE35A40F-B4A9-B050-5148-310ADB14C726}"/>
                </a:ext>
              </a:extLst>
            </p:cNvPr>
            <p:cNvSpPr/>
            <p:nvPr/>
          </p:nvSpPr>
          <p:spPr>
            <a:xfrm rot="2586401">
              <a:off x="7507504" y="2429930"/>
              <a:ext cx="255029"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57" name="Triangle 150">
              <a:extLst>
                <a:ext uri="{FF2B5EF4-FFF2-40B4-BE49-F238E27FC236}">
                  <a16:creationId xmlns:a16="http://schemas.microsoft.com/office/drawing/2014/main" id="{C6EDD40C-85B1-CD34-A79B-ECF8A192607F}"/>
                </a:ext>
              </a:extLst>
            </p:cNvPr>
            <p:cNvSpPr/>
            <p:nvPr/>
          </p:nvSpPr>
          <p:spPr>
            <a:xfrm rot="13471880">
              <a:off x="7518008" y="2540126"/>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58" name="Triangle 150">
              <a:extLst>
                <a:ext uri="{FF2B5EF4-FFF2-40B4-BE49-F238E27FC236}">
                  <a16:creationId xmlns:a16="http://schemas.microsoft.com/office/drawing/2014/main" id="{41FA648E-0DA1-8855-31F1-D8C337D42FFB}"/>
                </a:ext>
              </a:extLst>
            </p:cNvPr>
            <p:cNvSpPr/>
            <p:nvPr/>
          </p:nvSpPr>
          <p:spPr>
            <a:xfrm rot="13471880">
              <a:off x="7296204" y="2328317"/>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59" name="Rectangle 154">
              <a:extLst>
                <a:ext uri="{FF2B5EF4-FFF2-40B4-BE49-F238E27FC236}">
                  <a16:creationId xmlns:a16="http://schemas.microsoft.com/office/drawing/2014/main" id="{3D590E3A-249F-F54C-C366-C063632A07B1}"/>
                </a:ext>
              </a:extLst>
            </p:cNvPr>
            <p:cNvSpPr/>
            <p:nvPr/>
          </p:nvSpPr>
          <p:spPr>
            <a:xfrm rot="18947142">
              <a:off x="7269728" y="2137617"/>
              <a:ext cx="288826" cy="2875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cxnSp>
          <p:nvCxnSpPr>
            <p:cNvPr id="60" name="直接连接符 59">
              <a:extLst>
                <a:ext uri="{FF2B5EF4-FFF2-40B4-BE49-F238E27FC236}">
                  <a16:creationId xmlns:a16="http://schemas.microsoft.com/office/drawing/2014/main" id="{550E00A3-6E3F-8430-1F32-B661E4379638}"/>
                </a:ext>
              </a:extLst>
            </p:cNvPr>
            <p:cNvCxnSpPr/>
            <p:nvPr/>
          </p:nvCxnSpPr>
          <p:spPr>
            <a:xfrm flipH="1">
              <a:off x="6512277" y="1921746"/>
              <a:ext cx="402049" cy="402049"/>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44F6DE8-A3E9-8450-7AEC-F78EC7B7E568}"/>
                </a:ext>
              </a:extLst>
            </p:cNvPr>
            <p:cNvCxnSpPr/>
            <p:nvPr/>
          </p:nvCxnSpPr>
          <p:spPr>
            <a:xfrm flipV="1">
              <a:off x="6694335" y="2160119"/>
              <a:ext cx="348931" cy="343821"/>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6C7C6212-3CE8-9D5E-135E-3C9751CB69CF}"/>
              </a:ext>
            </a:extLst>
          </p:cNvPr>
          <p:cNvGrpSpPr/>
          <p:nvPr/>
        </p:nvGrpSpPr>
        <p:grpSpPr>
          <a:xfrm>
            <a:off x="5834266" y="493231"/>
            <a:ext cx="3309734" cy="728666"/>
            <a:chOff x="5766534" y="493231"/>
            <a:chExt cx="3309734" cy="728666"/>
          </a:xfrm>
        </p:grpSpPr>
        <p:sp>
          <p:nvSpPr>
            <p:cNvPr id="64" name="流程图: 接点 63">
              <a:extLst>
                <a:ext uri="{FF2B5EF4-FFF2-40B4-BE49-F238E27FC236}">
                  <a16:creationId xmlns:a16="http://schemas.microsoft.com/office/drawing/2014/main" id="{8B1C2AFC-B198-2788-C92A-55F0C68A6710}"/>
                </a:ext>
              </a:extLst>
            </p:cNvPr>
            <p:cNvSpPr/>
            <p:nvPr/>
          </p:nvSpPr>
          <p:spPr>
            <a:xfrm>
              <a:off x="5767360" y="1010002"/>
              <a:ext cx="144016" cy="144016"/>
            </a:xfrm>
            <a:prstGeom prst="flowChartConnector">
              <a:avLst/>
            </a:prstGeom>
            <a:solidFill>
              <a:srgbClr val="EAB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C3E2F9B2-64D7-54C3-B61A-DBCFB73CC180}"/>
                </a:ext>
              </a:extLst>
            </p:cNvPr>
            <p:cNvSpPr txBox="1"/>
            <p:nvPr/>
          </p:nvSpPr>
          <p:spPr>
            <a:xfrm>
              <a:off x="5838542" y="914120"/>
              <a:ext cx="322716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Completion (need additional knowledge)</a:t>
              </a:r>
              <a:endParaRPr lang="zh-CN" altLang="en-US" sz="1400" dirty="0">
                <a:latin typeface="Times New Roman" panose="02020603050405020304" pitchFamily="18" charset="0"/>
                <a:cs typeface="Times New Roman" panose="02020603050405020304" pitchFamily="18" charset="0"/>
              </a:endParaRPr>
            </a:p>
          </p:txBody>
        </p:sp>
        <p:sp>
          <p:nvSpPr>
            <p:cNvPr id="66" name="流程图: 接点 65">
              <a:extLst>
                <a:ext uri="{FF2B5EF4-FFF2-40B4-BE49-F238E27FC236}">
                  <a16:creationId xmlns:a16="http://schemas.microsoft.com/office/drawing/2014/main" id="{45F63267-F992-78CF-C964-C72792DB73DC}"/>
                </a:ext>
              </a:extLst>
            </p:cNvPr>
            <p:cNvSpPr/>
            <p:nvPr/>
          </p:nvSpPr>
          <p:spPr>
            <a:xfrm>
              <a:off x="5766534" y="794220"/>
              <a:ext cx="144016" cy="144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7" name="文本框 66">
              <a:extLst>
                <a:ext uri="{FF2B5EF4-FFF2-40B4-BE49-F238E27FC236}">
                  <a16:creationId xmlns:a16="http://schemas.microsoft.com/office/drawing/2014/main" id="{0F0335A5-E94A-90B0-85FF-16DEB3248214}"/>
                </a:ext>
              </a:extLst>
            </p:cNvPr>
            <p:cNvSpPr txBox="1"/>
            <p:nvPr/>
          </p:nvSpPr>
          <p:spPr>
            <a:xfrm>
              <a:off x="5838546" y="700644"/>
              <a:ext cx="273914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(need to be corrected)</a:t>
              </a:r>
              <a:endParaRPr lang="zh-CN" altLang="en-US" sz="1400" dirty="0">
                <a:latin typeface="Times New Roman" panose="02020603050405020304" pitchFamily="18" charset="0"/>
                <a:cs typeface="Times New Roman" panose="02020603050405020304" pitchFamily="18" charset="0"/>
              </a:endParaRPr>
            </a:p>
          </p:txBody>
        </p:sp>
        <p:sp>
          <p:nvSpPr>
            <p:cNvPr id="68" name="流程图: 接点 67">
              <a:extLst>
                <a:ext uri="{FF2B5EF4-FFF2-40B4-BE49-F238E27FC236}">
                  <a16:creationId xmlns:a16="http://schemas.microsoft.com/office/drawing/2014/main" id="{51DAAC4E-CAF4-44D5-1093-F57038F48C6F}"/>
                </a:ext>
              </a:extLst>
            </p:cNvPr>
            <p:cNvSpPr/>
            <p:nvPr/>
          </p:nvSpPr>
          <p:spPr>
            <a:xfrm>
              <a:off x="5766534" y="576611"/>
              <a:ext cx="144016" cy="14401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9" name="文本框 68">
              <a:extLst>
                <a:ext uri="{FF2B5EF4-FFF2-40B4-BE49-F238E27FC236}">
                  <a16:creationId xmlns:a16="http://schemas.microsoft.com/office/drawing/2014/main" id="{C47C87AD-68D4-5355-CF73-85BA2F4F54C2}"/>
                </a:ext>
              </a:extLst>
            </p:cNvPr>
            <p:cNvSpPr txBox="1"/>
            <p:nvPr/>
          </p:nvSpPr>
          <p:spPr>
            <a:xfrm>
              <a:off x="5838587" y="493231"/>
              <a:ext cx="323768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(do not need to be corrected)</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0348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检索增强生成的核心挑战</a:t>
            </a:r>
            <a:endParaRPr lang="en-CN" dirty="0"/>
          </a:p>
        </p:txBody>
      </p:sp>
      <p:sp>
        <p:nvSpPr>
          <p:cNvPr id="42" name="Subtitle 1">
            <a:extLst>
              <a:ext uri="{FF2B5EF4-FFF2-40B4-BE49-F238E27FC236}">
                <a16:creationId xmlns:a16="http://schemas.microsoft.com/office/drawing/2014/main" id="{D246D6F7-3372-1E46-888C-6291C8B77B09}"/>
              </a:ext>
            </a:extLst>
          </p:cNvPr>
          <p:cNvSpPr txBox="1">
            <a:spLocks/>
          </p:cNvSpPr>
          <p:nvPr/>
        </p:nvSpPr>
        <p:spPr>
          <a:xfrm>
            <a:off x="900601" y="1180477"/>
            <a:ext cx="5841070" cy="483288"/>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230400" marR="0" lvl="0" indent="-230400" algn="l" rtl="0">
              <a:lnSpc>
                <a:spcPct val="100000"/>
              </a:lnSpc>
              <a:spcBef>
                <a:spcPts val="0"/>
              </a:spcBef>
              <a:spcAft>
                <a:spcPts val="0"/>
              </a:spcAft>
              <a:buClr>
                <a:srgbClr val="000000"/>
              </a:buClr>
              <a:buSzPts val="1800"/>
              <a:buFont typeface="Arial"/>
              <a:buNone/>
              <a:defRPr lang="en-US" sz="2000" b="0" i="0" u="none" strike="noStrike" cap="none" baseline="0">
                <a:solidFill>
                  <a:schemeClr val="accent2"/>
                </a:solidFill>
                <a:latin typeface="+mj-lt"/>
                <a:ea typeface="+mj-ea"/>
                <a:cs typeface="Arial"/>
                <a:sym typeface="Arial"/>
              </a:defRPr>
            </a:lvl1pPr>
            <a:lvl2pPr marL="739350" marR="0" lvl="1"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2pPr>
            <a:lvl3pPr marL="1200150" marR="0" lvl="2"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3pPr>
            <a:lvl4pPr marL="1653750" marR="0" lvl="3" indent="-285750" algn="ctr" rtl="0">
              <a:lnSpc>
                <a:spcPct val="100000"/>
              </a:lnSpc>
              <a:spcBef>
                <a:spcPts val="0"/>
              </a:spcBef>
              <a:spcAft>
                <a:spcPts val="0"/>
              </a:spcAft>
              <a:buClr>
                <a:srgbClr val="000000"/>
              </a:buClr>
              <a:buSzPts val="1800"/>
              <a:buFont typeface="Arial"/>
              <a:buNone/>
              <a:defRPr lang="en-US" sz="1800" b="0" i="0" u="none" strike="noStrike" cap="none" baseline="0">
                <a:solidFill>
                  <a:srgbClr val="000000"/>
                </a:solidFill>
                <a:latin typeface="+mn-lt"/>
                <a:ea typeface="+mn-ea"/>
                <a:cs typeface="Arial"/>
                <a:sym typeface="Arial"/>
              </a:defRPr>
            </a:lvl4pPr>
            <a:lvl5pPr marL="2114550" marR="0" lvl="4" indent="-285750" algn="ctr" rtl="0">
              <a:lnSpc>
                <a:spcPct val="100000"/>
              </a:lnSpc>
              <a:spcBef>
                <a:spcPts val="0"/>
              </a:spcBef>
              <a:spcAft>
                <a:spcPts val="0"/>
              </a:spcAft>
              <a:buClr>
                <a:srgbClr val="000000"/>
              </a:buClr>
              <a:buSzPts val="1800"/>
              <a:buFont typeface="Arial"/>
              <a:buNone/>
              <a:defRPr lang="en-CN" sz="1800" b="0" i="0" u="none" strike="noStrike" cap="none" baseline="0">
                <a:solidFill>
                  <a:srgbClr val="000000"/>
                </a:solidFill>
                <a:latin typeface="+mn-lt"/>
                <a:ea typeface="+mn-ea"/>
                <a:cs typeface="Arial"/>
                <a:sym typeface="Arial"/>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r>
              <a:rPr lang="zh-CN" altLang="en-US" dirty="0">
                <a:latin typeface="Microsoft YaHei" panose="020B0503020204020204" pitchFamily="34" charset="-122"/>
                <a:ea typeface="Microsoft YaHei" panose="020B0503020204020204" pitchFamily="34" charset="-122"/>
              </a:rPr>
              <a:t>目前面临的问题</a:t>
            </a:r>
            <a:endParaRPr lang="en-US" altLang="zh-CN" dirty="0">
              <a:latin typeface="Microsoft YaHei" panose="020B0503020204020204" pitchFamily="34" charset="-122"/>
              <a:ea typeface="Microsoft YaHei" panose="020B0503020204020204" pitchFamily="34" charset="-122"/>
            </a:endParaRPr>
          </a:p>
        </p:txBody>
      </p:sp>
      <p:grpSp>
        <p:nvGrpSpPr>
          <p:cNvPr id="16" name="Group 15">
            <a:extLst>
              <a:ext uri="{FF2B5EF4-FFF2-40B4-BE49-F238E27FC236}">
                <a16:creationId xmlns:a16="http://schemas.microsoft.com/office/drawing/2014/main" id="{CB2222F4-8736-617E-5368-9BD7EDE9D4F7}"/>
              </a:ext>
            </a:extLst>
          </p:cNvPr>
          <p:cNvGrpSpPr>
            <a:grpSpLocks noChangeAspect="1"/>
          </p:cNvGrpSpPr>
          <p:nvPr/>
        </p:nvGrpSpPr>
        <p:grpSpPr>
          <a:xfrm>
            <a:off x="247896" y="1264207"/>
            <a:ext cx="645630" cy="408869"/>
            <a:chOff x="6620111" y="3503239"/>
            <a:chExt cx="438152" cy="277475"/>
          </a:xfrm>
          <a:solidFill>
            <a:schemeClr val="accent1"/>
          </a:solidFill>
        </p:grpSpPr>
        <p:sp>
          <p:nvSpPr>
            <p:cNvPr id="32" name="Freeform 31">
              <a:extLst>
                <a:ext uri="{FF2B5EF4-FFF2-40B4-BE49-F238E27FC236}">
                  <a16:creationId xmlns:a16="http://schemas.microsoft.com/office/drawing/2014/main" id="{F220129F-83DC-F76D-75FB-09FFF01FAF9C}"/>
                </a:ext>
              </a:extLst>
            </p:cNvPr>
            <p:cNvSpPr/>
            <p:nvPr/>
          </p:nvSpPr>
          <p:spPr>
            <a:xfrm>
              <a:off x="6620111" y="3503239"/>
              <a:ext cx="438152" cy="277475"/>
            </a:xfrm>
            <a:custGeom>
              <a:avLst/>
              <a:gdLst>
                <a:gd name="connsiteX0" fmla="*/ 400050 w 438150"/>
                <a:gd name="connsiteY0" fmla="*/ 0 h 277475"/>
                <a:gd name="connsiteX1" fmla="*/ 38100 w 438150"/>
                <a:gd name="connsiteY1" fmla="*/ 0 h 277475"/>
                <a:gd name="connsiteX2" fmla="*/ 0 w 438150"/>
                <a:gd name="connsiteY2" fmla="*/ 38100 h 277475"/>
                <a:gd name="connsiteX3" fmla="*/ 0 w 438150"/>
                <a:gd name="connsiteY3" fmla="*/ 258426 h 277475"/>
                <a:gd name="connsiteX4" fmla="*/ 19051 w 438150"/>
                <a:gd name="connsiteY4" fmla="*/ 277476 h 277475"/>
                <a:gd name="connsiteX5" fmla="*/ 29617 w 438150"/>
                <a:gd name="connsiteY5" fmla="*/ 274276 h 277475"/>
                <a:gd name="connsiteX6" fmla="*/ 69559 w 438150"/>
                <a:gd name="connsiteY6" fmla="*/ 247650 h 277475"/>
                <a:gd name="connsiteX7" fmla="*/ 400050 w 438150"/>
                <a:gd name="connsiteY7" fmla="*/ 247650 h 277475"/>
                <a:gd name="connsiteX8" fmla="*/ 438150 w 438150"/>
                <a:gd name="connsiteY8" fmla="*/ 209550 h 277475"/>
                <a:gd name="connsiteX9" fmla="*/ 438150 w 438150"/>
                <a:gd name="connsiteY9" fmla="*/ 38100 h 277475"/>
                <a:gd name="connsiteX10" fmla="*/ 400050 w 438150"/>
                <a:gd name="connsiteY10" fmla="*/ 0 h 277475"/>
                <a:gd name="connsiteX11" fmla="*/ 419100 w 438150"/>
                <a:gd name="connsiteY11" fmla="*/ 209550 h 277475"/>
                <a:gd name="connsiteX12" fmla="*/ 400050 w 438150"/>
                <a:gd name="connsiteY12" fmla="*/ 228600 h 277475"/>
                <a:gd name="connsiteX13" fmla="*/ 66675 w 438150"/>
                <a:gd name="connsiteY13" fmla="*/ 228600 h 277475"/>
                <a:gd name="connsiteX14" fmla="*/ 61392 w 438150"/>
                <a:gd name="connsiteY14" fmla="*/ 230200 h 277475"/>
                <a:gd name="connsiteX15" fmla="*/ 19050 w 438150"/>
                <a:gd name="connsiteY15" fmla="*/ 258426 h 277475"/>
                <a:gd name="connsiteX16" fmla="*/ 19050 w 438150"/>
                <a:gd name="connsiteY16" fmla="*/ 38100 h 277475"/>
                <a:gd name="connsiteX17" fmla="*/ 38100 w 438150"/>
                <a:gd name="connsiteY17" fmla="*/ 19050 h 277475"/>
                <a:gd name="connsiteX18" fmla="*/ 400050 w 438150"/>
                <a:gd name="connsiteY18" fmla="*/ 19050 h 277475"/>
                <a:gd name="connsiteX19" fmla="*/ 419100 w 438150"/>
                <a:gd name="connsiteY19" fmla="*/ 38100 h 27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50" h="277475">
                  <a:moveTo>
                    <a:pt x="400050" y="0"/>
                  </a:moveTo>
                  <a:lnTo>
                    <a:pt x="38100" y="0"/>
                  </a:lnTo>
                  <a:cubicBezTo>
                    <a:pt x="17068" y="24"/>
                    <a:pt x="24" y="17068"/>
                    <a:pt x="0" y="38100"/>
                  </a:cubicBezTo>
                  <a:lnTo>
                    <a:pt x="0" y="258426"/>
                  </a:lnTo>
                  <a:cubicBezTo>
                    <a:pt x="0" y="268947"/>
                    <a:pt x="8529" y="277476"/>
                    <a:pt x="19051" y="277476"/>
                  </a:cubicBezTo>
                  <a:cubicBezTo>
                    <a:pt x="22811" y="277476"/>
                    <a:pt x="26488" y="276362"/>
                    <a:pt x="29617" y="274276"/>
                  </a:cubicBezTo>
                  <a:lnTo>
                    <a:pt x="69559" y="247650"/>
                  </a:lnTo>
                  <a:lnTo>
                    <a:pt x="400050" y="247650"/>
                  </a:lnTo>
                  <a:cubicBezTo>
                    <a:pt x="421082" y="247626"/>
                    <a:pt x="438126" y="230582"/>
                    <a:pt x="438150" y="209550"/>
                  </a:cubicBezTo>
                  <a:lnTo>
                    <a:pt x="438150" y="38100"/>
                  </a:lnTo>
                  <a:cubicBezTo>
                    <a:pt x="438126" y="17068"/>
                    <a:pt x="421082" y="24"/>
                    <a:pt x="400050" y="0"/>
                  </a:cubicBezTo>
                  <a:close/>
                  <a:moveTo>
                    <a:pt x="419100" y="209550"/>
                  </a:moveTo>
                  <a:cubicBezTo>
                    <a:pt x="419090" y="220067"/>
                    <a:pt x="410567" y="228590"/>
                    <a:pt x="400050" y="228600"/>
                  </a:cubicBezTo>
                  <a:lnTo>
                    <a:pt x="66675" y="228600"/>
                  </a:lnTo>
                  <a:cubicBezTo>
                    <a:pt x="64795" y="228601"/>
                    <a:pt x="62956" y="229157"/>
                    <a:pt x="61392" y="230200"/>
                  </a:cubicBezTo>
                  <a:lnTo>
                    <a:pt x="19050" y="258426"/>
                  </a:lnTo>
                  <a:lnTo>
                    <a:pt x="19050" y="38100"/>
                  </a:lnTo>
                  <a:cubicBezTo>
                    <a:pt x="19061" y="27583"/>
                    <a:pt x="27583" y="19061"/>
                    <a:pt x="38100" y="19050"/>
                  </a:cubicBezTo>
                  <a:lnTo>
                    <a:pt x="400050" y="19050"/>
                  </a:lnTo>
                  <a:cubicBezTo>
                    <a:pt x="410567" y="19061"/>
                    <a:pt x="419090" y="27583"/>
                    <a:pt x="419100" y="3810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33" name="Freeform 32">
              <a:extLst>
                <a:ext uri="{FF2B5EF4-FFF2-40B4-BE49-F238E27FC236}">
                  <a16:creationId xmlns:a16="http://schemas.microsoft.com/office/drawing/2014/main" id="{86653BF9-20F3-6DC4-D147-278258C36752}"/>
                </a:ext>
              </a:extLst>
            </p:cNvPr>
            <p:cNvSpPr/>
            <p:nvPr/>
          </p:nvSpPr>
          <p:spPr>
            <a:xfrm>
              <a:off x="6834424" y="3541337"/>
              <a:ext cx="171450" cy="170945"/>
            </a:xfrm>
            <a:custGeom>
              <a:avLst/>
              <a:gdLst>
                <a:gd name="connsiteX0" fmla="*/ 85725 w 171450"/>
                <a:gd name="connsiteY0" fmla="*/ 0 h 170945"/>
                <a:gd name="connsiteX1" fmla="*/ 0 w 171450"/>
                <a:gd name="connsiteY1" fmla="*/ 85725 h 170945"/>
                <a:gd name="connsiteX2" fmla="*/ 171450 w 171450"/>
                <a:gd name="connsiteY2" fmla="*/ 85724 h 170945"/>
                <a:gd name="connsiteX3" fmla="*/ 85725 w 171450"/>
                <a:gd name="connsiteY3" fmla="*/ 0 h 170945"/>
                <a:gd name="connsiteX4" fmla="*/ 85725 w 171450"/>
                <a:gd name="connsiteY4" fmla="*/ 152400 h 170945"/>
                <a:gd name="connsiteX5" fmla="*/ 19050 w 171450"/>
                <a:gd name="connsiteY5" fmla="*/ 85725 h 170945"/>
                <a:gd name="connsiteX6" fmla="*/ 152400 w 171450"/>
                <a:gd name="connsiteY6" fmla="*/ 85726 h 170945"/>
                <a:gd name="connsiteX7" fmla="*/ 85725 w 171450"/>
                <a:gd name="connsiteY7" fmla="*/ 152400 h 17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70945">
                  <a:moveTo>
                    <a:pt x="85725" y="0"/>
                  </a:moveTo>
                  <a:cubicBezTo>
                    <a:pt x="38403" y="55"/>
                    <a:pt x="55" y="38403"/>
                    <a:pt x="0" y="85725"/>
                  </a:cubicBezTo>
                  <a:cubicBezTo>
                    <a:pt x="4501" y="199368"/>
                    <a:pt x="166966" y="199336"/>
                    <a:pt x="171450" y="85724"/>
                  </a:cubicBezTo>
                  <a:cubicBezTo>
                    <a:pt x="171395" y="38403"/>
                    <a:pt x="133047" y="55"/>
                    <a:pt x="85725" y="0"/>
                  </a:cubicBezTo>
                  <a:close/>
                  <a:moveTo>
                    <a:pt x="85725" y="152400"/>
                  </a:moveTo>
                  <a:cubicBezTo>
                    <a:pt x="48919" y="152359"/>
                    <a:pt x="19091" y="122531"/>
                    <a:pt x="19050" y="85725"/>
                  </a:cubicBezTo>
                  <a:cubicBezTo>
                    <a:pt x="22180" y="-2520"/>
                    <a:pt x="149283" y="-2497"/>
                    <a:pt x="152400" y="85726"/>
                  </a:cubicBezTo>
                  <a:cubicBezTo>
                    <a:pt x="152358" y="122532"/>
                    <a:pt x="122531" y="152359"/>
                    <a:pt x="85725" y="15240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1" name="Freeform 40">
              <a:extLst>
                <a:ext uri="{FF2B5EF4-FFF2-40B4-BE49-F238E27FC236}">
                  <a16:creationId xmlns:a16="http://schemas.microsoft.com/office/drawing/2014/main" id="{80485978-1535-C7FB-DF4F-730DAEAD0EAE}"/>
                </a:ext>
              </a:extLst>
            </p:cNvPr>
            <p:cNvSpPr/>
            <p:nvPr/>
          </p:nvSpPr>
          <p:spPr>
            <a:xfrm>
              <a:off x="6658381" y="3560388"/>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4" name="Freeform 43">
              <a:extLst>
                <a:ext uri="{FF2B5EF4-FFF2-40B4-BE49-F238E27FC236}">
                  <a16:creationId xmlns:a16="http://schemas.microsoft.com/office/drawing/2014/main" id="{FB75C14A-CAC2-14C1-9F88-8688DC1A960C}"/>
                </a:ext>
              </a:extLst>
            </p:cNvPr>
            <p:cNvSpPr/>
            <p:nvPr/>
          </p:nvSpPr>
          <p:spPr>
            <a:xfrm>
              <a:off x="6658380" y="3608017"/>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sp>
          <p:nvSpPr>
            <p:cNvPr id="45" name="Freeform 44">
              <a:extLst>
                <a:ext uri="{FF2B5EF4-FFF2-40B4-BE49-F238E27FC236}">
                  <a16:creationId xmlns:a16="http://schemas.microsoft.com/office/drawing/2014/main" id="{08A6D070-C56F-1265-9EF2-43ECFB39197C}"/>
                </a:ext>
              </a:extLst>
            </p:cNvPr>
            <p:cNvSpPr/>
            <p:nvPr/>
          </p:nvSpPr>
          <p:spPr>
            <a:xfrm>
              <a:off x="6658371" y="3655640"/>
              <a:ext cx="132982" cy="19050"/>
            </a:xfrm>
            <a:custGeom>
              <a:avLst/>
              <a:gdLst>
                <a:gd name="connsiteX0" fmla="*/ 123641 w 132982"/>
                <a:gd name="connsiteY0" fmla="*/ 0 h 19050"/>
                <a:gd name="connsiteX1" fmla="*/ 9341 w 132982"/>
                <a:gd name="connsiteY1" fmla="*/ 0 h 19050"/>
                <a:gd name="connsiteX2" fmla="*/ 2 w 132982"/>
                <a:gd name="connsiteY2" fmla="*/ 9711 h 19050"/>
                <a:gd name="connsiteX3" fmla="*/ 9341 w 132982"/>
                <a:gd name="connsiteY3" fmla="*/ 19050 h 19050"/>
                <a:gd name="connsiteX4" fmla="*/ 123641 w 132982"/>
                <a:gd name="connsiteY4" fmla="*/ 19050 h 19050"/>
                <a:gd name="connsiteX5" fmla="*/ 132980 w 132982"/>
                <a:gd name="connsiteY5" fmla="*/ 9339 h 19050"/>
                <a:gd name="connsiteX6" fmla="*/ 123641 w 132982"/>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82" h="19050">
                  <a:moveTo>
                    <a:pt x="123641" y="0"/>
                  </a:moveTo>
                  <a:lnTo>
                    <a:pt x="9341" y="0"/>
                  </a:lnTo>
                  <a:cubicBezTo>
                    <a:pt x="4080" y="103"/>
                    <a:pt x="-101" y="4451"/>
                    <a:pt x="2" y="9711"/>
                  </a:cubicBezTo>
                  <a:cubicBezTo>
                    <a:pt x="102" y="14827"/>
                    <a:pt x="4225" y="18950"/>
                    <a:pt x="9341" y="19050"/>
                  </a:cubicBezTo>
                  <a:lnTo>
                    <a:pt x="123641" y="19050"/>
                  </a:lnTo>
                  <a:cubicBezTo>
                    <a:pt x="128901" y="18947"/>
                    <a:pt x="133083" y="14600"/>
                    <a:pt x="132980" y="9339"/>
                  </a:cubicBezTo>
                  <a:cubicBezTo>
                    <a:pt x="132880" y="4223"/>
                    <a:pt x="128757" y="100"/>
                    <a:pt x="123641" y="0"/>
                  </a:cubicBezTo>
                  <a:close/>
                </a:path>
              </a:pathLst>
            </a:custGeom>
            <a:grpFill/>
            <a:ln w="9525" cap="flat">
              <a:noFill/>
              <a:prstDash val="solid"/>
              <a:miter/>
            </a:ln>
          </p:spPr>
          <p:txBody>
            <a:bodyPr rtlCol="0" anchor="ctr"/>
            <a:lstStyle/>
            <a:p>
              <a:endParaRPr lang="en-CN" dirty="0">
                <a:latin typeface="Microsoft YaHei" panose="020B0503020204020204" pitchFamily="34" charset="-122"/>
                <a:ea typeface="Microsoft YaHei" panose="020B0503020204020204" pitchFamily="34" charset="-122"/>
              </a:endParaRPr>
            </a:p>
          </p:txBody>
        </p:sp>
      </p:grpSp>
      <p:pic>
        <p:nvPicPr>
          <p:cNvPr id="8" name="图形 7" descr="关闭">
            <a:extLst>
              <a:ext uri="{FF2B5EF4-FFF2-40B4-BE49-F238E27FC236}">
                <a16:creationId xmlns:a16="http://schemas.microsoft.com/office/drawing/2014/main" id="{16B4B6B6-0FB6-4ADB-729B-738D6D5BD1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7650" y="1376489"/>
            <a:ext cx="148800" cy="148800"/>
          </a:xfrm>
          <a:prstGeom prst="rect">
            <a:avLst/>
          </a:prstGeom>
        </p:spPr>
      </p:pic>
      <p:sp>
        <p:nvSpPr>
          <p:cNvPr id="39" name="标题 1">
            <a:extLst>
              <a:ext uri="{FF2B5EF4-FFF2-40B4-BE49-F238E27FC236}">
                <a16:creationId xmlns:a16="http://schemas.microsoft.com/office/drawing/2014/main" id="{5563A5B9-9A3E-D4C8-4F8D-F0C0B1B82BEE}"/>
              </a:ext>
            </a:extLst>
          </p:cNvPr>
          <p:cNvSpPr>
            <a:spLocks noGrp="1"/>
          </p:cNvSpPr>
          <p:nvPr>
            <p:custDataLst>
              <p:tags r:id="rId1"/>
            </p:custDataLst>
          </p:nvPr>
        </p:nvSpPr>
        <p:spPr>
          <a:xfrm>
            <a:off x="556722" y="4363964"/>
            <a:ext cx="2147464" cy="338554"/>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en-US" altLang="zh-CN" sz="1600" dirty="0">
                <a:solidFill>
                  <a:schemeClr val="tx1"/>
                </a:solidFill>
                <a:latin typeface="+mj-ea"/>
                <a:ea typeface="+mj-ea"/>
                <a:cs typeface="MS PGothic" panose="020B0600070205080204" charset="-128"/>
              </a:rPr>
              <a:t>1. </a:t>
            </a:r>
            <a:r>
              <a:rPr kumimoji="1" lang="zh-CN" altLang="en-US" sz="1600" dirty="0">
                <a:solidFill>
                  <a:schemeClr val="tx1"/>
                </a:solidFill>
                <a:latin typeface="+mj-ea"/>
                <a:ea typeface="+mj-ea"/>
                <a:cs typeface="MS PGothic" panose="020B0600070205080204" charset="-128"/>
              </a:rPr>
              <a:t>不能准确</a:t>
            </a:r>
            <a:r>
              <a:rPr kumimoji="1" lang="zh-CN" altLang="en-US" sz="1600" dirty="0">
                <a:solidFill>
                  <a:srgbClr val="0070C0"/>
                </a:solidFill>
                <a:latin typeface="+mj-ea"/>
                <a:ea typeface="+mj-ea"/>
                <a:cs typeface="MS PGothic" panose="020B0600070205080204" charset="-128"/>
              </a:rPr>
              <a:t>获取知识</a:t>
            </a:r>
          </a:p>
        </p:txBody>
      </p:sp>
      <p:grpSp>
        <p:nvGrpSpPr>
          <p:cNvPr id="1064" name="组合 1063">
            <a:extLst>
              <a:ext uri="{FF2B5EF4-FFF2-40B4-BE49-F238E27FC236}">
                <a16:creationId xmlns:a16="http://schemas.microsoft.com/office/drawing/2014/main" id="{97E3440A-7FB4-B278-CF6D-FC22FA94CAC4}"/>
              </a:ext>
            </a:extLst>
          </p:cNvPr>
          <p:cNvGrpSpPr/>
          <p:nvPr/>
        </p:nvGrpSpPr>
        <p:grpSpPr>
          <a:xfrm>
            <a:off x="212841" y="2129966"/>
            <a:ext cx="2791655" cy="2052685"/>
            <a:chOff x="212841" y="2497712"/>
            <a:chExt cx="2791655" cy="2052685"/>
          </a:xfrm>
        </p:grpSpPr>
        <p:sp>
          <p:nvSpPr>
            <p:cNvPr id="4" name="椭圆 3">
              <a:extLst>
                <a:ext uri="{FF2B5EF4-FFF2-40B4-BE49-F238E27FC236}">
                  <a16:creationId xmlns:a16="http://schemas.microsoft.com/office/drawing/2014/main" id="{9FC9A810-BCDD-63EC-25C1-5D683A23C530}"/>
                </a:ext>
              </a:extLst>
            </p:cNvPr>
            <p:cNvSpPr/>
            <p:nvPr/>
          </p:nvSpPr>
          <p:spPr>
            <a:xfrm>
              <a:off x="1654801" y="2497712"/>
              <a:ext cx="1349695" cy="1332764"/>
            </a:xfrm>
            <a:prstGeom prst="ellipse">
              <a:avLst/>
            </a:prstGeom>
            <a:solidFill>
              <a:schemeClr val="accent6">
                <a:lumMod val="40000"/>
                <a:lumOff val="60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2" name="椭圆 1">
              <a:extLst>
                <a:ext uri="{FF2B5EF4-FFF2-40B4-BE49-F238E27FC236}">
                  <a16:creationId xmlns:a16="http://schemas.microsoft.com/office/drawing/2014/main" id="{0CB6BDAC-16EB-096D-E766-0DE509ED24DF}"/>
                </a:ext>
              </a:extLst>
            </p:cNvPr>
            <p:cNvSpPr/>
            <p:nvPr/>
          </p:nvSpPr>
          <p:spPr>
            <a:xfrm>
              <a:off x="768654" y="2512948"/>
              <a:ext cx="1342817" cy="1325974"/>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11" name="椭圆形标注 20">
              <a:extLst>
                <a:ext uri="{FF2B5EF4-FFF2-40B4-BE49-F238E27FC236}">
                  <a16:creationId xmlns:a16="http://schemas.microsoft.com/office/drawing/2014/main" id="{2462B5B1-F9CB-E8A3-B60F-BE6F4E2F8E3D}"/>
                </a:ext>
              </a:extLst>
            </p:cNvPr>
            <p:cNvSpPr/>
            <p:nvPr/>
          </p:nvSpPr>
          <p:spPr>
            <a:xfrm>
              <a:off x="212841" y="3832549"/>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cxnSp>
          <p:nvCxnSpPr>
            <p:cNvPr id="62" name="直接箭头连接符 61">
              <a:extLst>
                <a:ext uri="{FF2B5EF4-FFF2-40B4-BE49-F238E27FC236}">
                  <a16:creationId xmlns:a16="http://schemas.microsoft.com/office/drawing/2014/main" id="{8ADFA3D6-CFBE-A184-B1AF-DB17C130B972}"/>
                </a:ext>
              </a:extLst>
            </p:cNvPr>
            <p:cNvCxnSpPr>
              <a:cxnSpLocks/>
              <a:stCxn id="47" idx="2"/>
              <a:endCxn id="11" idx="0"/>
            </p:cNvCxnSpPr>
            <p:nvPr/>
          </p:nvCxnSpPr>
          <p:spPr>
            <a:xfrm flipH="1">
              <a:off x="556721" y="3261980"/>
              <a:ext cx="8258" cy="570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椭圆形标注 20">
              <a:extLst>
                <a:ext uri="{FF2B5EF4-FFF2-40B4-BE49-F238E27FC236}">
                  <a16:creationId xmlns:a16="http://schemas.microsoft.com/office/drawing/2014/main" id="{E06031A0-857A-6DE0-7023-67F492380B16}"/>
                </a:ext>
              </a:extLst>
            </p:cNvPr>
            <p:cNvSpPr/>
            <p:nvPr/>
          </p:nvSpPr>
          <p:spPr>
            <a:xfrm>
              <a:off x="1575735" y="4276497"/>
              <a:ext cx="687760" cy="273900"/>
            </a:xfrm>
            <a:prstGeom prst="wedgeEllipseCallout">
              <a:avLst/>
            </a:prstGeom>
            <a:solidFill>
              <a:srgbClr val="C4D39C"/>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cxnSp>
          <p:nvCxnSpPr>
            <p:cNvPr id="30" name="直接箭头连接符 29">
              <a:extLst>
                <a:ext uri="{FF2B5EF4-FFF2-40B4-BE49-F238E27FC236}">
                  <a16:creationId xmlns:a16="http://schemas.microsoft.com/office/drawing/2014/main" id="{9754C233-EC29-3953-BA0D-39A024AC875A}"/>
                </a:ext>
              </a:extLst>
            </p:cNvPr>
            <p:cNvCxnSpPr>
              <a:cxnSpLocks/>
              <a:stCxn id="46" idx="2"/>
              <a:endCxn id="29" idx="0"/>
            </p:cNvCxnSpPr>
            <p:nvPr/>
          </p:nvCxnSpPr>
          <p:spPr>
            <a:xfrm>
              <a:off x="1919615" y="3915800"/>
              <a:ext cx="0" cy="360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6" name="图形 45" descr="关闭">
              <a:extLst>
                <a:ext uri="{FF2B5EF4-FFF2-40B4-BE49-F238E27FC236}">
                  <a16:creationId xmlns:a16="http://schemas.microsoft.com/office/drawing/2014/main" id="{065687FD-73B3-A63F-259A-622C40F802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35307" y="3747185"/>
              <a:ext cx="168615" cy="168615"/>
            </a:xfrm>
            <a:prstGeom prst="rect">
              <a:avLst/>
            </a:prstGeom>
          </p:spPr>
        </p:pic>
        <p:pic>
          <p:nvPicPr>
            <p:cNvPr id="47" name="图形 46" descr="关闭">
              <a:extLst>
                <a:ext uri="{FF2B5EF4-FFF2-40B4-BE49-F238E27FC236}">
                  <a16:creationId xmlns:a16="http://schemas.microsoft.com/office/drawing/2014/main" id="{4FC84EE9-6995-10AD-B821-D35AB1A50E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0671" y="3093365"/>
              <a:ext cx="168615" cy="168615"/>
            </a:xfrm>
            <a:prstGeom prst="rect">
              <a:avLst/>
            </a:prstGeom>
          </p:spPr>
        </p:pic>
      </p:grpSp>
      <p:sp>
        <p:nvSpPr>
          <p:cNvPr id="1051" name="标题 1">
            <a:extLst>
              <a:ext uri="{FF2B5EF4-FFF2-40B4-BE49-F238E27FC236}">
                <a16:creationId xmlns:a16="http://schemas.microsoft.com/office/drawing/2014/main" id="{046CEEB5-0AD7-FD48-4EA3-B85A14023DA3}"/>
              </a:ext>
            </a:extLst>
          </p:cNvPr>
          <p:cNvSpPr>
            <a:spLocks noGrp="1"/>
          </p:cNvSpPr>
          <p:nvPr>
            <p:custDataLst>
              <p:tags r:id="rId2"/>
            </p:custDataLst>
          </p:nvPr>
        </p:nvSpPr>
        <p:spPr>
          <a:xfrm>
            <a:off x="791112" y="1829807"/>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非参数知识</a:t>
            </a:r>
          </a:p>
        </p:txBody>
      </p:sp>
      <p:sp>
        <p:nvSpPr>
          <p:cNvPr id="1052" name="标题 1">
            <a:extLst>
              <a:ext uri="{FF2B5EF4-FFF2-40B4-BE49-F238E27FC236}">
                <a16:creationId xmlns:a16="http://schemas.microsoft.com/office/drawing/2014/main" id="{2B3E9CF6-7D31-560F-AFCC-464FB2FC0B94}"/>
              </a:ext>
            </a:extLst>
          </p:cNvPr>
          <p:cNvSpPr>
            <a:spLocks noGrp="1"/>
          </p:cNvSpPr>
          <p:nvPr>
            <p:custDataLst>
              <p:tags r:id="rId3"/>
            </p:custDataLst>
          </p:nvPr>
        </p:nvSpPr>
        <p:spPr>
          <a:xfrm>
            <a:off x="1890382" y="1835569"/>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参数内知识</a:t>
            </a:r>
          </a:p>
        </p:txBody>
      </p:sp>
      <p:sp>
        <p:nvSpPr>
          <p:cNvPr id="1061" name="椭圆形标注 20">
            <a:extLst>
              <a:ext uri="{FF2B5EF4-FFF2-40B4-BE49-F238E27FC236}">
                <a16:creationId xmlns:a16="http://schemas.microsoft.com/office/drawing/2014/main" id="{51F8AFB5-58F2-A2B2-321D-406C74A2E6EA}"/>
              </a:ext>
            </a:extLst>
          </p:cNvPr>
          <p:cNvSpPr/>
          <p:nvPr/>
        </p:nvSpPr>
        <p:spPr>
          <a:xfrm>
            <a:off x="2806181" y="3471176"/>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cxnSp>
        <p:nvCxnSpPr>
          <p:cNvPr id="1062" name="直接箭头连接符 1061">
            <a:extLst>
              <a:ext uri="{FF2B5EF4-FFF2-40B4-BE49-F238E27FC236}">
                <a16:creationId xmlns:a16="http://schemas.microsoft.com/office/drawing/2014/main" id="{1EB5DF6F-1720-217C-1E02-D2258A82A75A}"/>
              </a:ext>
            </a:extLst>
          </p:cNvPr>
          <p:cNvCxnSpPr>
            <a:cxnSpLocks/>
            <a:stCxn id="1063" idx="2"/>
            <a:endCxn id="1061" idx="0"/>
          </p:cNvCxnSpPr>
          <p:nvPr/>
        </p:nvCxnSpPr>
        <p:spPr>
          <a:xfrm flipH="1">
            <a:off x="3150061" y="2900607"/>
            <a:ext cx="8258" cy="570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63" name="图形 1062" descr="关闭">
            <a:extLst>
              <a:ext uri="{FF2B5EF4-FFF2-40B4-BE49-F238E27FC236}">
                <a16:creationId xmlns:a16="http://schemas.microsoft.com/office/drawing/2014/main" id="{C5D9A446-B3EF-7032-3CD6-42B63300CA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74011" y="2731992"/>
            <a:ext cx="168615" cy="168615"/>
          </a:xfrm>
          <a:prstGeom prst="rect">
            <a:avLst/>
          </a:prstGeom>
        </p:spPr>
      </p:pic>
      <p:grpSp>
        <p:nvGrpSpPr>
          <p:cNvPr id="1065" name="组合 1064">
            <a:extLst>
              <a:ext uri="{FF2B5EF4-FFF2-40B4-BE49-F238E27FC236}">
                <a16:creationId xmlns:a16="http://schemas.microsoft.com/office/drawing/2014/main" id="{C895AD49-94F4-2819-7D49-6F7FEEEB4C6A}"/>
              </a:ext>
            </a:extLst>
          </p:cNvPr>
          <p:cNvGrpSpPr/>
          <p:nvPr/>
        </p:nvGrpSpPr>
        <p:grpSpPr>
          <a:xfrm>
            <a:off x="3723199" y="2109981"/>
            <a:ext cx="2235842" cy="1798770"/>
            <a:chOff x="768654" y="2497712"/>
            <a:chExt cx="2235842" cy="1798770"/>
          </a:xfrm>
        </p:grpSpPr>
        <p:sp>
          <p:nvSpPr>
            <p:cNvPr id="1066" name="椭圆 1065">
              <a:extLst>
                <a:ext uri="{FF2B5EF4-FFF2-40B4-BE49-F238E27FC236}">
                  <a16:creationId xmlns:a16="http://schemas.microsoft.com/office/drawing/2014/main" id="{A58DDD41-4FFE-F9B8-0A0D-E0E709F68FFB}"/>
                </a:ext>
              </a:extLst>
            </p:cNvPr>
            <p:cNvSpPr/>
            <p:nvPr/>
          </p:nvSpPr>
          <p:spPr>
            <a:xfrm>
              <a:off x="1654801" y="2497712"/>
              <a:ext cx="1349695" cy="1332764"/>
            </a:xfrm>
            <a:prstGeom prst="ellipse">
              <a:avLst/>
            </a:prstGeom>
            <a:solidFill>
              <a:schemeClr val="accent6">
                <a:lumMod val="40000"/>
                <a:lumOff val="60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1067" name="椭圆 1066">
              <a:extLst>
                <a:ext uri="{FF2B5EF4-FFF2-40B4-BE49-F238E27FC236}">
                  <a16:creationId xmlns:a16="http://schemas.microsoft.com/office/drawing/2014/main" id="{4EC53657-D3A7-C5AB-5057-5AA856CA530B}"/>
                </a:ext>
              </a:extLst>
            </p:cNvPr>
            <p:cNvSpPr/>
            <p:nvPr/>
          </p:nvSpPr>
          <p:spPr>
            <a:xfrm>
              <a:off x="768654" y="2512948"/>
              <a:ext cx="1342817" cy="1325974"/>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1068" name="椭圆形标注 20">
              <a:extLst>
                <a:ext uri="{FF2B5EF4-FFF2-40B4-BE49-F238E27FC236}">
                  <a16:creationId xmlns:a16="http://schemas.microsoft.com/office/drawing/2014/main" id="{A5D1B540-BC24-7327-6781-15010566D823}"/>
                </a:ext>
              </a:extLst>
            </p:cNvPr>
            <p:cNvSpPr/>
            <p:nvPr/>
          </p:nvSpPr>
          <p:spPr>
            <a:xfrm>
              <a:off x="900601" y="4022582"/>
              <a:ext cx="687760" cy="273900"/>
            </a:xfrm>
            <a:prstGeom prst="wedgeEllipseCallout">
              <a:avLst/>
            </a:prstGeom>
            <a:solidFill>
              <a:srgbClr val="D1EBB6"/>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cxnSp>
          <p:nvCxnSpPr>
            <p:cNvPr id="1069" name="直接箭头连接符 1068">
              <a:extLst>
                <a:ext uri="{FF2B5EF4-FFF2-40B4-BE49-F238E27FC236}">
                  <a16:creationId xmlns:a16="http://schemas.microsoft.com/office/drawing/2014/main" id="{AA8A28EB-7E09-02D3-5D7E-CB6C17406CF9}"/>
                </a:ext>
              </a:extLst>
            </p:cNvPr>
            <p:cNvCxnSpPr>
              <a:cxnSpLocks/>
              <a:endCxn id="1068" idx="7"/>
            </p:cNvCxnSpPr>
            <p:nvPr/>
          </p:nvCxnSpPr>
          <p:spPr>
            <a:xfrm flipH="1">
              <a:off x="1487641" y="3495951"/>
              <a:ext cx="757699" cy="566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73" name="图形 1072" descr="关闭">
              <a:extLst>
                <a:ext uri="{FF2B5EF4-FFF2-40B4-BE49-F238E27FC236}">
                  <a16:creationId xmlns:a16="http://schemas.microsoft.com/office/drawing/2014/main" id="{FFC3CDFB-2A5D-AE41-29F3-419E1E5CB1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45340" y="3353085"/>
              <a:ext cx="168615" cy="168615"/>
            </a:xfrm>
            <a:prstGeom prst="rect">
              <a:avLst/>
            </a:prstGeom>
          </p:spPr>
        </p:pic>
      </p:grpSp>
      <p:sp>
        <p:nvSpPr>
          <p:cNvPr id="1074" name="标题 1">
            <a:extLst>
              <a:ext uri="{FF2B5EF4-FFF2-40B4-BE49-F238E27FC236}">
                <a16:creationId xmlns:a16="http://schemas.microsoft.com/office/drawing/2014/main" id="{14D2E96D-724A-5D77-D597-93510FF22BA0}"/>
              </a:ext>
            </a:extLst>
          </p:cNvPr>
          <p:cNvSpPr>
            <a:spLocks noGrp="1"/>
          </p:cNvSpPr>
          <p:nvPr>
            <p:custDataLst>
              <p:tags r:id="rId4"/>
            </p:custDataLst>
          </p:nvPr>
        </p:nvSpPr>
        <p:spPr>
          <a:xfrm>
            <a:off x="3722201" y="4343979"/>
            <a:ext cx="2147464" cy="338554"/>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en-US" altLang="zh-CN" sz="1600" dirty="0">
                <a:solidFill>
                  <a:schemeClr val="tx1"/>
                </a:solidFill>
                <a:latin typeface="+mj-ea"/>
                <a:ea typeface="+mj-ea"/>
                <a:cs typeface="MS PGothic" panose="020B0600070205080204" charset="-128"/>
              </a:rPr>
              <a:t>2. </a:t>
            </a:r>
            <a:r>
              <a:rPr kumimoji="1" lang="zh-CN" altLang="en-US" sz="1600" dirty="0">
                <a:solidFill>
                  <a:schemeClr val="tx1"/>
                </a:solidFill>
                <a:latin typeface="+mj-ea"/>
                <a:ea typeface="+mj-ea"/>
                <a:cs typeface="MS PGothic" panose="020B0600070205080204" charset="-128"/>
              </a:rPr>
              <a:t>不能准确</a:t>
            </a:r>
            <a:r>
              <a:rPr kumimoji="1" lang="zh-CN" altLang="en-US" sz="1600" dirty="0">
                <a:solidFill>
                  <a:srgbClr val="0070C0"/>
                </a:solidFill>
                <a:latin typeface="+mj-ea"/>
                <a:ea typeface="+mj-ea"/>
                <a:cs typeface="MS PGothic" panose="020B0600070205080204" charset="-128"/>
              </a:rPr>
              <a:t>选择知识</a:t>
            </a:r>
          </a:p>
        </p:txBody>
      </p:sp>
      <p:sp>
        <p:nvSpPr>
          <p:cNvPr id="1081" name="椭圆形标注 20">
            <a:extLst>
              <a:ext uri="{FF2B5EF4-FFF2-40B4-BE49-F238E27FC236}">
                <a16:creationId xmlns:a16="http://schemas.microsoft.com/office/drawing/2014/main" id="{088597A3-6DD6-A449-2275-9E32FF8E6496}"/>
              </a:ext>
            </a:extLst>
          </p:cNvPr>
          <p:cNvSpPr/>
          <p:nvPr/>
        </p:nvSpPr>
        <p:spPr>
          <a:xfrm>
            <a:off x="5115868" y="3643296"/>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pic>
        <p:nvPicPr>
          <p:cNvPr id="1083" name="图形 1082" descr="关闭">
            <a:extLst>
              <a:ext uri="{FF2B5EF4-FFF2-40B4-BE49-F238E27FC236}">
                <a16:creationId xmlns:a16="http://schemas.microsoft.com/office/drawing/2014/main" id="{77CB9CC7-F356-2908-F7A8-9F4E781A0A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10299" y="3000230"/>
            <a:ext cx="168615" cy="168615"/>
          </a:xfrm>
          <a:prstGeom prst="rect">
            <a:avLst/>
          </a:prstGeom>
        </p:spPr>
      </p:pic>
      <p:cxnSp>
        <p:nvCxnSpPr>
          <p:cNvPr id="1090" name="直接箭头连接符 1089">
            <a:extLst>
              <a:ext uri="{FF2B5EF4-FFF2-40B4-BE49-F238E27FC236}">
                <a16:creationId xmlns:a16="http://schemas.microsoft.com/office/drawing/2014/main" id="{069DC459-0A45-78CF-EECD-7C4960FECF5D}"/>
              </a:ext>
            </a:extLst>
          </p:cNvPr>
          <p:cNvCxnSpPr>
            <a:cxnSpLocks/>
            <a:endCxn id="1081" idx="1"/>
          </p:cNvCxnSpPr>
          <p:nvPr/>
        </p:nvCxnSpPr>
        <p:spPr>
          <a:xfrm>
            <a:off x="4478914" y="3144134"/>
            <a:ext cx="737674" cy="539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4" name="标题 1">
            <a:extLst>
              <a:ext uri="{FF2B5EF4-FFF2-40B4-BE49-F238E27FC236}">
                <a16:creationId xmlns:a16="http://schemas.microsoft.com/office/drawing/2014/main" id="{003295E7-CEE0-A4D6-655F-7A17D17A9C0B}"/>
              </a:ext>
            </a:extLst>
          </p:cNvPr>
          <p:cNvSpPr>
            <a:spLocks noGrp="1"/>
          </p:cNvSpPr>
          <p:nvPr>
            <p:custDataLst>
              <p:tags r:id="rId5"/>
            </p:custDataLst>
          </p:nvPr>
        </p:nvSpPr>
        <p:spPr>
          <a:xfrm>
            <a:off x="3738043" y="1826217"/>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非参数知识</a:t>
            </a:r>
          </a:p>
        </p:txBody>
      </p:sp>
      <p:sp>
        <p:nvSpPr>
          <p:cNvPr id="1095" name="标题 1">
            <a:extLst>
              <a:ext uri="{FF2B5EF4-FFF2-40B4-BE49-F238E27FC236}">
                <a16:creationId xmlns:a16="http://schemas.microsoft.com/office/drawing/2014/main" id="{691CD9C9-011F-C945-25F3-F8738AE7D744}"/>
              </a:ext>
            </a:extLst>
          </p:cNvPr>
          <p:cNvSpPr>
            <a:spLocks noGrp="1"/>
          </p:cNvSpPr>
          <p:nvPr>
            <p:custDataLst>
              <p:tags r:id="rId6"/>
            </p:custDataLst>
          </p:nvPr>
        </p:nvSpPr>
        <p:spPr>
          <a:xfrm>
            <a:off x="4837313" y="1831979"/>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参数内知识</a:t>
            </a:r>
          </a:p>
        </p:txBody>
      </p:sp>
      <p:sp>
        <p:nvSpPr>
          <p:cNvPr id="1097" name="椭圆 1096">
            <a:extLst>
              <a:ext uri="{FF2B5EF4-FFF2-40B4-BE49-F238E27FC236}">
                <a16:creationId xmlns:a16="http://schemas.microsoft.com/office/drawing/2014/main" id="{413EDD37-1846-AA8D-CA72-54FAE08D3606}"/>
              </a:ext>
            </a:extLst>
          </p:cNvPr>
          <p:cNvSpPr/>
          <p:nvPr/>
        </p:nvSpPr>
        <p:spPr>
          <a:xfrm>
            <a:off x="7315111" y="2108036"/>
            <a:ext cx="1349695" cy="1332764"/>
          </a:xfrm>
          <a:prstGeom prst="ellipse">
            <a:avLst/>
          </a:prstGeom>
          <a:solidFill>
            <a:schemeClr val="accent6">
              <a:lumMod val="40000"/>
              <a:lumOff val="60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1098" name="椭圆 1097">
            <a:extLst>
              <a:ext uri="{FF2B5EF4-FFF2-40B4-BE49-F238E27FC236}">
                <a16:creationId xmlns:a16="http://schemas.microsoft.com/office/drawing/2014/main" id="{4BD9556F-3EFE-936B-4EAC-6E5E795FFF06}"/>
              </a:ext>
            </a:extLst>
          </p:cNvPr>
          <p:cNvSpPr/>
          <p:nvPr/>
        </p:nvSpPr>
        <p:spPr>
          <a:xfrm>
            <a:off x="6428964" y="2123272"/>
            <a:ext cx="1342817" cy="1325974"/>
          </a:xfrm>
          <a:prstGeom prst="ellipse">
            <a:avLst/>
          </a:prstGeom>
          <a:solidFill>
            <a:srgbClr val="92D050">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Microsoft YaHei" panose="020B0503020204020204" pitchFamily="34" charset="-122"/>
              <a:ea typeface="Microsoft YaHei Light" panose="020B0502040204020203" pitchFamily="34" charset="-122"/>
            </a:endParaRPr>
          </a:p>
        </p:txBody>
      </p:sp>
      <p:sp>
        <p:nvSpPr>
          <p:cNvPr id="1099" name="椭圆形标注 20">
            <a:extLst>
              <a:ext uri="{FF2B5EF4-FFF2-40B4-BE49-F238E27FC236}">
                <a16:creationId xmlns:a16="http://schemas.microsoft.com/office/drawing/2014/main" id="{12B259D7-3B9E-15DD-FBEC-45DF824A3A90}"/>
              </a:ext>
            </a:extLst>
          </p:cNvPr>
          <p:cNvSpPr/>
          <p:nvPr/>
        </p:nvSpPr>
        <p:spPr>
          <a:xfrm>
            <a:off x="7821632" y="3912498"/>
            <a:ext cx="687760" cy="273900"/>
          </a:xfrm>
          <a:prstGeom prst="wedgeEllipseCallout">
            <a:avLst/>
          </a:prstGeom>
          <a:solidFill>
            <a:srgbClr val="EAD7D2"/>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050" dirty="0">
                <a:solidFill>
                  <a:schemeClr val="tx1"/>
                </a:solidFill>
                <a:latin typeface="+mj-ea"/>
                <a:ea typeface="+mj-ea"/>
              </a:rPr>
              <a:t>问题 </a:t>
            </a:r>
          </a:p>
        </p:txBody>
      </p:sp>
      <p:sp>
        <p:nvSpPr>
          <p:cNvPr id="1102" name="标题 1">
            <a:extLst>
              <a:ext uri="{FF2B5EF4-FFF2-40B4-BE49-F238E27FC236}">
                <a16:creationId xmlns:a16="http://schemas.microsoft.com/office/drawing/2014/main" id="{5EBB8EA3-F522-84B1-AED3-FA0B83261274}"/>
              </a:ext>
            </a:extLst>
          </p:cNvPr>
          <p:cNvSpPr>
            <a:spLocks noGrp="1"/>
          </p:cNvSpPr>
          <p:nvPr>
            <p:custDataLst>
              <p:tags r:id="rId7"/>
            </p:custDataLst>
          </p:nvPr>
        </p:nvSpPr>
        <p:spPr>
          <a:xfrm>
            <a:off x="6607931" y="4343979"/>
            <a:ext cx="2147464" cy="338554"/>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en-US" altLang="zh-CN" sz="1600" dirty="0">
                <a:solidFill>
                  <a:schemeClr val="tx1"/>
                </a:solidFill>
                <a:latin typeface="+mj-ea"/>
                <a:ea typeface="+mj-ea"/>
                <a:cs typeface="MS PGothic" panose="020B0600070205080204" charset="-128"/>
              </a:rPr>
              <a:t>3. </a:t>
            </a:r>
            <a:r>
              <a:rPr kumimoji="1" lang="zh-CN" altLang="en-US" sz="1600" dirty="0">
                <a:solidFill>
                  <a:schemeClr val="tx1"/>
                </a:solidFill>
                <a:latin typeface="+mj-ea"/>
                <a:ea typeface="+mj-ea"/>
                <a:cs typeface="MS PGothic" panose="020B0600070205080204" charset="-128"/>
              </a:rPr>
              <a:t>知识间的</a:t>
            </a:r>
            <a:r>
              <a:rPr kumimoji="1" lang="zh-CN" altLang="en-US" sz="1600" dirty="0">
                <a:solidFill>
                  <a:srgbClr val="0070C0"/>
                </a:solidFill>
                <a:latin typeface="+mj-ea"/>
                <a:ea typeface="+mj-ea"/>
                <a:cs typeface="MS PGothic" panose="020B0600070205080204" charset="-128"/>
              </a:rPr>
              <a:t>干扰</a:t>
            </a:r>
          </a:p>
        </p:txBody>
      </p:sp>
      <p:sp>
        <p:nvSpPr>
          <p:cNvPr id="1106" name="标题 1">
            <a:extLst>
              <a:ext uri="{FF2B5EF4-FFF2-40B4-BE49-F238E27FC236}">
                <a16:creationId xmlns:a16="http://schemas.microsoft.com/office/drawing/2014/main" id="{4F44F0FB-E6D6-EEC2-9386-4F0A0B501F00}"/>
              </a:ext>
            </a:extLst>
          </p:cNvPr>
          <p:cNvSpPr>
            <a:spLocks noGrp="1"/>
          </p:cNvSpPr>
          <p:nvPr>
            <p:custDataLst>
              <p:tags r:id="rId8"/>
            </p:custDataLst>
          </p:nvPr>
        </p:nvSpPr>
        <p:spPr>
          <a:xfrm>
            <a:off x="6443808" y="1824272"/>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非参数知识</a:t>
            </a:r>
          </a:p>
        </p:txBody>
      </p:sp>
      <p:sp>
        <p:nvSpPr>
          <p:cNvPr id="1107" name="标题 1">
            <a:extLst>
              <a:ext uri="{FF2B5EF4-FFF2-40B4-BE49-F238E27FC236}">
                <a16:creationId xmlns:a16="http://schemas.microsoft.com/office/drawing/2014/main" id="{F49A6E2C-4298-73BF-A4CC-40124BBC88A5}"/>
              </a:ext>
            </a:extLst>
          </p:cNvPr>
          <p:cNvSpPr>
            <a:spLocks noGrp="1"/>
          </p:cNvSpPr>
          <p:nvPr>
            <p:custDataLst>
              <p:tags r:id="rId9"/>
            </p:custDataLst>
          </p:nvPr>
        </p:nvSpPr>
        <p:spPr>
          <a:xfrm>
            <a:off x="7543078" y="1830034"/>
            <a:ext cx="1099270" cy="307777"/>
          </a:xfrm>
          <a:prstGeom prst="rect">
            <a:avLst/>
          </a:prstGeom>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1400" b="0" dirty="0">
                <a:solidFill>
                  <a:schemeClr val="tx1"/>
                </a:solidFill>
                <a:latin typeface="+mj-ea"/>
                <a:ea typeface="+mj-ea"/>
                <a:cs typeface="MS PGothic" panose="020B0600070205080204" charset="-128"/>
              </a:rPr>
              <a:t>参数内知识</a:t>
            </a:r>
          </a:p>
        </p:txBody>
      </p:sp>
      <p:pic>
        <p:nvPicPr>
          <p:cNvPr id="1131" name="图形 1130" descr="关闭">
            <a:extLst>
              <a:ext uri="{FF2B5EF4-FFF2-40B4-BE49-F238E27FC236}">
                <a16:creationId xmlns:a16="http://schemas.microsoft.com/office/drawing/2014/main" id="{433065FD-6766-FF11-D11E-F2EAA9973C8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76917" y="3965140"/>
            <a:ext cx="168615" cy="168615"/>
          </a:xfrm>
          <a:prstGeom prst="rect">
            <a:avLst/>
          </a:prstGeom>
        </p:spPr>
      </p:pic>
      <p:sp>
        <p:nvSpPr>
          <p:cNvPr id="1137" name="标题 1">
            <a:extLst>
              <a:ext uri="{FF2B5EF4-FFF2-40B4-BE49-F238E27FC236}">
                <a16:creationId xmlns:a16="http://schemas.microsoft.com/office/drawing/2014/main" id="{721F4FD2-948D-2E09-9822-3413ECA96943}"/>
              </a:ext>
            </a:extLst>
          </p:cNvPr>
          <p:cNvSpPr>
            <a:spLocks noGrp="1"/>
          </p:cNvSpPr>
          <p:nvPr>
            <p:custDataLst>
              <p:tags r:id="rId10"/>
            </p:custDataLst>
          </p:nvPr>
        </p:nvSpPr>
        <p:spPr>
          <a:xfrm>
            <a:off x="7343282" y="3517146"/>
            <a:ext cx="435886" cy="230832"/>
          </a:xfrm>
          <a:prstGeom prst="rect">
            <a:avLst/>
          </a:prstGeom>
          <a:ln w="19050">
            <a:solidFill>
              <a:srgbClr val="FF0000"/>
            </a:solidFill>
          </a:ln>
        </p:spPr>
        <p:txBody>
          <a:bodyPr wrap="square" anchor="b">
            <a:spAutoFit/>
          </a:bodyPr>
          <a:lstStyle>
            <a:lvl1pPr algn="l" defTabSz="543560" rtl="0" fontAlgn="base">
              <a:lnSpc>
                <a:spcPct val="100000"/>
              </a:lnSpc>
              <a:spcBef>
                <a:spcPct val="0"/>
              </a:spcBef>
              <a:spcAft>
                <a:spcPct val="0"/>
              </a:spcAft>
              <a:defRPr sz="2400" b="1" kern="1200">
                <a:solidFill>
                  <a:srgbClr val="3169CD"/>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panose="020B0600070205080204" charset="-128"/>
              </a:defRPr>
            </a:lvl2pPr>
            <a:lvl3pPr algn="ctr" defTabSz="1087120" rtl="0" fontAlgn="base">
              <a:spcBef>
                <a:spcPct val="0"/>
              </a:spcBef>
              <a:spcAft>
                <a:spcPct val="0"/>
              </a:spcAft>
              <a:defRPr sz="10500">
                <a:solidFill>
                  <a:schemeClr val="tx1"/>
                </a:solidFill>
                <a:latin typeface="Open Sans" charset="0"/>
                <a:ea typeface="MS PGothic" panose="020B0600070205080204" charset="-128"/>
              </a:defRPr>
            </a:lvl3pPr>
            <a:lvl4pPr algn="ctr" defTabSz="1087120" rtl="0" fontAlgn="base">
              <a:spcBef>
                <a:spcPct val="0"/>
              </a:spcBef>
              <a:spcAft>
                <a:spcPct val="0"/>
              </a:spcAft>
              <a:defRPr sz="10500">
                <a:solidFill>
                  <a:schemeClr val="tx1"/>
                </a:solidFill>
                <a:latin typeface="Open Sans" charset="0"/>
                <a:ea typeface="MS PGothic" panose="020B0600070205080204" charset="-128"/>
              </a:defRPr>
            </a:lvl4pPr>
            <a:lvl5pPr algn="ctr" defTabSz="1087120" rtl="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rtl="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rtl="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rtl="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rtl="0" fontAlgn="base">
              <a:spcBef>
                <a:spcPct val="0"/>
              </a:spcBef>
              <a:spcAft>
                <a:spcPct val="0"/>
              </a:spcAft>
              <a:defRPr sz="10500">
                <a:solidFill>
                  <a:schemeClr val="tx1"/>
                </a:solidFill>
                <a:latin typeface="Open Sans" charset="0"/>
                <a:ea typeface="MS PGothic" panose="020B0600070205080204" charset="-128"/>
              </a:defRPr>
            </a:lvl9pPr>
          </a:lstStyle>
          <a:p>
            <a:r>
              <a:rPr kumimoji="1" lang="zh-CN" altLang="en-US" sz="900" dirty="0">
                <a:solidFill>
                  <a:srgbClr val="FF0000"/>
                </a:solidFill>
                <a:latin typeface="+mj-ea"/>
                <a:ea typeface="+mj-ea"/>
                <a:cs typeface="MS PGothic" panose="020B0600070205080204" charset="-128"/>
              </a:rPr>
              <a:t>干扰</a:t>
            </a:r>
            <a:r>
              <a:rPr kumimoji="1" lang="en-US" altLang="zh-CN" sz="900" dirty="0">
                <a:solidFill>
                  <a:srgbClr val="FF0000"/>
                </a:solidFill>
                <a:latin typeface="+mj-ea"/>
                <a:ea typeface="+mj-ea"/>
                <a:cs typeface="MS PGothic" panose="020B0600070205080204" charset="-128"/>
              </a:rPr>
              <a:t>!</a:t>
            </a:r>
            <a:endParaRPr kumimoji="1" lang="zh-CN" altLang="en-US" sz="900" dirty="0">
              <a:solidFill>
                <a:srgbClr val="FF0000"/>
              </a:solidFill>
              <a:latin typeface="+mj-ea"/>
              <a:ea typeface="+mj-ea"/>
              <a:cs typeface="MS PGothic" panose="020B0600070205080204" charset="-128"/>
            </a:endParaRPr>
          </a:p>
        </p:txBody>
      </p:sp>
      <p:cxnSp>
        <p:nvCxnSpPr>
          <p:cNvPr id="1144" name="直接连接符 1143">
            <a:extLst>
              <a:ext uri="{FF2B5EF4-FFF2-40B4-BE49-F238E27FC236}">
                <a16:creationId xmlns:a16="http://schemas.microsoft.com/office/drawing/2014/main" id="{E0757697-ECBD-51C7-3D12-07521D0CE525}"/>
              </a:ext>
            </a:extLst>
          </p:cNvPr>
          <p:cNvCxnSpPr>
            <a:cxnSpLocks/>
            <a:endCxn id="1137" idx="0"/>
          </p:cNvCxnSpPr>
          <p:nvPr/>
        </p:nvCxnSpPr>
        <p:spPr>
          <a:xfrm>
            <a:off x="7060604" y="3187299"/>
            <a:ext cx="500621" cy="3298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6" name="直接连接符 1145">
            <a:extLst>
              <a:ext uri="{FF2B5EF4-FFF2-40B4-BE49-F238E27FC236}">
                <a16:creationId xmlns:a16="http://schemas.microsoft.com/office/drawing/2014/main" id="{4BFD037F-5369-63C2-AE80-B0E73C211F1E}"/>
              </a:ext>
            </a:extLst>
          </p:cNvPr>
          <p:cNvCxnSpPr>
            <a:cxnSpLocks/>
            <a:endCxn id="1137" idx="0"/>
          </p:cNvCxnSpPr>
          <p:nvPr/>
        </p:nvCxnSpPr>
        <p:spPr>
          <a:xfrm flipH="1">
            <a:off x="7561225" y="3126334"/>
            <a:ext cx="308160" cy="3908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9" name="直接箭头连接符 1148">
            <a:extLst>
              <a:ext uri="{FF2B5EF4-FFF2-40B4-BE49-F238E27FC236}">
                <a16:creationId xmlns:a16="http://schemas.microsoft.com/office/drawing/2014/main" id="{7E46281B-7502-4825-ADBB-96A9411F9BC4}"/>
              </a:ext>
            </a:extLst>
          </p:cNvPr>
          <p:cNvCxnSpPr>
            <a:cxnSpLocks/>
            <a:stCxn id="1137" idx="2"/>
            <a:endCxn id="1131" idx="0"/>
          </p:cNvCxnSpPr>
          <p:nvPr/>
        </p:nvCxnSpPr>
        <p:spPr>
          <a:xfrm>
            <a:off x="7561225" y="3747978"/>
            <a:ext cx="0" cy="21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直接箭头连接符 1151">
            <a:extLst>
              <a:ext uri="{FF2B5EF4-FFF2-40B4-BE49-F238E27FC236}">
                <a16:creationId xmlns:a16="http://schemas.microsoft.com/office/drawing/2014/main" id="{31D75442-9505-1686-697F-434D7CC16C2C}"/>
              </a:ext>
            </a:extLst>
          </p:cNvPr>
          <p:cNvCxnSpPr>
            <a:cxnSpLocks/>
            <a:stCxn id="1131" idx="3"/>
            <a:endCxn id="1099" idx="2"/>
          </p:cNvCxnSpPr>
          <p:nvPr/>
        </p:nvCxnSpPr>
        <p:spPr>
          <a:xfrm>
            <a:off x="7645532" y="4049448"/>
            <a:ext cx="1761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1" name="直接箭头连接符 1170">
            <a:extLst>
              <a:ext uri="{FF2B5EF4-FFF2-40B4-BE49-F238E27FC236}">
                <a16:creationId xmlns:a16="http://schemas.microsoft.com/office/drawing/2014/main" id="{F0DFFDC3-8740-C8D6-1A6B-C5483995C6D1}"/>
              </a:ext>
            </a:extLst>
          </p:cNvPr>
          <p:cNvCxnSpPr>
            <a:cxnSpLocks/>
            <a:endCxn id="1099" idx="0"/>
          </p:cNvCxnSpPr>
          <p:nvPr/>
        </p:nvCxnSpPr>
        <p:spPr>
          <a:xfrm>
            <a:off x="7869385" y="3126334"/>
            <a:ext cx="296127" cy="78616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4198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方法</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4572000" y="681955"/>
            <a:ext cx="1107996"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交互过程</a:t>
            </a:r>
          </a:p>
        </p:txBody>
      </p:sp>
      <p:sp>
        <p:nvSpPr>
          <p:cNvPr id="33" name="文本框 32">
            <a:extLst>
              <a:ext uri="{FF2B5EF4-FFF2-40B4-BE49-F238E27FC236}">
                <a16:creationId xmlns:a16="http://schemas.microsoft.com/office/drawing/2014/main" id="{880FA188-DF8B-17DC-B865-C04CB85F6FC6}"/>
              </a:ext>
            </a:extLst>
          </p:cNvPr>
          <p:cNvSpPr txBox="1"/>
          <p:nvPr/>
        </p:nvSpPr>
        <p:spPr>
          <a:xfrm>
            <a:off x="214377" y="4344255"/>
            <a:ext cx="8661660" cy="606320"/>
          </a:xfrm>
          <a:prstGeom prst="rect">
            <a:avLst/>
          </a:prstGeom>
          <a:noFill/>
        </p:spPr>
        <p:txBody>
          <a:bodyPr wrap="square">
            <a:spAutoFit/>
          </a:bodyPr>
          <a:lstStyle/>
          <a:p>
            <a:pPr>
              <a:lnSpc>
                <a:spcPct val="125000"/>
              </a:lnSpc>
            </a:pPr>
            <a:r>
              <a:rPr lang="en-US" altLang="zh-CN" dirty="0">
                <a:latin typeface="+mj-ea"/>
                <a:ea typeface="+mj-ea"/>
                <a:cs typeface="Times New Roman" panose="02020603050405020304" pitchFamily="18" charset="0"/>
              </a:rPr>
              <a:t>5.</a:t>
            </a:r>
            <a:r>
              <a:rPr lang="zh-CN" altLang="en-US" dirty="0">
                <a:latin typeface="+mj-ea"/>
                <a:ea typeface="+mj-ea"/>
                <a:cs typeface="Times New Roman" panose="02020603050405020304" pitchFamily="18" charset="0"/>
              </a:rPr>
              <a:t>以此类推进行多轮交互，直到</a:t>
            </a:r>
            <a:r>
              <a:rPr lang="en-US" altLang="zh-CN" dirty="0">
                <a:latin typeface="+mj-ea"/>
                <a:ea typeface="+mj-ea"/>
                <a:cs typeface="Times New Roman" panose="02020603050405020304" pitchFamily="18" charset="0"/>
              </a:rPr>
              <a:t>Chain-of-Query</a:t>
            </a:r>
            <a:r>
              <a:rPr lang="zh-CN" altLang="en-US" dirty="0">
                <a:latin typeface="+mj-ea"/>
                <a:ea typeface="+mj-ea"/>
                <a:cs typeface="Times New Roman" panose="02020603050405020304" pitchFamily="18" charset="0"/>
              </a:rPr>
              <a:t>上所有节点都被校验为正确，停止交互，形成最终的推理树。</a:t>
            </a:r>
            <a:endParaRPr lang="en-US" altLang="zh-CN" dirty="0">
              <a:latin typeface="+mj-ea"/>
              <a:ea typeface="+mj-ea"/>
              <a:cs typeface="Times New Roman" panose="02020603050405020304" pitchFamily="18" charset="0"/>
            </a:endParaRPr>
          </a:p>
          <a:p>
            <a:pPr>
              <a:lnSpc>
                <a:spcPct val="125000"/>
              </a:lnSpc>
            </a:pPr>
            <a:r>
              <a:rPr lang="zh-CN" altLang="en-US" dirty="0">
                <a:latin typeface="+mj-ea"/>
                <a:ea typeface="+mj-ea"/>
                <a:cs typeface="Times New Roman" panose="02020603050405020304" pitchFamily="18" charset="0"/>
              </a:rPr>
              <a:t>根据推理树来生成复杂问题的推理过程，以及每个子问题对应的外部文档引用。</a:t>
            </a:r>
            <a:endParaRPr lang="en-US" altLang="zh-CN" dirty="0">
              <a:latin typeface="+mj-ea"/>
              <a:ea typeface="+mj-ea"/>
              <a:cs typeface="Times New Roman" panose="02020603050405020304" pitchFamily="18" charset="0"/>
            </a:endParaRPr>
          </a:p>
        </p:txBody>
      </p:sp>
      <p:grpSp>
        <p:nvGrpSpPr>
          <p:cNvPr id="93" name="组合 92">
            <a:extLst>
              <a:ext uri="{FF2B5EF4-FFF2-40B4-BE49-F238E27FC236}">
                <a16:creationId xmlns:a16="http://schemas.microsoft.com/office/drawing/2014/main" id="{C6E1CBB6-535E-7980-EB37-07FA59339841}"/>
              </a:ext>
            </a:extLst>
          </p:cNvPr>
          <p:cNvGrpSpPr/>
          <p:nvPr/>
        </p:nvGrpSpPr>
        <p:grpSpPr>
          <a:xfrm>
            <a:off x="79400" y="1265934"/>
            <a:ext cx="2622450" cy="2946564"/>
            <a:chOff x="3682078" y="1591056"/>
            <a:chExt cx="1582586" cy="1778181"/>
          </a:xfrm>
        </p:grpSpPr>
        <p:cxnSp>
          <p:nvCxnSpPr>
            <p:cNvPr id="5" name="直接箭头连接符 4">
              <a:extLst>
                <a:ext uri="{FF2B5EF4-FFF2-40B4-BE49-F238E27FC236}">
                  <a16:creationId xmlns:a16="http://schemas.microsoft.com/office/drawing/2014/main" id="{66924FEA-EE09-2041-57D0-94497183F496}"/>
                </a:ext>
              </a:extLst>
            </p:cNvPr>
            <p:cNvCxnSpPr/>
            <p:nvPr/>
          </p:nvCxnSpPr>
          <p:spPr>
            <a:xfrm>
              <a:off x="4850824" y="2756363"/>
              <a:ext cx="41384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D1EA9B8C-A8BC-7432-0746-76757B50917D}"/>
                </a:ext>
              </a:extLst>
            </p:cNvPr>
            <p:cNvSpPr/>
            <p:nvPr/>
          </p:nvSpPr>
          <p:spPr>
            <a:xfrm rot="18670422">
              <a:off x="4167661" y="2465652"/>
              <a:ext cx="385554" cy="130979"/>
            </a:xfrm>
            <a:prstGeom prst="rect">
              <a:avLst/>
            </a:prstGeom>
            <a:solidFill>
              <a:srgbClr val="FFD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LLM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7" name="流程图: 接点 6">
              <a:extLst>
                <a:ext uri="{FF2B5EF4-FFF2-40B4-BE49-F238E27FC236}">
                  <a16:creationId xmlns:a16="http://schemas.microsoft.com/office/drawing/2014/main" id="{E8A396D9-96CC-FEA8-7B95-8335F1BA46D9}"/>
                </a:ext>
              </a:extLst>
            </p:cNvPr>
            <p:cNvSpPr/>
            <p:nvPr/>
          </p:nvSpPr>
          <p:spPr>
            <a:xfrm>
              <a:off x="4469437" y="2599754"/>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8" name="流程图: 接点 7">
              <a:extLst>
                <a:ext uri="{FF2B5EF4-FFF2-40B4-BE49-F238E27FC236}">
                  <a16:creationId xmlns:a16="http://schemas.microsoft.com/office/drawing/2014/main" id="{E50D4EEF-618E-5A5A-F568-7E42700ACC60}"/>
                </a:ext>
              </a:extLst>
            </p:cNvPr>
            <p:cNvSpPr/>
            <p:nvPr/>
          </p:nvSpPr>
          <p:spPr>
            <a:xfrm>
              <a:off x="4675903" y="2780973"/>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9" name="流程图: 接点 8">
              <a:extLst>
                <a:ext uri="{FF2B5EF4-FFF2-40B4-BE49-F238E27FC236}">
                  <a16:creationId xmlns:a16="http://schemas.microsoft.com/office/drawing/2014/main" id="{A51F6305-29D6-263B-1275-164AD36D79E3}"/>
                </a:ext>
              </a:extLst>
            </p:cNvPr>
            <p:cNvSpPr/>
            <p:nvPr/>
          </p:nvSpPr>
          <p:spPr>
            <a:xfrm>
              <a:off x="4875571" y="2955309"/>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N</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0" name="流程图: 接点 9">
              <a:extLst>
                <a:ext uri="{FF2B5EF4-FFF2-40B4-BE49-F238E27FC236}">
                  <a16:creationId xmlns:a16="http://schemas.microsoft.com/office/drawing/2014/main" id="{C76329FC-F1FF-9CAC-1270-A2016E6FBAF8}"/>
                </a:ext>
              </a:extLst>
            </p:cNvPr>
            <p:cNvSpPr/>
            <p:nvPr/>
          </p:nvSpPr>
          <p:spPr>
            <a:xfrm>
              <a:off x="4250738" y="1789777"/>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5" name="流程图: 接点 14">
              <a:extLst>
                <a:ext uri="{FF2B5EF4-FFF2-40B4-BE49-F238E27FC236}">
                  <a16:creationId xmlns:a16="http://schemas.microsoft.com/office/drawing/2014/main" id="{8D9BCDBD-5362-3673-CDFC-8A3C882006B9}"/>
                </a:ext>
              </a:extLst>
            </p:cNvPr>
            <p:cNvSpPr/>
            <p:nvPr/>
          </p:nvSpPr>
          <p:spPr>
            <a:xfrm>
              <a:off x="4438101" y="1621907"/>
              <a:ext cx="153706" cy="15370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1" name="流程图: 接点 20">
              <a:extLst>
                <a:ext uri="{FF2B5EF4-FFF2-40B4-BE49-F238E27FC236}">
                  <a16:creationId xmlns:a16="http://schemas.microsoft.com/office/drawing/2014/main" id="{73D132A1-7F09-750F-A592-26EC1294034E}"/>
                </a:ext>
              </a:extLst>
            </p:cNvPr>
            <p:cNvSpPr/>
            <p:nvPr/>
          </p:nvSpPr>
          <p:spPr>
            <a:xfrm>
              <a:off x="4060600" y="1976291"/>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2" name="流程图: 接点 21">
              <a:extLst>
                <a:ext uri="{FF2B5EF4-FFF2-40B4-BE49-F238E27FC236}">
                  <a16:creationId xmlns:a16="http://schemas.microsoft.com/office/drawing/2014/main" id="{2A46F57C-279F-EE41-BFA3-86720581F6EF}"/>
                </a:ext>
              </a:extLst>
            </p:cNvPr>
            <p:cNvSpPr/>
            <p:nvPr/>
          </p:nvSpPr>
          <p:spPr>
            <a:xfrm>
              <a:off x="3869108" y="2157134"/>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23" name="流程图: 接点 22">
              <a:extLst>
                <a:ext uri="{FF2B5EF4-FFF2-40B4-BE49-F238E27FC236}">
                  <a16:creationId xmlns:a16="http://schemas.microsoft.com/office/drawing/2014/main" id="{3E79E310-5B99-E3FF-1E67-3BEEB79430BA}"/>
                </a:ext>
              </a:extLst>
            </p:cNvPr>
            <p:cNvSpPr/>
            <p:nvPr/>
          </p:nvSpPr>
          <p:spPr>
            <a:xfrm>
              <a:off x="3682078" y="2346410"/>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6E2B3444-78C1-AB2B-1405-86A249B73F9B}"/>
                </a:ext>
              </a:extLst>
            </p:cNvPr>
            <p:cNvCxnSpPr/>
            <p:nvPr/>
          </p:nvCxnSpPr>
          <p:spPr>
            <a:xfrm flipH="1">
              <a:off x="3811665" y="2290873"/>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08B13943-F603-9D96-9CA5-BC90BE705833}"/>
                </a:ext>
              </a:extLst>
            </p:cNvPr>
            <p:cNvCxnSpPr/>
            <p:nvPr/>
          </p:nvCxnSpPr>
          <p:spPr>
            <a:xfrm flipH="1">
              <a:off x="3998984" y="2100842"/>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7024ED40-22D4-EB97-B785-746253591D7E}"/>
                </a:ext>
              </a:extLst>
            </p:cNvPr>
            <p:cNvCxnSpPr/>
            <p:nvPr/>
          </p:nvCxnSpPr>
          <p:spPr>
            <a:xfrm flipH="1">
              <a:off x="4189627" y="1923872"/>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CE8E3B3-543D-C648-CDB9-4E204CE9B8BA}"/>
                </a:ext>
              </a:extLst>
            </p:cNvPr>
            <p:cNvCxnSpPr/>
            <p:nvPr/>
          </p:nvCxnSpPr>
          <p:spPr>
            <a:xfrm flipH="1">
              <a:off x="4382372" y="1737272"/>
              <a:ext cx="81562" cy="76981"/>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DC865F0-4DA1-865A-0B36-1FF3C628730E}"/>
                    </a:ext>
                  </a:extLst>
                </p:cNvPr>
                <p:cNvSpPr txBox="1"/>
                <p:nvPr/>
              </p:nvSpPr>
              <p:spPr>
                <a:xfrm>
                  <a:off x="4331237" y="1591056"/>
                  <a:ext cx="726506" cy="2308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500" i="1" dirty="0">
                            <a:latin typeface="Cambria Math" panose="02040503050406030204" pitchFamily="18" charset="0"/>
                            <a:cs typeface="Times New Roman" panose="02020603050405020304" pitchFamily="18" charset="0"/>
                          </a:rPr>
                          <m:t>Q</m:t>
                        </m:r>
                      </m:oMath>
                    </m:oMathPara>
                  </a14:m>
                  <a:endParaRPr lang="zh-CN" altLang="en-US" sz="1500" dirty="0">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6DC865F0-4DA1-865A-0B36-1FF3C628730E}"/>
                    </a:ext>
                  </a:extLst>
                </p:cNvPr>
                <p:cNvSpPr txBox="1">
                  <a:spLocks noRot="1" noChangeAspect="1" noMove="1" noResize="1" noEditPoints="1" noAdjustHandles="1" noChangeArrowheads="1" noChangeShapeType="1" noTextEdit="1"/>
                </p:cNvSpPr>
                <p:nvPr/>
              </p:nvSpPr>
              <p:spPr>
                <a:xfrm>
                  <a:off x="4331237" y="1591056"/>
                  <a:ext cx="726506" cy="230832"/>
                </a:xfrm>
                <a:prstGeom prst="rect">
                  <a:avLst/>
                </a:prstGeom>
                <a:blipFill>
                  <a:blip r:embed="rId2"/>
                  <a:stretch>
                    <a:fillRect/>
                  </a:stretch>
                </a:blipFill>
              </p:spPr>
              <p:txBody>
                <a:bodyPr/>
                <a:lstStyle/>
                <a:p>
                  <a:r>
                    <a:rPr lang="zh-CN" altLang="en-US">
                      <a:noFill/>
                    </a:rPr>
                    <a:t> </a:t>
                  </a:r>
                </a:p>
              </p:txBody>
            </p:sp>
          </mc:Fallback>
        </mc:AlternateContent>
        <p:sp>
          <p:nvSpPr>
            <p:cNvPr id="32" name="流程图: 接点 31">
              <a:extLst>
                <a:ext uri="{FF2B5EF4-FFF2-40B4-BE49-F238E27FC236}">
                  <a16:creationId xmlns:a16="http://schemas.microsoft.com/office/drawing/2014/main" id="{8C64A046-3677-356D-E170-96421BEAEFC8}"/>
                </a:ext>
              </a:extLst>
            </p:cNvPr>
            <p:cNvSpPr/>
            <p:nvPr/>
          </p:nvSpPr>
          <p:spPr>
            <a:xfrm>
              <a:off x="4430981" y="1963940"/>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E</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4" name="流程图: 接点 33">
              <a:extLst>
                <a:ext uri="{FF2B5EF4-FFF2-40B4-BE49-F238E27FC236}">
                  <a16:creationId xmlns:a16="http://schemas.microsoft.com/office/drawing/2014/main" id="{0092D0B9-6485-60C2-6B05-F3F7F97C78D4}"/>
                </a:ext>
              </a:extLst>
            </p:cNvPr>
            <p:cNvSpPr/>
            <p:nvPr/>
          </p:nvSpPr>
          <p:spPr>
            <a:xfrm>
              <a:off x="4630862" y="2147450"/>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F</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35" name="直接连接符 34">
              <a:extLst>
                <a:ext uri="{FF2B5EF4-FFF2-40B4-BE49-F238E27FC236}">
                  <a16:creationId xmlns:a16="http://schemas.microsoft.com/office/drawing/2014/main" id="{633C628A-DFA9-552C-C2A9-778FBD5DC588}"/>
                </a:ext>
              </a:extLst>
            </p:cNvPr>
            <p:cNvCxnSpPr/>
            <p:nvPr/>
          </p:nvCxnSpPr>
          <p:spPr>
            <a:xfrm flipH="1" flipV="1">
              <a:off x="4560569" y="2104829"/>
              <a:ext cx="83506" cy="76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流程图: 接点 36">
              <a:extLst>
                <a:ext uri="{FF2B5EF4-FFF2-40B4-BE49-F238E27FC236}">
                  <a16:creationId xmlns:a16="http://schemas.microsoft.com/office/drawing/2014/main" id="{1A23311C-F380-8B11-4002-FEFBB8A7CE10}"/>
                </a:ext>
              </a:extLst>
            </p:cNvPr>
            <p:cNvSpPr/>
            <p:nvPr/>
          </p:nvSpPr>
          <p:spPr>
            <a:xfrm>
              <a:off x="4833506" y="2330435"/>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G</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44" name="直接连接符 43">
              <a:extLst>
                <a:ext uri="{FF2B5EF4-FFF2-40B4-BE49-F238E27FC236}">
                  <a16:creationId xmlns:a16="http://schemas.microsoft.com/office/drawing/2014/main" id="{5CE9A6D0-BD15-6DAD-3C79-558046FC5C5E}"/>
                </a:ext>
              </a:extLst>
            </p:cNvPr>
            <p:cNvCxnSpPr>
              <a:stCxn id="34" idx="5"/>
            </p:cNvCxnSpPr>
            <p:nvPr/>
          </p:nvCxnSpPr>
          <p:spPr>
            <a:xfrm>
              <a:off x="4762059" y="2278643"/>
              <a:ext cx="85703" cy="84869"/>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4CA12598-C51D-44EC-3CBD-8ADC33E735E4}"/>
                </a:ext>
              </a:extLst>
            </p:cNvPr>
            <p:cNvCxnSpPr/>
            <p:nvPr/>
          </p:nvCxnSpPr>
          <p:spPr>
            <a:xfrm flipH="1" flipV="1">
              <a:off x="4379235" y="1919298"/>
              <a:ext cx="74945" cy="62633"/>
            </a:xfrm>
            <a:prstGeom prst="line">
              <a:avLst/>
            </a:prstGeom>
            <a:ln w="19050"/>
          </p:spPr>
          <p:style>
            <a:lnRef idx="1">
              <a:schemeClr val="dk1"/>
            </a:lnRef>
            <a:fillRef idx="0">
              <a:schemeClr val="dk1"/>
            </a:fillRef>
            <a:effectRef idx="0">
              <a:schemeClr val="dk1"/>
            </a:effectRef>
            <a:fontRef idx="minor">
              <a:schemeClr val="tx1"/>
            </a:fontRef>
          </p:style>
        </p:cxnSp>
        <p:sp>
          <p:nvSpPr>
            <p:cNvPr id="46" name="流程图: 接点 45">
              <a:extLst>
                <a:ext uri="{FF2B5EF4-FFF2-40B4-BE49-F238E27FC236}">
                  <a16:creationId xmlns:a16="http://schemas.microsoft.com/office/drawing/2014/main" id="{27454FA4-A887-5795-13B2-16E31D3B046F}"/>
                </a:ext>
              </a:extLst>
            </p:cNvPr>
            <p:cNvSpPr/>
            <p:nvPr/>
          </p:nvSpPr>
          <p:spPr>
            <a:xfrm>
              <a:off x="4285127" y="2143678"/>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H</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7" name="流程图: 接点 46">
              <a:extLst>
                <a:ext uri="{FF2B5EF4-FFF2-40B4-BE49-F238E27FC236}">
                  <a16:creationId xmlns:a16="http://schemas.microsoft.com/office/drawing/2014/main" id="{75D807FD-C067-9BE0-D45D-D067B49365E2}"/>
                </a:ext>
              </a:extLst>
            </p:cNvPr>
            <p:cNvSpPr/>
            <p:nvPr/>
          </p:nvSpPr>
          <p:spPr>
            <a:xfrm>
              <a:off x="4137452" y="2327187"/>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48" name="流程图: 接点 47">
              <a:extLst>
                <a:ext uri="{FF2B5EF4-FFF2-40B4-BE49-F238E27FC236}">
                  <a16:creationId xmlns:a16="http://schemas.microsoft.com/office/drawing/2014/main" id="{61B0D3AD-DC97-6F9F-0473-F9FAFDA2E7C3}"/>
                </a:ext>
              </a:extLst>
            </p:cNvPr>
            <p:cNvSpPr/>
            <p:nvPr/>
          </p:nvSpPr>
          <p:spPr>
            <a:xfrm>
              <a:off x="3983747" y="2502755"/>
              <a:ext cx="153706" cy="153706"/>
            </a:xfrm>
            <a:prstGeom prst="flowChartConnector">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J</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63" name="流程图: 接点 62">
              <a:extLst>
                <a:ext uri="{FF2B5EF4-FFF2-40B4-BE49-F238E27FC236}">
                  <a16:creationId xmlns:a16="http://schemas.microsoft.com/office/drawing/2014/main" id="{09A7DED4-34DD-A3AA-A9F1-0A40C0B1D16B}"/>
                </a:ext>
              </a:extLst>
            </p:cNvPr>
            <p:cNvSpPr/>
            <p:nvPr/>
          </p:nvSpPr>
          <p:spPr>
            <a:xfrm>
              <a:off x="3818093" y="2666801"/>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K</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64" name="直接连接符 63">
              <a:extLst>
                <a:ext uri="{FF2B5EF4-FFF2-40B4-BE49-F238E27FC236}">
                  <a16:creationId xmlns:a16="http://schemas.microsoft.com/office/drawing/2014/main" id="{90A17D90-26EC-C33F-66EE-330F34C9A48E}"/>
                </a:ext>
              </a:extLst>
            </p:cNvPr>
            <p:cNvCxnSpPr/>
            <p:nvPr/>
          </p:nvCxnSpPr>
          <p:spPr>
            <a:xfrm flipH="1">
              <a:off x="4416323" y="2103168"/>
              <a:ext cx="54857" cy="61712"/>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C3364EAA-C930-B2B0-B045-0DD9593C620C}"/>
                </a:ext>
              </a:extLst>
            </p:cNvPr>
            <p:cNvCxnSpPr/>
            <p:nvPr/>
          </p:nvCxnSpPr>
          <p:spPr>
            <a:xfrm flipH="1">
              <a:off x="4254501" y="2282793"/>
              <a:ext cx="54857" cy="61712"/>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F62214E2-F654-9340-6410-5FC0E70415D7}"/>
                </a:ext>
              </a:extLst>
            </p:cNvPr>
            <p:cNvCxnSpPr/>
            <p:nvPr/>
          </p:nvCxnSpPr>
          <p:spPr>
            <a:xfrm flipH="1">
              <a:off x="4108928" y="2456328"/>
              <a:ext cx="54857" cy="61712"/>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35F0AAEB-BAF2-2B87-1C58-0164925C1391}"/>
                </a:ext>
              </a:extLst>
            </p:cNvPr>
            <p:cNvCxnSpPr/>
            <p:nvPr/>
          </p:nvCxnSpPr>
          <p:spPr>
            <a:xfrm flipH="1">
              <a:off x="3949488" y="2627475"/>
              <a:ext cx="54857" cy="61712"/>
            </a:xfrm>
            <a:prstGeom prst="line">
              <a:avLst/>
            </a:prstGeom>
            <a:ln w="19050"/>
          </p:spPr>
          <p:style>
            <a:lnRef idx="1">
              <a:schemeClr val="dk1"/>
            </a:lnRef>
            <a:fillRef idx="0">
              <a:schemeClr val="dk1"/>
            </a:fillRef>
            <a:effectRef idx="0">
              <a:schemeClr val="dk1"/>
            </a:effectRef>
            <a:fontRef idx="minor">
              <a:schemeClr val="tx1"/>
            </a:fontRef>
          </p:style>
        </p:cxnSp>
        <p:sp>
          <p:nvSpPr>
            <p:cNvPr id="68" name="矩形 67">
              <a:extLst>
                <a:ext uri="{FF2B5EF4-FFF2-40B4-BE49-F238E27FC236}">
                  <a16:creationId xmlns:a16="http://schemas.microsoft.com/office/drawing/2014/main" id="{6B7DB059-9A8A-A550-C6BA-7C5F98D307D5}"/>
                </a:ext>
              </a:extLst>
            </p:cNvPr>
            <p:cNvSpPr/>
            <p:nvPr/>
          </p:nvSpPr>
          <p:spPr>
            <a:xfrm rot="2479083">
              <a:off x="4214085" y="2785741"/>
              <a:ext cx="252137"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69" name="直接连接符 68">
              <a:extLst>
                <a:ext uri="{FF2B5EF4-FFF2-40B4-BE49-F238E27FC236}">
                  <a16:creationId xmlns:a16="http://schemas.microsoft.com/office/drawing/2014/main" id="{9D0163F5-F25F-777E-8B7F-0AEAA8AD64A0}"/>
                </a:ext>
              </a:extLst>
            </p:cNvPr>
            <p:cNvCxnSpPr>
              <a:stCxn id="6" idx="0"/>
            </p:cNvCxnSpPr>
            <p:nvPr/>
          </p:nvCxnSpPr>
          <p:spPr>
            <a:xfrm flipH="1" flipV="1">
              <a:off x="4270677" y="2456328"/>
              <a:ext cx="40469" cy="31700"/>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01BF904F-5C1E-49C0-C114-9683FEF8E616}"/>
                </a:ext>
              </a:extLst>
            </p:cNvPr>
            <p:cNvCxnSpPr>
              <a:stCxn id="6" idx="2"/>
            </p:cNvCxnSpPr>
            <p:nvPr/>
          </p:nvCxnSpPr>
          <p:spPr>
            <a:xfrm>
              <a:off x="4409737" y="2574260"/>
              <a:ext cx="78083" cy="64798"/>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9A2C806C-2E6F-13D2-4E35-C52F0E6668E1}"/>
                </a:ext>
              </a:extLst>
            </p:cNvPr>
            <p:cNvCxnSpPr/>
            <p:nvPr/>
          </p:nvCxnSpPr>
          <p:spPr>
            <a:xfrm>
              <a:off x="4603950" y="2736475"/>
              <a:ext cx="88116" cy="76325"/>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8CBC7B10-DF16-479C-DCE3-505CD4A00125}"/>
                </a:ext>
              </a:extLst>
            </p:cNvPr>
            <p:cNvCxnSpPr/>
            <p:nvPr/>
          </p:nvCxnSpPr>
          <p:spPr>
            <a:xfrm>
              <a:off x="4803700" y="2907524"/>
              <a:ext cx="88116" cy="76325"/>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Straight Connector 162">
              <a:extLst>
                <a:ext uri="{FF2B5EF4-FFF2-40B4-BE49-F238E27FC236}">
                  <a16:creationId xmlns:a16="http://schemas.microsoft.com/office/drawing/2014/main" id="{FB86A695-3582-2168-1777-64A75E66562B}"/>
                </a:ext>
              </a:extLst>
            </p:cNvPr>
            <p:cNvCxnSpPr/>
            <p:nvPr/>
          </p:nvCxnSpPr>
          <p:spPr>
            <a:xfrm>
              <a:off x="4365015" y="2660996"/>
              <a:ext cx="532080" cy="476020"/>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riangle 150">
              <a:extLst>
                <a:ext uri="{FF2B5EF4-FFF2-40B4-BE49-F238E27FC236}">
                  <a16:creationId xmlns:a16="http://schemas.microsoft.com/office/drawing/2014/main" id="{40D47F77-CE78-E67B-CA91-CCE08E046C18}"/>
                </a:ext>
              </a:extLst>
            </p:cNvPr>
            <p:cNvSpPr/>
            <p:nvPr/>
          </p:nvSpPr>
          <p:spPr>
            <a:xfrm rot="2499625">
              <a:off x="4363203" y="2751650"/>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75" name="矩形 74">
              <a:extLst>
                <a:ext uri="{FF2B5EF4-FFF2-40B4-BE49-F238E27FC236}">
                  <a16:creationId xmlns:a16="http://schemas.microsoft.com/office/drawing/2014/main" id="{739729F4-045D-6ED8-049B-4CE7B2F73BE3}"/>
                </a:ext>
              </a:extLst>
            </p:cNvPr>
            <p:cNvSpPr/>
            <p:nvPr/>
          </p:nvSpPr>
          <p:spPr>
            <a:xfrm rot="2479083">
              <a:off x="4435142" y="2985378"/>
              <a:ext cx="252137"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76" name="Triangle 150">
              <a:extLst>
                <a:ext uri="{FF2B5EF4-FFF2-40B4-BE49-F238E27FC236}">
                  <a16:creationId xmlns:a16="http://schemas.microsoft.com/office/drawing/2014/main" id="{0F5162E3-0810-E35A-D964-577880593B84}"/>
                </a:ext>
              </a:extLst>
            </p:cNvPr>
            <p:cNvSpPr/>
            <p:nvPr/>
          </p:nvSpPr>
          <p:spPr>
            <a:xfrm rot="2499625">
              <a:off x="4584260" y="2951287"/>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77" name="矩形 76">
              <a:extLst>
                <a:ext uri="{FF2B5EF4-FFF2-40B4-BE49-F238E27FC236}">
                  <a16:creationId xmlns:a16="http://schemas.microsoft.com/office/drawing/2014/main" id="{F1DC37B2-64FA-77D8-E240-5D37D910EA20}"/>
                </a:ext>
              </a:extLst>
            </p:cNvPr>
            <p:cNvSpPr/>
            <p:nvPr/>
          </p:nvSpPr>
          <p:spPr>
            <a:xfrm rot="2479083">
              <a:off x="4652700" y="3173362"/>
              <a:ext cx="252137" cy="136461"/>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78" name="Triangle 150">
              <a:extLst>
                <a:ext uri="{FF2B5EF4-FFF2-40B4-BE49-F238E27FC236}">
                  <a16:creationId xmlns:a16="http://schemas.microsoft.com/office/drawing/2014/main" id="{5C70E2BC-6871-701A-2CDB-5CA6EB55BD63}"/>
                </a:ext>
              </a:extLst>
            </p:cNvPr>
            <p:cNvSpPr/>
            <p:nvPr/>
          </p:nvSpPr>
          <p:spPr>
            <a:xfrm rot="2499625">
              <a:off x="4801818" y="3139271"/>
              <a:ext cx="88525" cy="54006"/>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sp>
          <p:nvSpPr>
            <p:cNvPr id="79" name="Rectangle 154">
              <a:extLst>
                <a:ext uri="{FF2B5EF4-FFF2-40B4-BE49-F238E27FC236}">
                  <a16:creationId xmlns:a16="http://schemas.microsoft.com/office/drawing/2014/main" id="{37FD1103-603D-3784-53C6-B99807470F10}"/>
                </a:ext>
              </a:extLst>
            </p:cNvPr>
            <p:cNvSpPr/>
            <p:nvPr/>
          </p:nvSpPr>
          <p:spPr>
            <a:xfrm rot="18695459">
              <a:off x="4462728" y="2608940"/>
              <a:ext cx="251696" cy="91257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dirty="0">
                <a:solidFill>
                  <a:srgbClr val="FFFFFF"/>
                </a:solidFill>
                <a:latin typeface="Arial" panose="020B0604020202020204"/>
                <a:ea typeface="宋体" panose="02010600030101010101" pitchFamily="2" charset="-122"/>
              </a:endParaRPr>
            </a:p>
          </p:txBody>
        </p:sp>
        <p:cxnSp>
          <p:nvCxnSpPr>
            <p:cNvPr id="80" name="直接连接符 570">
              <a:extLst>
                <a:ext uri="{FF2B5EF4-FFF2-40B4-BE49-F238E27FC236}">
                  <a16:creationId xmlns:a16="http://schemas.microsoft.com/office/drawing/2014/main" id="{F9575B63-2B8D-C338-98BB-3C79880BE339}"/>
                </a:ext>
              </a:extLst>
            </p:cNvPr>
            <p:cNvCxnSpPr/>
            <p:nvPr/>
          </p:nvCxnSpPr>
          <p:spPr>
            <a:xfrm flipV="1">
              <a:off x="4159906" y="1879571"/>
              <a:ext cx="348931" cy="343821"/>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Connector 162">
              <a:extLst>
                <a:ext uri="{FF2B5EF4-FFF2-40B4-BE49-F238E27FC236}">
                  <a16:creationId xmlns:a16="http://schemas.microsoft.com/office/drawing/2014/main" id="{2F50B5EA-76E2-FBC2-A4CD-CBFE16040C9E}"/>
                </a:ext>
              </a:extLst>
            </p:cNvPr>
            <p:cNvCxnSpPr/>
            <p:nvPr/>
          </p:nvCxnSpPr>
          <p:spPr>
            <a:xfrm flipH="1">
              <a:off x="4042092" y="2201522"/>
              <a:ext cx="483845" cy="551938"/>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连接符 131">
              <a:extLst>
                <a:ext uri="{FF2B5EF4-FFF2-40B4-BE49-F238E27FC236}">
                  <a16:creationId xmlns:a16="http://schemas.microsoft.com/office/drawing/2014/main" id="{E33FFE07-E978-CD7F-9C2D-4DB9C1B364C8}"/>
                </a:ext>
              </a:extLst>
            </p:cNvPr>
            <p:cNvCxnSpPr/>
            <p:nvPr/>
          </p:nvCxnSpPr>
          <p:spPr>
            <a:xfrm flipH="1">
              <a:off x="4705266" y="2209277"/>
              <a:ext cx="172028" cy="181515"/>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147">
              <a:extLst>
                <a:ext uri="{FF2B5EF4-FFF2-40B4-BE49-F238E27FC236}">
                  <a16:creationId xmlns:a16="http://schemas.microsoft.com/office/drawing/2014/main" id="{4ABACA12-4CE4-85F4-3B2D-67B20CBBE6FB}"/>
                </a:ext>
              </a:extLst>
            </p:cNvPr>
            <p:cNvCxnSpPr/>
            <p:nvPr/>
          </p:nvCxnSpPr>
          <p:spPr>
            <a:xfrm flipH="1" flipV="1">
              <a:off x="4518558" y="2199342"/>
              <a:ext cx="185789" cy="191939"/>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166">
              <a:extLst>
                <a:ext uri="{FF2B5EF4-FFF2-40B4-BE49-F238E27FC236}">
                  <a16:creationId xmlns:a16="http://schemas.microsoft.com/office/drawing/2014/main" id="{1BEF5C2E-F82E-F38F-5F1D-BD29E8F4EA02}"/>
                </a:ext>
              </a:extLst>
            </p:cNvPr>
            <p:cNvCxnSpPr/>
            <p:nvPr/>
          </p:nvCxnSpPr>
          <p:spPr>
            <a:xfrm>
              <a:off x="4515651" y="1882187"/>
              <a:ext cx="368621" cy="331706"/>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连接符 568">
              <a:extLst>
                <a:ext uri="{FF2B5EF4-FFF2-40B4-BE49-F238E27FC236}">
                  <a16:creationId xmlns:a16="http://schemas.microsoft.com/office/drawing/2014/main" id="{42BEBBF7-B176-3112-FA45-B92B09E9E055}"/>
                </a:ext>
              </a:extLst>
            </p:cNvPr>
            <p:cNvCxnSpPr/>
            <p:nvPr/>
          </p:nvCxnSpPr>
          <p:spPr>
            <a:xfrm>
              <a:off x="3973362" y="2043015"/>
              <a:ext cx="184769" cy="180047"/>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连接符 565">
              <a:extLst>
                <a:ext uri="{FF2B5EF4-FFF2-40B4-BE49-F238E27FC236}">
                  <a16:creationId xmlns:a16="http://schemas.microsoft.com/office/drawing/2014/main" id="{2A554321-4DC5-084B-EAF3-08203C7F69D0}"/>
                </a:ext>
              </a:extLst>
            </p:cNvPr>
            <p:cNvCxnSpPr/>
            <p:nvPr/>
          </p:nvCxnSpPr>
          <p:spPr>
            <a:xfrm flipH="1">
              <a:off x="3977847" y="1641197"/>
              <a:ext cx="402049" cy="402049"/>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568">
              <a:extLst>
                <a:ext uri="{FF2B5EF4-FFF2-40B4-BE49-F238E27FC236}">
                  <a16:creationId xmlns:a16="http://schemas.microsoft.com/office/drawing/2014/main" id="{1CC5ABC4-2A53-6B2A-3D2D-1FE57C4A8048}"/>
                </a:ext>
              </a:extLst>
            </p:cNvPr>
            <p:cNvCxnSpPr/>
            <p:nvPr/>
          </p:nvCxnSpPr>
          <p:spPr>
            <a:xfrm>
              <a:off x="4044244" y="2742760"/>
              <a:ext cx="158712" cy="135771"/>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连接符 568">
              <a:extLst>
                <a:ext uri="{FF2B5EF4-FFF2-40B4-BE49-F238E27FC236}">
                  <a16:creationId xmlns:a16="http://schemas.microsoft.com/office/drawing/2014/main" id="{D7B9CCA3-EA3B-2658-26DA-634A2BFDF091}"/>
                </a:ext>
              </a:extLst>
            </p:cNvPr>
            <p:cNvCxnSpPr/>
            <p:nvPr/>
          </p:nvCxnSpPr>
          <p:spPr>
            <a:xfrm flipV="1">
              <a:off x="4189429" y="2659029"/>
              <a:ext cx="192943" cy="225086"/>
            </a:xfrm>
            <a:prstGeom prst="line">
              <a:avLst/>
            </a:prstGeom>
            <a:ln w="28575">
              <a:solidFill>
                <a:srgbClr val="9C9CDF">
                  <a:alpha val="78039"/>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9" name="Group 562">
              <a:extLst>
                <a:ext uri="{FF2B5EF4-FFF2-40B4-BE49-F238E27FC236}">
                  <a16:creationId xmlns:a16="http://schemas.microsoft.com/office/drawing/2014/main" id="{89B1BD54-C46E-406C-379E-4E56FD5525FB}"/>
                </a:ext>
              </a:extLst>
            </p:cNvPr>
            <p:cNvGrpSpPr/>
            <p:nvPr/>
          </p:nvGrpSpPr>
          <p:grpSpPr>
            <a:xfrm rot="4910697">
              <a:off x="4666585" y="3155823"/>
              <a:ext cx="255029" cy="171800"/>
              <a:chOff x="6555124" y="3095606"/>
              <a:chExt cx="340039" cy="229066"/>
            </a:xfrm>
          </p:grpSpPr>
          <p:sp>
            <p:nvSpPr>
              <p:cNvPr id="90" name="矩形 125">
                <a:extLst>
                  <a:ext uri="{FF2B5EF4-FFF2-40B4-BE49-F238E27FC236}">
                    <a16:creationId xmlns:a16="http://schemas.microsoft.com/office/drawing/2014/main" id="{7ECB2E90-98C0-B86F-7B4B-80C34209F564}"/>
                  </a:ext>
                </a:extLst>
              </p:cNvPr>
              <p:cNvSpPr/>
              <p:nvPr/>
            </p:nvSpPr>
            <p:spPr>
              <a:xfrm rot="19167749">
                <a:off x="6555124" y="3142724"/>
                <a:ext cx="340039" cy="181948"/>
              </a:xfrm>
              <a:prstGeom prst="rect">
                <a:avLst/>
              </a:prstGeom>
              <a:solidFill>
                <a:srgbClr val="D1D1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IR</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91" name="Triangle 150">
                <a:extLst>
                  <a:ext uri="{FF2B5EF4-FFF2-40B4-BE49-F238E27FC236}">
                    <a16:creationId xmlns:a16="http://schemas.microsoft.com/office/drawing/2014/main" id="{107A383F-70A7-A6E2-4F1F-46E14710AD1D}"/>
                  </a:ext>
                </a:extLst>
              </p:cNvPr>
              <p:cNvSpPr/>
              <p:nvPr/>
            </p:nvSpPr>
            <p:spPr>
              <a:xfrm rot="19112839">
                <a:off x="6572960" y="3095606"/>
                <a:ext cx="118033" cy="72008"/>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500">
                  <a:solidFill>
                    <a:srgbClr val="FFFFFF"/>
                  </a:solidFill>
                  <a:latin typeface="Arial" panose="020B0604020202020204"/>
                  <a:ea typeface="宋体" panose="02010600030101010101" pitchFamily="2" charset="-122"/>
                </a:endParaRPr>
              </a:p>
            </p:txBody>
          </p:sp>
        </p:grpSp>
      </p:grpSp>
      <p:grpSp>
        <p:nvGrpSpPr>
          <p:cNvPr id="124" name="组合 123">
            <a:extLst>
              <a:ext uri="{FF2B5EF4-FFF2-40B4-BE49-F238E27FC236}">
                <a16:creationId xmlns:a16="http://schemas.microsoft.com/office/drawing/2014/main" id="{03BE6FA8-AC77-4CEB-E93E-FF2ADFAFB698}"/>
              </a:ext>
            </a:extLst>
          </p:cNvPr>
          <p:cNvGrpSpPr/>
          <p:nvPr/>
        </p:nvGrpSpPr>
        <p:grpSpPr>
          <a:xfrm>
            <a:off x="2824051" y="1457881"/>
            <a:ext cx="2504861" cy="2483731"/>
            <a:chOff x="6883590" y="1612799"/>
            <a:chExt cx="1418542" cy="1406576"/>
          </a:xfrm>
        </p:grpSpPr>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5049E516-E454-A3CC-6A8C-C7560D6F8F1B}"/>
                    </a:ext>
                  </a:extLst>
                </p:cNvPr>
                <p:cNvSpPr txBox="1"/>
                <p:nvPr/>
              </p:nvSpPr>
              <p:spPr>
                <a:xfrm>
                  <a:off x="7575626" y="1612799"/>
                  <a:ext cx="726506" cy="3231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500" i="1" dirty="0">
                            <a:latin typeface="Cambria Math" panose="02040503050406030204" pitchFamily="18" charset="0"/>
                            <a:cs typeface="Times New Roman" panose="02020603050405020304" pitchFamily="18" charset="0"/>
                          </a:rPr>
                          <m:t>Q</m:t>
                        </m:r>
                      </m:oMath>
                    </m:oMathPara>
                  </a14:m>
                  <a:endParaRPr lang="zh-CN" altLang="en-US" sz="1500" dirty="0">
                    <a:latin typeface="Times New Roman" panose="02020603050405020304" pitchFamily="18" charset="0"/>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5049E516-E454-A3CC-6A8C-C7560D6F8F1B}"/>
                    </a:ext>
                  </a:extLst>
                </p:cNvPr>
                <p:cNvSpPr txBox="1">
                  <a:spLocks noRot="1" noChangeAspect="1" noMove="1" noResize="1" noEditPoints="1" noAdjustHandles="1" noChangeArrowheads="1" noChangeShapeType="1" noTextEdit="1"/>
                </p:cNvSpPr>
                <p:nvPr/>
              </p:nvSpPr>
              <p:spPr>
                <a:xfrm>
                  <a:off x="7575626" y="1612799"/>
                  <a:ext cx="726506" cy="323165"/>
                </a:xfrm>
                <a:prstGeom prst="rect">
                  <a:avLst/>
                </a:prstGeom>
                <a:blipFill>
                  <a:blip r:embed="rId3"/>
                  <a:stretch>
                    <a:fillRect/>
                  </a:stretch>
                </a:blipFill>
              </p:spPr>
              <p:txBody>
                <a:bodyPr/>
                <a:lstStyle/>
                <a:p>
                  <a:r>
                    <a:rPr lang="zh-CN" altLang="en-US">
                      <a:noFill/>
                    </a:rPr>
                    <a:t> </a:t>
                  </a:r>
                </a:p>
              </p:txBody>
            </p:sp>
          </mc:Fallback>
        </mc:AlternateContent>
        <p:sp>
          <p:nvSpPr>
            <p:cNvPr id="95" name="流程图: 接点 94">
              <a:extLst>
                <a:ext uri="{FF2B5EF4-FFF2-40B4-BE49-F238E27FC236}">
                  <a16:creationId xmlns:a16="http://schemas.microsoft.com/office/drawing/2014/main" id="{4235BC31-5111-B9BB-BE96-9829D76D8105}"/>
                </a:ext>
              </a:extLst>
            </p:cNvPr>
            <p:cNvSpPr/>
            <p:nvPr/>
          </p:nvSpPr>
          <p:spPr>
            <a:xfrm>
              <a:off x="7477893" y="1841685"/>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A</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96" name="流程图: 接点 95">
              <a:extLst>
                <a:ext uri="{FF2B5EF4-FFF2-40B4-BE49-F238E27FC236}">
                  <a16:creationId xmlns:a16="http://schemas.microsoft.com/office/drawing/2014/main" id="{35666C0A-4314-4C7A-F8C2-703414EC132C}"/>
                </a:ext>
              </a:extLst>
            </p:cNvPr>
            <p:cNvSpPr/>
            <p:nvPr/>
          </p:nvSpPr>
          <p:spPr>
            <a:xfrm>
              <a:off x="7697079" y="1651545"/>
              <a:ext cx="153706" cy="15370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97" name="直接连接符 96">
              <a:extLst>
                <a:ext uri="{FF2B5EF4-FFF2-40B4-BE49-F238E27FC236}">
                  <a16:creationId xmlns:a16="http://schemas.microsoft.com/office/drawing/2014/main" id="{018826D0-433F-291E-D4E0-0CCD368944DC}"/>
                </a:ext>
              </a:extLst>
            </p:cNvPr>
            <p:cNvCxnSpPr/>
            <p:nvPr/>
          </p:nvCxnSpPr>
          <p:spPr>
            <a:xfrm flipV="1">
              <a:off x="7619353" y="1779512"/>
              <a:ext cx="94176" cy="84119"/>
            </a:xfrm>
            <a:prstGeom prst="line">
              <a:avLst/>
            </a:prstGeom>
            <a:ln w="76200">
              <a:solidFill>
                <a:srgbClr val="00B050">
                  <a:alpha val="81961"/>
                </a:srgbClr>
              </a:solidFill>
            </a:ln>
          </p:spPr>
          <p:style>
            <a:lnRef idx="1">
              <a:schemeClr val="accent1"/>
            </a:lnRef>
            <a:fillRef idx="0">
              <a:schemeClr val="accent1"/>
            </a:fillRef>
            <a:effectRef idx="0">
              <a:schemeClr val="accent1"/>
            </a:effectRef>
            <a:fontRef idx="minor">
              <a:schemeClr val="tx1"/>
            </a:fontRef>
          </p:style>
        </p:cxnSp>
        <p:sp>
          <p:nvSpPr>
            <p:cNvPr id="98" name="流程图: 接点 97">
              <a:extLst>
                <a:ext uri="{FF2B5EF4-FFF2-40B4-BE49-F238E27FC236}">
                  <a16:creationId xmlns:a16="http://schemas.microsoft.com/office/drawing/2014/main" id="{CC3C8CC1-2CFB-3296-0DEA-1A8FD22D62AC}"/>
                </a:ext>
              </a:extLst>
            </p:cNvPr>
            <p:cNvSpPr/>
            <p:nvPr/>
          </p:nvSpPr>
          <p:spPr>
            <a:xfrm>
              <a:off x="7273872" y="2012976"/>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B</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99" name="直接连接符 98">
              <a:extLst>
                <a:ext uri="{FF2B5EF4-FFF2-40B4-BE49-F238E27FC236}">
                  <a16:creationId xmlns:a16="http://schemas.microsoft.com/office/drawing/2014/main" id="{B9AFD965-B9AE-CDED-8E0D-1F363679A9A6}"/>
                </a:ext>
              </a:extLst>
            </p:cNvPr>
            <p:cNvCxnSpPr/>
            <p:nvPr/>
          </p:nvCxnSpPr>
          <p:spPr>
            <a:xfrm flipV="1">
              <a:off x="7414224" y="1963602"/>
              <a:ext cx="94176" cy="84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流程图: 接点 99">
              <a:extLst>
                <a:ext uri="{FF2B5EF4-FFF2-40B4-BE49-F238E27FC236}">
                  <a16:creationId xmlns:a16="http://schemas.microsoft.com/office/drawing/2014/main" id="{34CCF403-9698-46A2-B996-D64D885C6625}"/>
                </a:ext>
              </a:extLst>
            </p:cNvPr>
            <p:cNvSpPr/>
            <p:nvPr/>
          </p:nvSpPr>
          <p:spPr>
            <a:xfrm>
              <a:off x="7070620" y="2197465"/>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C</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01" name="流程图: 接点 100">
              <a:extLst>
                <a:ext uri="{FF2B5EF4-FFF2-40B4-BE49-F238E27FC236}">
                  <a16:creationId xmlns:a16="http://schemas.microsoft.com/office/drawing/2014/main" id="{A005D2C8-8FBD-5EFB-6252-A13576DE839A}"/>
                </a:ext>
              </a:extLst>
            </p:cNvPr>
            <p:cNvSpPr/>
            <p:nvPr/>
          </p:nvSpPr>
          <p:spPr>
            <a:xfrm>
              <a:off x="6883590" y="2386740"/>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D</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2" name="直接连接符 101">
              <a:extLst>
                <a:ext uri="{FF2B5EF4-FFF2-40B4-BE49-F238E27FC236}">
                  <a16:creationId xmlns:a16="http://schemas.microsoft.com/office/drawing/2014/main" id="{2E372A35-2C46-7AA5-6D36-8443024B8578}"/>
                </a:ext>
              </a:extLst>
            </p:cNvPr>
            <p:cNvCxnSpPr/>
            <p:nvPr/>
          </p:nvCxnSpPr>
          <p:spPr>
            <a:xfrm flipH="1">
              <a:off x="7207257" y="2146377"/>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D55B5720-19E7-0D29-723A-E143E3E97CB5}"/>
                </a:ext>
              </a:extLst>
            </p:cNvPr>
            <p:cNvCxnSpPr/>
            <p:nvPr/>
          </p:nvCxnSpPr>
          <p:spPr>
            <a:xfrm flipH="1">
              <a:off x="7013177" y="2331204"/>
              <a:ext cx="81562" cy="76981"/>
            </a:xfrm>
            <a:prstGeom prst="line">
              <a:avLst/>
            </a:prstGeom>
            <a:ln w="19050"/>
          </p:spPr>
          <p:style>
            <a:lnRef idx="1">
              <a:schemeClr val="dk1"/>
            </a:lnRef>
            <a:fillRef idx="0">
              <a:schemeClr val="dk1"/>
            </a:fillRef>
            <a:effectRef idx="0">
              <a:schemeClr val="dk1"/>
            </a:effectRef>
            <a:fontRef idx="minor">
              <a:schemeClr val="tx1"/>
            </a:fontRef>
          </p:style>
        </p:cxnSp>
        <p:sp>
          <p:nvSpPr>
            <p:cNvPr id="104" name="流程图: 接点 103">
              <a:extLst>
                <a:ext uri="{FF2B5EF4-FFF2-40B4-BE49-F238E27FC236}">
                  <a16:creationId xmlns:a16="http://schemas.microsoft.com/office/drawing/2014/main" id="{DDC68165-D7CB-9345-FB19-0C7612CD8D97}"/>
                </a:ext>
              </a:extLst>
            </p:cNvPr>
            <p:cNvSpPr/>
            <p:nvPr/>
          </p:nvSpPr>
          <p:spPr>
            <a:xfrm>
              <a:off x="7667881" y="2019984"/>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E</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5" name="直接连接符 104">
              <a:extLst>
                <a:ext uri="{FF2B5EF4-FFF2-40B4-BE49-F238E27FC236}">
                  <a16:creationId xmlns:a16="http://schemas.microsoft.com/office/drawing/2014/main" id="{F1DD0504-2E1F-EE21-3EC9-6F061DC57376}"/>
                </a:ext>
              </a:extLst>
            </p:cNvPr>
            <p:cNvCxnSpPr/>
            <p:nvPr/>
          </p:nvCxnSpPr>
          <p:spPr>
            <a:xfrm flipH="1" flipV="1">
              <a:off x="7612713" y="1962211"/>
              <a:ext cx="83506" cy="76245"/>
            </a:xfrm>
            <a:prstGeom prst="line">
              <a:avLst/>
            </a:prstGeom>
            <a:ln w="76200">
              <a:solidFill>
                <a:srgbClr val="00B050">
                  <a:alpha val="81961"/>
                </a:srgbClr>
              </a:solidFill>
            </a:ln>
          </p:spPr>
          <p:style>
            <a:lnRef idx="1">
              <a:schemeClr val="accent1"/>
            </a:lnRef>
            <a:fillRef idx="0">
              <a:schemeClr val="accent1"/>
            </a:fillRef>
            <a:effectRef idx="0">
              <a:schemeClr val="accent1"/>
            </a:effectRef>
            <a:fontRef idx="minor">
              <a:schemeClr val="tx1"/>
            </a:fontRef>
          </p:style>
        </p:cxnSp>
        <p:sp>
          <p:nvSpPr>
            <p:cNvPr id="106" name="流程图: 接点 105">
              <a:extLst>
                <a:ext uri="{FF2B5EF4-FFF2-40B4-BE49-F238E27FC236}">
                  <a16:creationId xmlns:a16="http://schemas.microsoft.com/office/drawing/2014/main" id="{C41004E6-2974-A4A8-E9C6-31123AFA9877}"/>
                </a:ext>
              </a:extLst>
            </p:cNvPr>
            <p:cNvSpPr/>
            <p:nvPr/>
          </p:nvSpPr>
          <p:spPr>
            <a:xfrm>
              <a:off x="7867762" y="2203494"/>
              <a:ext cx="153706" cy="15370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F</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7" name="直接连接符 106">
              <a:extLst>
                <a:ext uri="{FF2B5EF4-FFF2-40B4-BE49-F238E27FC236}">
                  <a16:creationId xmlns:a16="http://schemas.microsoft.com/office/drawing/2014/main" id="{5B8BE283-07F8-CFF2-F76C-2E1011DBBC05}"/>
                </a:ext>
              </a:extLst>
            </p:cNvPr>
            <p:cNvCxnSpPr/>
            <p:nvPr/>
          </p:nvCxnSpPr>
          <p:spPr>
            <a:xfrm flipH="1" flipV="1">
              <a:off x="7797468" y="2160873"/>
              <a:ext cx="83506" cy="76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流程图: 接点 107">
              <a:extLst>
                <a:ext uri="{FF2B5EF4-FFF2-40B4-BE49-F238E27FC236}">
                  <a16:creationId xmlns:a16="http://schemas.microsoft.com/office/drawing/2014/main" id="{36973BDC-0D3A-5924-ABB1-071CCACC0FE1}"/>
                </a:ext>
              </a:extLst>
            </p:cNvPr>
            <p:cNvSpPr/>
            <p:nvPr/>
          </p:nvSpPr>
          <p:spPr>
            <a:xfrm>
              <a:off x="7495003" y="2221683"/>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H</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09" name="直接连接符 108">
              <a:extLst>
                <a:ext uri="{FF2B5EF4-FFF2-40B4-BE49-F238E27FC236}">
                  <a16:creationId xmlns:a16="http://schemas.microsoft.com/office/drawing/2014/main" id="{27649D35-96AA-AF2A-EE21-DDB701B5A32D}"/>
                </a:ext>
              </a:extLst>
            </p:cNvPr>
            <p:cNvCxnSpPr/>
            <p:nvPr/>
          </p:nvCxnSpPr>
          <p:spPr>
            <a:xfrm flipV="1">
              <a:off x="7622554" y="2169115"/>
              <a:ext cx="72624" cy="73948"/>
            </a:xfrm>
            <a:prstGeom prst="line">
              <a:avLst/>
            </a:prstGeom>
            <a:ln w="76200">
              <a:solidFill>
                <a:srgbClr val="00B050">
                  <a:alpha val="81961"/>
                </a:srgbClr>
              </a:solidFill>
            </a:ln>
          </p:spPr>
          <p:style>
            <a:lnRef idx="1">
              <a:schemeClr val="accent1"/>
            </a:lnRef>
            <a:fillRef idx="0">
              <a:schemeClr val="accent1"/>
            </a:fillRef>
            <a:effectRef idx="0">
              <a:schemeClr val="accent1"/>
            </a:effectRef>
            <a:fontRef idx="minor">
              <a:schemeClr val="tx1"/>
            </a:fontRef>
          </p:style>
        </p:cxnSp>
        <p:sp>
          <p:nvSpPr>
            <p:cNvPr id="110" name="流程图: 接点 109">
              <a:extLst>
                <a:ext uri="{FF2B5EF4-FFF2-40B4-BE49-F238E27FC236}">
                  <a16:creationId xmlns:a16="http://schemas.microsoft.com/office/drawing/2014/main" id="{767B4B4C-1571-D80A-9A29-2522FAABC907}"/>
                </a:ext>
              </a:extLst>
            </p:cNvPr>
            <p:cNvSpPr/>
            <p:nvPr/>
          </p:nvSpPr>
          <p:spPr>
            <a:xfrm>
              <a:off x="7299738" y="2386560"/>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I</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11" name="直接连接符 110">
              <a:extLst>
                <a:ext uri="{FF2B5EF4-FFF2-40B4-BE49-F238E27FC236}">
                  <a16:creationId xmlns:a16="http://schemas.microsoft.com/office/drawing/2014/main" id="{0F8A9C44-7193-7202-EABA-858FB26DA86A}"/>
                </a:ext>
              </a:extLst>
            </p:cNvPr>
            <p:cNvCxnSpPr/>
            <p:nvPr/>
          </p:nvCxnSpPr>
          <p:spPr>
            <a:xfrm flipV="1">
              <a:off x="7445384" y="2350359"/>
              <a:ext cx="72624" cy="73948"/>
            </a:xfrm>
            <a:prstGeom prst="line">
              <a:avLst/>
            </a:prstGeom>
            <a:ln w="76200">
              <a:solidFill>
                <a:srgbClr val="00B050">
                  <a:alpha val="81961"/>
                </a:srgbClr>
              </a:solidFill>
            </a:ln>
          </p:spPr>
          <p:style>
            <a:lnRef idx="1">
              <a:schemeClr val="accent1"/>
            </a:lnRef>
            <a:fillRef idx="0">
              <a:schemeClr val="accent1"/>
            </a:fillRef>
            <a:effectRef idx="0">
              <a:schemeClr val="accent1"/>
            </a:effectRef>
            <a:fontRef idx="minor">
              <a:schemeClr val="tx1"/>
            </a:fontRef>
          </p:style>
        </p:cxnSp>
        <p:sp>
          <p:nvSpPr>
            <p:cNvPr id="112" name="流程图: 接点 111">
              <a:extLst>
                <a:ext uri="{FF2B5EF4-FFF2-40B4-BE49-F238E27FC236}">
                  <a16:creationId xmlns:a16="http://schemas.microsoft.com/office/drawing/2014/main" id="{5903ED56-8C1F-3A60-7CD0-C17E558B32F1}"/>
                </a:ext>
              </a:extLst>
            </p:cNvPr>
            <p:cNvSpPr/>
            <p:nvPr/>
          </p:nvSpPr>
          <p:spPr>
            <a:xfrm>
              <a:off x="7127377" y="2574659"/>
              <a:ext cx="153706" cy="153706"/>
            </a:xfrm>
            <a:prstGeom prst="flowChartConnector">
              <a:avLst/>
            </a:prstGeom>
            <a:solidFill>
              <a:srgbClr val="EAB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J</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13" name="流程图: 接点 112">
              <a:extLst>
                <a:ext uri="{FF2B5EF4-FFF2-40B4-BE49-F238E27FC236}">
                  <a16:creationId xmlns:a16="http://schemas.microsoft.com/office/drawing/2014/main" id="{75280219-3352-E629-2076-49A2BDDD508B}"/>
                </a:ext>
              </a:extLst>
            </p:cNvPr>
            <p:cNvSpPr/>
            <p:nvPr/>
          </p:nvSpPr>
          <p:spPr>
            <a:xfrm>
              <a:off x="6907757" y="2739705"/>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K</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14" name="直接连接符 113">
              <a:extLst>
                <a:ext uri="{FF2B5EF4-FFF2-40B4-BE49-F238E27FC236}">
                  <a16:creationId xmlns:a16="http://schemas.microsoft.com/office/drawing/2014/main" id="{25E07698-F136-05DF-C765-5F7FC81A7A32}"/>
                </a:ext>
              </a:extLst>
            </p:cNvPr>
            <p:cNvCxnSpPr/>
            <p:nvPr/>
          </p:nvCxnSpPr>
          <p:spPr>
            <a:xfrm flipV="1">
              <a:off x="7254428" y="2523699"/>
              <a:ext cx="72624" cy="73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流程图: 接点 114">
              <a:extLst>
                <a:ext uri="{FF2B5EF4-FFF2-40B4-BE49-F238E27FC236}">
                  <a16:creationId xmlns:a16="http://schemas.microsoft.com/office/drawing/2014/main" id="{952CA595-EBB8-DE1C-8C74-FB4F94B2C59D}"/>
                </a:ext>
              </a:extLst>
            </p:cNvPr>
            <p:cNvSpPr/>
            <p:nvPr/>
          </p:nvSpPr>
          <p:spPr>
            <a:xfrm>
              <a:off x="7464180" y="2555682"/>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L</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16" name="直接连接符 115">
              <a:extLst>
                <a:ext uri="{FF2B5EF4-FFF2-40B4-BE49-F238E27FC236}">
                  <a16:creationId xmlns:a16="http://schemas.microsoft.com/office/drawing/2014/main" id="{D2D28BAC-A48D-DCCD-0851-B43BB75D45C0}"/>
                </a:ext>
              </a:extLst>
            </p:cNvPr>
            <p:cNvCxnSpPr/>
            <p:nvPr/>
          </p:nvCxnSpPr>
          <p:spPr>
            <a:xfrm>
              <a:off x="7416614" y="2535674"/>
              <a:ext cx="63390" cy="51182"/>
            </a:xfrm>
            <a:prstGeom prst="line">
              <a:avLst/>
            </a:prstGeom>
            <a:ln w="76200">
              <a:solidFill>
                <a:srgbClr val="00B050">
                  <a:alpha val="81961"/>
                </a:srgbClr>
              </a:solidFill>
            </a:ln>
          </p:spPr>
          <p:style>
            <a:lnRef idx="1">
              <a:schemeClr val="dk1"/>
            </a:lnRef>
            <a:fillRef idx="0">
              <a:schemeClr val="dk1"/>
            </a:fillRef>
            <a:effectRef idx="0">
              <a:schemeClr val="dk1"/>
            </a:effectRef>
            <a:fontRef idx="minor">
              <a:schemeClr val="tx1"/>
            </a:fontRef>
          </p:style>
        </p:cxnSp>
        <p:sp>
          <p:nvSpPr>
            <p:cNvPr id="117" name="流程图: 接点 116">
              <a:extLst>
                <a:ext uri="{FF2B5EF4-FFF2-40B4-BE49-F238E27FC236}">
                  <a16:creationId xmlns:a16="http://schemas.microsoft.com/office/drawing/2014/main" id="{5A46A5B1-43C6-C20E-1B2D-B6BEF23C3C8A}"/>
                </a:ext>
              </a:extLst>
            </p:cNvPr>
            <p:cNvSpPr/>
            <p:nvPr/>
          </p:nvSpPr>
          <p:spPr>
            <a:xfrm>
              <a:off x="7640961" y="2716919"/>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M</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18" name="流程图: 接点 117">
              <a:extLst>
                <a:ext uri="{FF2B5EF4-FFF2-40B4-BE49-F238E27FC236}">
                  <a16:creationId xmlns:a16="http://schemas.microsoft.com/office/drawing/2014/main" id="{60965CEB-DE27-822F-CD47-8378B90CD43D}"/>
                </a:ext>
              </a:extLst>
            </p:cNvPr>
            <p:cNvSpPr/>
            <p:nvPr/>
          </p:nvSpPr>
          <p:spPr>
            <a:xfrm>
              <a:off x="7831890" y="2865669"/>
              <a:ext cx="153706" cy="15370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N</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19" name="直接连接符 118">
              <a:extLst>
                <a:ext uri="{FF2B5EF4-FFF2-40B4-BE49-F238E27FC236}">
                  <a16:creationId xmlns:a16="http://schemas.microsoft.com/office/drawing/2014/main" id="{3080EA0E-83F2-C2F5-D3EB-F52BA421B745}"/>
                </a:ext>
              </a:extLst>
            </p:cNvPr>
            <p:cNvCxnSpPr/>
            <p:nvPr/>
          </p:nvCxnSpPr>
          <p:spPr>
            <a:xfrm flipH="1">
              <a:off x="7053276" y="2689873"/>
              <a:ext cx="81562" cy="76981"/>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2D2A70C0-2721-4C7D-92AB-9DE0A92E62DE}"/>
                </a:ext>
              </a:extLst>
            </p:cNvPr>
            <p:cNvCxnSpPr/>
            <p:nvPr/>
          </p:nvCxnSpPr>
          <p:spPr>
            <a:xfrm>
              <a:off x="7596908" y="2688007"/>
              <a:ext cx="63390" cy="51182"/>
            </a:xfrm>
            <a:prstGeom prst="line">
              <a:avLst/>
            </a:prstGeom>
            <a:ln w="76200">
              <a:solidFill>
                <a:srgbClr val="00B050">
                  <a:alpha val="81961"/>
                </a:srgb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E0189745-7014-FC62-30F4-3EDDCBC58D49}"/>
                </a:ext>
              </a:extLst>
            </p:cNvPr>
            <p:cNvCxnSpPr/>
            <p:nvPr/>
          </p:nvCxnSpPr>
          <p:spPr>
            <a:xfrm>
              <a:off x="7779083" y="2844634"/>
              <a:ext cx="63390" cy="51182"/>
            </a:xfrm>
            <a:prstGeom prst="line">
              <a:avLst/>
            </a:prstGeom>
            <a:ln w="76200">
              <a:solidFill>
                <a:srgbClr val="00B050">
                  <a:alpha val="81961"/>
                </a:srgbClr>
              </a:solidFill>
            </a:ln>
          </p:spPr>
          <p:style>
            <a:lnRef idx="1">
              <a:schemeClr val="dk1"/>
            </a:lnRef>
            <a:fillRef idx="0">
              <a:schemeClr val="dk1"/>
            </a:fillRef>
            <a:effectRef idx="0">
              <a:schemeClr val="dk1"/>
            </a:effectRef>
            <a:fontRef idx="minor">
              <a:schemeClr val="tx1"/>
            </a:fontRef>
          </p:style>
        </p:cxnSp>
        <p:sp>
          <p:nvSpPr>
            <p:cNvPr id="122" name="流程图: 接点 121">
              <a:extLst>
                <a:ext uri="{FF2B5EF4-FFF2-40B4-BE49-F238E27FC236}">
                  <a16:creationId xmlns:a16="http://schemas.microsoft.com/office/drawing/2014/main" id="{A147A8F5-A9CD-3298-9C56-2A1B3307306B}"/>
                </a:ext>
              </a:extLst>
            </p:cNvPr>
            <p:cNvSpPr/>
            <p:nvPr/>
          </p:nvSpPr>
          <p:spPr>
            <a:xfrm>
              <a:off x="8070406" y="2386479"/>
              <a:ext cx="153706" cy="15370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rPr>
                <a:t>G</a:t>
              </a:r>
              <a:endParaRPr lang="zh-CN" altLang="en-US" sz="15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cxnSp>
          <p:nvCxnSpPr>
            <p:cNvPr id="123" name="直接连接符 122">
              <a:extLst>
                <a:ext uri="{FF2B5EF4-FFF2-40B4-BE49-F238E27FC236}">
                  <a16:creationId xmlns:a16="http://schemas.microsoft.com/office/drawing/2014/main" id="{C91A4620-21FA-E590-D20B-1878F7342711}"/>
                </a:ext>
              </a:extLst>
            </p:cNvPr>
            <p:cNvCxnSpPr>
              <a:stCxn id="106" idx="5"/>
            </p:cNvCxnSpPr>
            <p:nvPr/>
          </p:nvCxnSpPr>
          <p:spPr>
            <a:xfrm>
              <a:off x="7998958" y="2334687"/>
              <a:ext cx="85703" cy="84869"/>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a:extLst>
              <a:ext uri="{FF2B5EF4-FFF2-40B4-BE49-F238E27FC236}">
                <a16:creationId xmlns:a16="http://schemas.microsoft.com/office/drawing/2014/main" id="{CB010FCA-FF4E-AB73-25EC-B6D9DC8F4944}"/>
              </a:ext>
            </a:extLst>
          </p:cNvPr>
          <p:cNvGrpSpPr/>
          <p:nvPr/>
        </p:nvGrpSpPr>
        <p:grpSpPr>
          <a:xfrm>
            <a:off x="5834266" y="493231"/>
            <a:ext cx="3309734" cy="728666"/>
            <a:chOff x="5766534" y="493231"/>
            <a:chExt cx="3309734" cy="728666"/>
          </a:xfrm>
        </p:grpSpPr>
        <p:sp>
          <p:nvSpPr>
            <p:cNvPr id="126" name="流程图: 接点 125">
              <a:extLst>
                <a:ext uri="{FF2B5EF4-FFF2-40B4-BE49-F238E27FC236}">
                  <a16:creationId xmlns:a16="http://schemas.microsoft.com/office/drawing/2014/main" id="{6B3DA8F7-21DA-6132-CA44-99A48E25335D}"/>
                </a:ext>
              </a:extLst>
            </p:cNvPr>
            <p:cNvSpPr/>
            <p:nvPr/>
          </p:nvSpPr>
          <p:spPr>
            <a:xfrm>
              <a:off x="5767360" y="1010002"/>
              <a:ext cx="144016" cy="144016"/>
            </a:xfrm>
            <a:prstGeom prst="flowChartConnector">
              <a:avLst/>
            </a:prstGeom>
            <a:solidFill>
              <a:srgbClr val="EAB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27" name="文本框 126">
              <a:extLst>
                <a:ext uri="{FF2B5EF4-FFF2-40B4-BE49-F238E27FC236}">
                  <a16:creationId xmlns:a16="http://schemas.microsoft.com/office/drawing/2014/main" id="{44F48A96-8728-2FD6-746F-3F0015DE84F6}"/>
                </a:ext>
              </a:extLst>
            </p:cNvPr>
            <p:cNvSpPr txBox="1"/>
            <p:nvPr/>
          </p:nvSpPr>
          <p:spPr>
            <a:xfrm>
              <a:off x="5838542" y="914120"/>
              <a:ext cx="322716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Completion (need additional knowledge)</a:t>
              </a:r>
              <a:endParaRPr lang="zh-CN" altLang="en-US" sz="1400" dirty="0">
                <a:latin typeface="Times New Roman" panose="02020603050405020304" pitchFamily="18" charset="0"/>
                <a:cs typeface="Times New Roman" panose="02020603050405020304" pitchFamily="18" charset="0"/>
              </a:endParaRPr>
            </a:p>
          </p:txBody>
        </p:sp>
        <p:sp>
          <p:nvSpPr>
            <p:cNvPr id="128" name="流程图: 接点 127">
              <a:extLst>
                <a:ext uri="{FF2B5EF4-FFF2-40B4-BE49-F238E27FC236}">
                  <a16:creationId xmlns:a16="http://schemas.microsoft.com/office/drawing/2014/main" id="{22E236EC-0AD3-FA8F-D49C-FF6822D55785}"/>
                </a:ext>
              </a:extLst>
            </p:cNvPr>
            <p:cNvSpPr/>
            <p:nvPr/>
          </p:nvSpPr>
          <p:spPr>
            <a:xfrm>
              <a:off x="5766534" y="794220"/>
              <a:ext cx="144016" cy="144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29" name="文本框 128">
              <a:extLst>
                <a:ext uri="{FF2B5EF4-FFF2-40B4-BE49-F238E27FC236}">
                  <a16:creationId xmlns:a16="http://schemas.microsoft.com/office/drawing/2014/main" id="{9480281A-2219-AB86-EEB2-66637494BBB4}"/>
                </a:ext>
              </a:extLst>
            </p:cNvPr>
            <p:cNvSpPr txBox="1"/>
            <p:nvPr/>
          </p:nvSpPr>
          <p:spPr>
            <a:xfrm>
              <a:off x="5838546" y="700644"/>
              <a:ext cx="273914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(need to be corrected)</a:t>
              </a:r>
              <a:endParaRPr lang="zh-CN" altLang="en-US" sz="1400" dirty="0">
                <a:latin typeface="Times New Roman" panose="02020603050405020304" pitchFamily="18" charset="0"/>
                <a:cs typeface="Times New Roman" panose="02020603050405020304" pitchFamily="18" charset="0"/>
              </a:endParaRPr>
            </a:p>
          </p:txBody>
        </p:sp>
        <p:sp>
          <p:nvSpPr>
            <p:cNvPr id="130" name="流程图: 接点 129">
              <a:extLst>
                <a:ext uri="{FF2B5EF4-FFF2-40B4-BE49-F238E27FC236}">
                  <a16:creationId xmlns:a16="http://schemas.microsoft.com/office/drawing/2014/main" id="{1647BF2B-4D6E-5C52-0732-9ED16A2CB49A}"/>
                </a:ext>
              </a:extLst>
            </p:cNvPr>
            <p:cNvSpPr/>
            <p:nvPr/>
          </p:nvSpPr>
          <p:spPr>
            <a:xfrm>
              <a:off x="5766534" y="576611"/>
              <a:ext cx="144016" cy="144016"/>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131" name="文本框 130">
              <a:extLst>
                <a:ext uri="{FF2B5EF4-FFF2-40B4-BE49-F238E27FC236}">
                  <a16:creationId xmlns:a16="http://schemas.microsoft.com/office/drawing/2014/main" id="{4F4FF122-F597-313F-2126-FC04F6B8B4DC}"/>
                </a:ext>
              </a:extLst>
            </p:cNvPr>
            <p:cNvSpPr txBox="1"/>
            <p:nvPr/>
          </p:nvSpPr>
          <p:spPr>
            <a:xfrm>
              <a:off x="5838587" y="493231"/>
              <a:ext cx="323768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 Verification (do not need to be corrected)</a:t>
              </a:r>
              <a:endParaRPr lang="zh-CN" altLang="en-US" sz="1400" dirty="0">
                <a:latin typeface="Times New Roman" panose="02020603050405020304" pitchFamily="18" charset="0"/>
                <a:cs typeface="Times New Roman" panose="02020603050405020304" pitchFamily="18" charset="0"/>
              </a:endParaRPr>
            </a:p>
          </p:txBody>
        </p:sp>
      </p:grpSp>
      <p:cxnSp>
        <p:nvCxnSpPr>
          <p:cNvPr id="132" name="直接箭头连接符 131">
            <a:extLst>
              <a:ext uri="{FF2B5EF4-FFF2-40B4-BE49-F238E27FC236}">
                <a16:creationId xmlns:a16="http://schemas.microsoft.com/office/drawing/2014/main" id="{0B10D970-23D4-4FA9-C187-906E87C8F890}"/>
              </a:ext>
            </a:extLst>
          </p:cNvPr>
          <p:cNvCxnSpPr/>
          <p:nvPr/>
        </p:nvCxnSpPr>
        <p:spPr>
          <a:xfrm>
            <a:off x="4944901" y="3233346"/>
            <a:ext cx="68576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pic>
        <p:nvPicPr>
          <p:cNvPr id="134" name="图片 133">
            <a:extLst>
              <a:ext uri="{FF2B5EF4-FFF2-40B4-BE49-F238E27FC236}">
                <a16:creationId xmlns:a16="http://schemas.microsoft.com/office/drawing/2014/main" id="{72E15A01-B30B-821B-6534-FDC9EB572099}"/>
              </a:ext>
            </a:extLst>
          </p:cNvPr>
          <p:cNvPicPr>
            <a:picLocks noChangeAspect="1"/>
          </p:cNvPicPr>
          <p:nvPr/>
        </p:nvPicPr>
        <p:blipFill>
          <a:blip r:embed="rId4"/>
          <a:stretch>
            <a:fillRect/>
          </a:stretch>
        </p:blipFill>
        <p:spPr>
          <a:xfrm>
            <a:off x="5761721" y="1997755"/>
            <a:ext cx="3262818" cy="1943524"/>
          </a:xfrm>
          <a:prstGeom prst="rect">
            <a:avLst/>
          </a:prstGeom>
        </p:spPr>
      </p:pic>
    </p:spTree>
    <p:extLst>
      <p:ext uri="{BB962C8B-B14F-4D97-AF65-F5344CB8AC3E}">
        <p14:creationId xmlns:p14="http://schemas.microsoft.com/office/powerpoint/2010/main" val="911136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实验</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616226" y="972850"/>
            <a:ext cx="2262158"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知识型任务的准确率</a:t>
            </a:r>
          </a:p>
        </p:txBody>
      </p:sp>
      <p:pic>
        <p:nvPicPr>
          <p:cNvPr id="6" name="图片 5">
            <a:extLst>
              <a:ext uri="{FF2B5EF4-FFF2-40B4-BE49-F238E27FC236}">
                <a16:creationId xmlns:a16="http://schemas.microsoft.com/office/drawing/2014/main" id="{C5F2B556-7B42-FFF7-95C1-4508EB4B4904}"/>
              </a:ext>
            </a:extLst>
          </p:cNvPr>
          <p:cNvPicPr>
            <a:picLocks noChangeAspect="1"/>
          </p:cNvPicPr>
          <p:nvPr/>
        </p:nvPicPr>
        <p:blipFill>
          <a:blip r:embed="rId2"/>
          <a:stretch>
            <a:fillRect/>
          </a:stretch>
        </p:blipFill>
        <p:spPr>
          <a:xfrm>
            <a:off x="1960846" y="1260468"/>
            <a:ext cx="5222308" cy="3141771"/>
          </a:xfrm>
          <a:prstGeom prst="rect">
            <a:avLst/>
          </a:prstGeom>
        </p:spPr>
      </p:pic>
      <p:sp>
        <p:nvSpPr>
          <p:cNvPr id="7" name="文本框 6">
            <a:extLst>
              <a:ext uri="{FF2B5EF4-FFF2-40B4-BE49-F238E27FC236}">
                <a16:creationId xmlns:a16="http://schemas.microsoft.com/office/drawing/2014/main" id="{00C38E8A-BDDC-D70B-74E8-EADED3EB0BA9}"/>
              </a:ext>
            </a:extLst>
          </p:cNvPr>
          <p:cNvSpPr txBox="1"/>
          <p:nvPr/>
        </p:nvSpPr>
        <p:spPr>
          <a:xfrm>
            <a:off x="0" y="4497169"/>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1. </a:t>
            </a:r>
            <a:r>
              <a:rPr lang="zh-CN" altLang="en-US" dirty="0"/>
              <a:t>在推理能力方面，明显超越了</a:t>
            </a:r>
            <a:r>
              <a:rPr lang="en-US" altLang="zh-CN" dirty="0" err="1"/>
              <a:t>CoT</a:t>
            </a:r>
            <a:r>
              <a:rPr lang="zh-CN" altLang="en-US" dirty="0"/>
              <a:t>，</a:t>
            </a:r>
            <a:r>
              <a:rPr lang="en-US" altLang="zh-CN" dirty="0"/>
              <a:t>Plan-and-solve</a:t>
            </a:r>
            <a:r>
              <a:rPr lang="zh-CN" altLang="en-US" dirty="0"/>
              <a:t>等主流方法</a:t>
            </a:r>
            <a:endParaRPr lang="en-US" altLang="zh-CN" dirty="0"/>
          </a:p>
          <a:p>
            <a:r>
              <a:rPr lang="en-US" altLang="zh-CN" dirty="0"/>
              <a:t>2. </a:t>
            </a:r>
            <a:r>
              <a:rPr lang="zh-CN" altLang="en-US" dirty="0"/>
              <a:t>在与检索的交互方面，明显超越了如</a:t>
            </a:r>
            <a:r>
              <a:rPr lang="en-US" altLang="zh-CN" dirty="0"/>
              <a:t>React</a:t>
            </a:r>
            <a:r>
              <a:rPr lang="zh-CN" altLang="en-US" dirty="0"/>
              <a:t>，</a:t>
            </a:r>
            <a:r>
              <a:rPr lang="en-US" altLang="zh-CN" dirty="0"/>
              <a:t>Tree-of-thought</a:t>
            </a:r>
            <a:r>
              <a:rPr lang="zh-CN" altLang="en-US" dirty="0"/>
              <a:t>，</a:t>
            </a:r>
            <a:r>
              <a:rPr lang="en-US" altLang="zh-CN" dirty="0"/>
              <a:t>Self-Ask</a:t>
            </a:r>
            <a:r>
              <a:rPr lang="zh-CN" altLang="en-US" dirty="0"/>
              <a:t>等主流方法</a:t>
            </a:r>
            <a:endParaRPr lang="en-US" altLang="zh-CN" dirty="0"/>
          </a:p>
        </p:txBody>
      </p:sp>
    </p:spTree>
    <p:extLst>
      <p:ext uri="{BB962C8B-B14F-4D97-AF65-F5344CB8AC3E}">
        <p14:creationId xmlns:p14="http://schemas.microsoft.com/office/powerpoint/2010/main" val="24337404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实验</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854765" y="996714"/>
            <a:ext cx="646331"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分析</a:t>
            </a:r>
          </a:p>
        </p:txBody>
      </p:sp>
      <p:sp>
        <p:nvSpPr>
          <p:cNvPr id="8" name="文本框 7">
            <a:extLst>
              <a:ext uri="{FF2B5EF4-FFF2-40B4-BE49-F238E27FC236}">
                <a16:creationId xmlns:a16="http://schemas.microsoft.com/office/drawing/2014/main" id="{D68DB33A-3569-6C9B-A493-B79E378C249C}"/>
              </a:ext>
            </a:extLst>
          </p:cNvPr>
          <p:cNvSpPr txBox="1"/>
          <p:nvPr/>
        </p:nvSpPr>
        <p:spPr>
          <a:xfrm>
            <a:off x="65571" y="3881386"/>
            <a:ext cx="4529026"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(a) </a:t>
            </a:r>
            <a:r>
              <a:rPr lang="zh-CN" altLang="en-US" dirty="0"/>
              <a:t>表明</a:t>
            </a:r>
            <a:r>
              <a:rPr lang="en-US" altLang="zh-CN" dirty="0" err="1"/>
              <a:t>SearChain</a:t>
            </a:r>
            <a:r>
              <a:rPr lang="zh-CN" altLang="en-US" dirty="0"/>
              <a:t>能够准确地识别</a:t>
            </a:r>
            <a:r>
              <a:rPr lang="en-US" altLang="zh-CN" dirty="0"/>
              <a:t>LLM</a:t>
            </a:r>
            <a:r>
              <a:rPr lang="zh-CN" altLang="en-US" dirty="0"/>
              <a:t>真正需要的知识</a:t>
            </a:r>
            <a:endParaRPr lang="en-US" altLang="zh-CN" dirty="0"/>
          </a:p>
        </p:txBody>
      </p:sp>
      <p:pic>
        <p:nvPicPr>
          <p:cNvPr id="6" name="图片 5">
            <a:extLst>
              <a:ext uri="{FF2B5EF4-FFF2-40B4-BE49-F238E27FC236}">
                <a16:creationId xmlns:a16="http://schemas.microsoft.com/office/drawing/2014/main" id="{C15EE424-2642-1112-FEF0-3BF7F5F83D59}"/>
              </a:ext>
            </a:extLst>
          </p:cNvPr>
          <p:cNvPicPr>
            <a:picLocks noChangeAspect="1"/>
          </p:cNvPicPr>
          <p:nvPr/>
        </p:nvPicPr>
        <p:blipFill>
          <a:blip r:embed="rId2"/>
          <a:stretch>
            <a:fillRect/>
          </a:stretch>
        </p:blipFill>
        <p:spPr>
          <a:xfrm>
            <a:off x="4720399" y="1717749"/>
            <a:ext cx="4277423" cy="2009570"/>
          </a:xfrm>
          <a:prstGeom prst="rect">
            <a:avLst/>
          </a:prstGeom>
        </p:spPr>
      </p:pic>
      <p:pic>
        <p:nvPicPr>
          <p:cNvPr id="9" name="图片 8">
            <a:extLst>
              <a:ext uri="{FF2B5EF4-FFF2-40B4-BE49-F238E27FC236}">
                <a16:creationId xmlns:a16="http://schemas.microsoft.com/office/drawing/2014/main" id="{039053DF-C158-732E-B4F9-91F442EDF305}"/>
              </a:ext>
            </a:extLst>
          </p:cNvPr>
          <p:cNvPicPr>
            <a:picLocks noChangeAspect="1"/>
          </p:cNvPicPr>
          <p:nvPr/>
        </p:nvPicPr>
        <p:blipFill>
          <a:blip r:embed="rId3"/>
          <a:stretch>
            <a:fillRect/>
          </a:stretch>
        </p:blipFill>
        <p:spPr>
          <a:xfrm>
            <a:off x="191373" y="2069210"/>
            <a:ext cx="4277423" cy="1306648"/>
          </a:xfrm>
          <a:prstGeom prst="rect">
            <a:avLst/>
          </a:prstGeom>
        </p:spPr>
      </p:pic>
      <p:sp>
        <p:nvSpPr>
          <p:cNvPr id="10" name="文本框 9">
            <a:extLst>
              <a:ext uri="{FF2B5EF4-FFF2-40B4-BE49-F238E27FC236}">
                <a16:creationId xmlns:a16="http://schemas.microsoft.com/office/drawing/2014/main" id="{A8005C5F-C7F7-69DF-3D0A-A14995EFFBEE}"/>
              </a:ext>
            </a:extLst>
          </p:cNvPr>
          <p:cNvSpPr txBox="1"/>
          <p:nvPr/>
        </p:nvSpPr>
        <p:spPr>
          <a:xfrm>
            <a:off x="4720399" y="3881386"/>
            <a:ext cx="4277423" cy="923330"/>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a:t>(b) </a:t>
            </a:r>
            <a:r>
              <a:rPr lang="zh-CN" altLang="en-US" dirty="0"/>
              <a:t>表明</a:t>
            </a:r>
            <a:r>
              <a:rPr lang="en-US" altLang="zh-CN" dirty="0" err="1"/>
              <a:t>SearChain</a:t>
            </a:r>
            <a:r>
              <a:rPr lang="zh-CN" altLang="en-US" dirty="0"/>
              <a:t>相较于</a:t>
            </a:r>
            <a:r>
              <a:rPr lang="en-US" altLang="zh-CN" dirty="0"/>
              <a:t>baselines</a:t>
            </a:r>
            <a:r>
              <a:rPr lang="zh-CN" altLang="en-US" dirty="0"/>
              <a:t>来讲更不容易受到检索文本中噪声以及错误信息的干扰</a:t>
            </a:r>
            <a:endParaRPr lang="en-US" altLang="zh-CN" dirty="0"/>
          </a:p>
        </p:txBody>
      </p:sp>
    </p:spTree>
    <p:extLst>
      <p:ext uri="{BB962C8B-B14F-4D97-AF65-F5344CB8AC3E}">
        <p14:creationId xmlns:p14="http://schemas.microsoft.com/office/powerpoint/2010/main" val="3610279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实验</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768898" y="1017151"/>
            <a:ext cx="1800493"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更强的推理能力</a:t>
            </a:r>
          </a:p>
        </p:txBody>
      </p:sp>
      <p:pic>
        <p:nvPicPr>
          <p:cNvPr id="6" name="图片 5">
            <a:extLst>
              <a:ext uri="{FF2B5EF4-FFF2-40B4-BE49-F238E27FC236}">
                <a16:creationId xmlns:a16="http://schemas.microsoft.com/office/drawing/2014/main" id="{0E17CD82-3832-86BE-5CD9-198D0E132F15}"/>
              </a:ext>
            </a:extLst>
          </p:cNvPr>
          <p:cNvPicPr>
            <a:picLocks noChangeAspect="1"/>
          </p:cNvPicPr>
          <p:nvPr/>
        </p:nvPicPr>
        <p:blipFill>
          <a:blip r:embed="rId2"/>
          <a:stretch>
            <a:fillRect/>
          </a:stretch>
        </p:blipFill>
        <p:spPr>
          <a:xfrm>
            <a:off x="149563" y="2165980"/>
            <a:ext cx="4168438" cy="1163068"/>
          </a:xfrm>
          <a:prstGeom prst="rect">
            <a:avLst/>
          </a:prstGeom>
        </p:spPr>
      </p:pic>
      <p:sp>
        <p:nvSpPr>
          <p:cNvPr id="7" name="文本框 6">
            <a:extLst>
              <a:ext uri="{FF2B5EF4-FFF2-40B4-BE49-F238E27FC236}">
                <a16:creationId xmlns:a16="http://schemas.microsoft.com/office/drawing/2014/main" id="{79D54737-E2B9-16AE-DEA1-AF8452A8869E}"/>
              </a:ext>
            </a:extLst>
          </p:cNvPr>
          <p:cNvSpPr txBox="1"/>
          <p:nvPr/>
        </p:nvSpPr>
        <p:spPr>
          <a:xfrm>
            <a:off x="0" y="4331830"/>
            <a:ext cx="9143999"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altLang="zh-CN" dirty="0" err="1"/>
              <a:t>SearChain</a:t>
            </a:r>
            <a:r>
              <a:rPr lang="zh-CN" altLang="en-US" dirty="0"/>
              <a:t>能够感知问题的复杂程度，且对于那些困难的子问题能够尝试更多步来解决，而之前的方法面对困难的子问题时往往都倾向于放弃推理</a:t>
            </a:r>
            <a:endParaRPr lang="en-US" altLang="zh-CN" dirty="0"/>
          </a:p>
        </p:txBody>
      </p:sp>
      <p:pic>
        <p:nvPicPr>
          <p:cNvPr id="10" name="图片 9">
            <a:extLst>
              <a:ext uri="{FF2B5EF4-FFF2-40B4-BE49-F238E27FC236}">
                <a16:creationId xmlns:a16="http://schemas.microsoft.com/office/drawing/2014/main" id="{D3ABCAFF-0488-B873-BF91-0D7BBB21E8DD}"/>
              </a:ext>
            </a:extLst>
          </p:cNvPr>
          <p:cNvPicPr>
            <a:picLocks noChangeAspect="1"/>
          </p:cNvPicPr>
          <p:nvPr/>
        </p:nvPicPr>
        <p:blipFill>
          <a:blip r:embed="rId3"/>
          <a:stretch>
            <a:fillRect/>
          </a:stretch>
        </p:blipFill>
        <p:spPr>
          <a:xfrm>
            <a:off x="4368800" y="1505843"/>
            <a:ext cx="4215062" cy="2300022"/>
          </a:xfrm>
          <a:prstGeom prst="rect">
            <a:avLst/>
          </a:prstGeom>
        </p:spPr>
      </p:pic>
    </p:spTree>
    <p:extLst>
      <p:ext uri="{BB962C8B-B14F-4D97-AF65-F5344CB8AC3E}">
        <p14:creationId xmlns:p14="http://schemas.microsoft.com/office/powerpoint/2010/main" val="3968408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en-US" altLang="zh-CN" dirty="0" err="1"/>
              <a:t>SearChain</a:t>
            </a:r>
            <a:r>
              <a:rPr lang="en-US" altLang="zh-CN" dirty="0"/>
              <a:t>-</a:t>
            </a:r>
            <a:r>
              <a:rPr lang="zh-CN" altLang="en-US" dirty="0"/>
              <a:t>实验</a:t>
            </a:r>
            <a:endParaRPr lang="en-CN" dirty="0"/>
          </a:p>
        </p:txBody>
      </p:sp>
      <p:sp>
        <p:nvSpPr>
          <p:cNvPr id="3" name="文本框 2">
            <a:extLst>
              <a:ext uri="{FF2B5EF4-FFF2-40B4-BE49-F238E27FC236}">
                <a16:creationId xmlns:a16="http://schemas.microsoft.com/office/drawing/2014/main" id="{C4B5EC5F-2056-8DF1-7A98-D05277FF8861}"/>
              </a:ext>
            </a:extLst>
          </p:cNvPr>
          <p:cNvSpPr txBox="1"/>
          <p:nvPr/>
        </p:nvSpPr>
        <p:spPr>
          <a:xfrm>
            <a:off x="685800" y="1043848"/>
            <a:ext cx="1800493" cy="369332"/>
          </a:xfrm>
          <a:prstGeom prst="rect">
            <a:avLst/>
          </a:prstGeom>
          <a:noFill/>
        </p:spPr>
        <p:txBody>
          <a:bodyPr wrap="none" rtlCol="0">
            <a:spAutoFit/>
          </a:bodyPr>
          <a:lstStyle/>
          <a:p>
            <a:pPr algn="l"/>
            <a:r>
              <a:rPr lang="zh-CN" altLang="en-US" sz="1800" b="1" dirty="0">
                <a:latin typeface="Microsoft YaHei" panose="020B0503020204020204" pitchFamily="34" charset="-122"/>
                <a:ea typeface="Microsoft YaHei" panose="020B0503020204020204" pitchFamily="34" charset="-122"/>
              </a:rPr>
              <a:t>更强的溯源能力</a:t>
            </a:r>
          </a:p>
        </p:txBody>
      </p:sp>
      <p:sp>
        <p:nvSpPr>
          <p:cNvPr id="7" name="文本框 6">
            <a:extLst>
              <a:ext uri="{FF2B5EF4-FFF2-40B4-BE49-F238E27FC236}">
                <a16:creationId xmlns:a16="http://schemas.microsoft.com/office/drawing/2014/main" id="{79D54737-E2B9-16AE-DEA1-AF8452A8869E}"/>
              </a:ext>
            </a:extLst>
          </p:cNvPr>
          <p:cNvSpPr txBox="1"/>
          <p:nvPr/>
        </p:nvSpPr>
        <p:spPr>
          <a:xfrm>
            <a:off x="0" y="4437140"/>
            <a:ext cx="9143999"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dirty="0"/>
              <a:t>相较于</a:t>
            </a:r>
            <a:r>
              <a:rPr lang="en-US" altLang="zh-CN" dirty="0"/>
              <a:t>New Bing</a:t>
            </a:r>
            <a:r>
              <a:rPr lang="zh-CN" altLang="en-US" dirty="0"/>
              <a:t>来讲，</a:t>
            </a:r>
            <a:r>
              <a:rPr lang="en-US" altLang="zh-CN" dirty="0" err="1"/>
              <a:t>SearChain</a:t>
            </a:r>
            <a:r>
              <a:rPr lang="zh-CN" altLang="en-US" dirty="0"/>
              <a:t>能够对更加细粒度的知识进行溯源，且对溯源的标记位置更加准确</a:t>
            </a:r>
            <a:endParaRPr lang="en-US" altLang="zh-CN" dirty="0"/>
          </a:p>
        </p:txBody>
      </p:sp>
      <p:pic>
        <p:nvPicPr>
          <p:cNvPr id="5" name="图片 4">
            <a:extLst>
              <a:ext uri="{FF2B5EF4-FFF2-40B4-BE49-F238E27FC236}">
                <a16:creationId xmlns:a16="http://schemas.microsoft.com/office/drawing/2014/main" id="{A100E995-A57B-89EE-B610-78CC4542FE12}"/>
              </a:ext>
            </a:extLst>
          </p:cNvPr>
          <p:cNvPicPr>
            <a:picLocks noChangeAspect="1"/>
          </p:cNvPicPr>
          <p:nvPr/>
        </p:nvPicPr>
        <p:blipFill>
          <a:blip r:embed="rId2"/>
          <a:stretch>
            <a:fillRect/>
          </a:stretch>
        </p:blipFill>
        <p:spPr>
          <a:xfrm>
            <a:off x="518738" y="1437655"/>
            <a:ext cx="7731760" cy="2790344"/>
          </a:xfrm>
          <a:prstGeom prst="rect">
            <a:avLst/>
          </a:prstGeom>
        </p:spPr>
      </p:pic>
    </p:spTree>
    <p:extLst>
      <p:ext uri="{BB962C8B-B14F-4D97-AF65-F5344CB8AC3E}">
        <p14:creationId xmlns:p14="http://schemas.microsoft.com/office/powerpoint/2010/main" val="1434935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B402-ACB6-402B-1A9E-E08B5F028849}"/>
              </a:ext>
            </a:extLst>
          </p:cNvPr>
          <p:cNvSpPr>
            <a:spLocks noGrp="1"/>
          </p:cNvSpPr>
          <p:nvPr>
            <p:ph type="ctrTitle"/>
          </p:nvPr>
        </p:nvSpPr>
        <p:spPr/>
        <p:txBody>
          <a:bodyPr/>
          <a:lstStyle/>
          <a:p>
            <a:r>
              <a:rPr lang="en-US" altLang="zh-CN" dirty="0"/>
              <a:t>04</a:t>
            </a:r>
            <a:endParaRPr lang="en-CN" dirty="0"/>
          </a:p>
        </p:txBody>
      </p:sp>
      <p:sp>
        <p:nvSpPr>
          <p:cNvPr id="4" name="Text Placeholder 3">
            <a:extLst>
              <a:ext uri="{FF2B5EF4-FFF2-40B4-BE49-F238E27FC236}">
                <a16:creationId xmlns:a16="http://schemas.microsoft.com/office/drawing/2014/main" id="{CF27A7FE-5500-1623-6135-D253BEAA05AD}"/>
              </a:ext>
            </a:extLst>
          </p:cNvPr>
          <p:cNvSpPr>
            <a:spLocks noGrp="1"/>
          </p:cNvSpPr>
          <p:nvPr>
            <p:ph type="body" idx="1"/>
          </p:nvPr>
        </p:nvSpPr>
        <p:spPr>
          <a:xfrm>
            <a:off x="1075373" y="2365534"/>
            <a:ext cx="6993255" cy="665901"/>
          </a:xfrm>
        </p:spPr>
        <p:txBody>
          <a:bodyPr>
            <a:normAutofit/>
          </a:bodyPr>
          <a:lstStyle/>
          <a:p>
            <a:pPr marL="0" indent="0">
              <a:buNone/>
            </a:pPr>
            <a:r>
              <a:rPr lang="zh-CN" altLang="en-US" sz="3400" dirty="0"/>
              <a:t>信息回路视角下的检索增强生成</a:t>
            </a:r>
            <a:endParaRPr lang="en-CN" sz="3400" dirty="0"/>
          </a:p>
        </p:txBody>
      </p:sp>
    </p:spTree>
    <p:extLst>
      <p:ext uri="{BB962C8B-B14F-4D97-AF65-F5344CB8AC3E}">
        <p14:creationId xmlns:p14="http://schemas.microsoft.com/office/powerpoint/2010/main" val="1497410274"/>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a:xfrm>
            <a:off x="768900" y="95192"/>
            <a:ext cx="5969830" cy="755700"/>
          </a:xfrm>
        </p:spPr>
        <p:txBody>
          <a:bodyPr/>
          <a:lstStyle/>
          <a:p>
            <a:r>
              <a:rPr lang="zh-CN" altLang="en-US" dirty="0"/>
              <a:t>信息回路视角下的检索增强生成</a:t>
            </a:r>
            <a:endParaRPr lang="en-CN" dirty="0"/>
          </a:p>
        </p:txBody>
      </p:sp>
      <p:sp>
        <p:nvSpPr>
          <p:cNvPr id="70" name="文本框 69">
            <a:extLst>
              <a:ext uri="{FF2B5EF4-FFF2-40B4-BE49-F238E27FC236}">
                <a16:creationId xmlns:a16="http://schemas.microsoft.com/office/drawing/2014/main" id="{F71515F0-1403-400C-367D-5172B52E1880}"/>
              </a:ext>
            </a:extLst>
          </p:cNvPr>
          <p:cNvSpPr txBox="1"/>
          <p:nvPr/>
        </p:nvSpPr>
        <p:spPr>
          <a:xfrm>
            <a:off x="236378" y="1318135"/>
            <a:ext cx="8780622" cy="372025"/>
          </a:xfrm>
          <a:prstGeom prst="rect">
            <a:avLst/>
          </a:prstGeom>
          <a:noFill/>
        </p:spPr>
        <p:txBody>
          <a:bodyPr wrap="square" rtlCol="0">
            <a:spAutoFit/>
          </a:bodyPr>
          <a:lstStyle/>
          <a:p>
            <a:pPr>
              <a:lnSpc>
                <a:spcPct val="125000"/>
              </a:lnSpc>
            </a:pPr>
            <a:r>
              <a:rPr lang="zh-CN" altLang="en-US" sz="1600" dirty="0">
                <a:latin typeface="Microsoft YaHei" panose="020B0503020204020204" pitchFamily="34" charset="-122"/>
                <a:ea typeface="Microsoft YaHei" panose="020B0503020204020204" pitchFamily="34" charset="-122"/>
              </a:rPr>
              <a:t>大模型生成的内容被混入检索的语料库时，将如何影响信息检索的表现？</a:t>
            </a:r>
            <a:endParaRPr lang="en-US" altLang="zh-CN" sz="1600" dirty="0">
              <a:latin typeface="Microsoft YaHei" panose="020B0503020204020204" pitchFamily="34" charset="-122"/>
              <a:ea typeface="Microsoft YaHei" panose="020B0503020204020204" pitchFamily="34" charset="-122"/>
            </a:endParaRPr>
          </a:p>
        </p:txBody>
      </p:sp>
      <p:sp>
        <p:nvSpPr>
          <p:cNvPr id="2" name="右大括号 1">
            <a:extLst>
              <a:ext uri="{FF2B5EF4-FFF2-40B4-BE49-F238E27FC236}">
                <a16:creationId xmlns:a16="http://schemas.microsoft.com/office/drawing/2014/main" id="{C01A3D3F-4EC9-7C4A-B960-986020C2415E}"/>
              </a:ext>
            </a:extLst>
          </p:cNvPr>
          <p:cNvSpPr/>
          <p:nvPr/>
        </p:nvSpPr>
        <p:spPr>
          <a:xfrm>
            <a:off x="4188394" y="2540675"/>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4" name="矩形 3">
            <a:extLst>
              <a:ext uri="{FF2B5EF4-FFF2-40B4-BE49-F238E27FC236}">
                <a16:creationId xmlns:a16="http://schemas.microsoft.com/office/drawing/2014/main" id="{C26FD593-26CC-BD43-B875-2E57BA8B0567}"/>
              </a:ext>
            </a:extLst>
          </p:cNvPr>
          <p:cNvSpPr/>
          <p:nvPr/>
        </p:nvSpPr>
        <p:spPr>
          <a:xfrm>
            <a:off x="1541650" y="2473801"/>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5" name="流程图: 磁盘 4">
            <a:extLst>
              <a:ext uri="{FF2B5EF4-FFF2-40B4-BE49-F238E27FC236}">
                <a16:creationId xmlns:a16="http://schemas.microsoft.com/office/drawing/2014/main" id="{2E374113-989C-20BD-26C1-45B4CBBD3F4E}"/>
              </a:ext>
            </a:extLst>
          </p:cNvPr>
          <p:cNvSpPr/>
          <p:nvPr/>
        </p:nvSpPr>
        <p:spPr>
          <a:xfrm>
            <a:off x="1395794" y="3399905"/>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6" name="文本框 5">
            <a:extLst>
              <a:ext uri="{FF2B5EF4-FFF2-40B4-BE49-F238E27FC236}">
                <a16:creationId xmlns:a16="http://schemas.microsoft.com/office/drawing/2014/main" id="{4B61FCBF-471C-1F57-9779-9BDD82A42AB9}"/>
              </a:ext>
            </a:extLst>
          </p:cNvPr>
          <p:cNvSpPr txBox="1"/>
          <p:nvPr>
            <p:custDataLst>
              <p:tags r:id="rId1"/>
            </p:custDataLst>
          </p:nvPr>
        </p:nvSpPr>
        <p:spPr>
          <a:xfrm>
            <a:off x="3243767" y="2965218"/>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7" name="矩形 10">
            <a:extLst>
              <a:ext uri="{FF2B5EF4-FFF2-40B4-BE49-F238E27FC236}">
                <a16:creationId xmlns:a16="http://schemas.microsoft.com/office/drawing/2014/main" id="{34342C47-F69F-110B-5544-082DBF2DF9FF}"/>
              </a:ext>
            </a:extLst>
          </p:cNvPr>
          <p:cNvSpPr/>
          <p:nvPr>
            <p:custDataLst>
              <p:tags r:id="rId2"/>
            </p:custDataLst>
          </p:nvPr>
        </p:nvSpPr>
        <p:spPr>
          <a:xfrm>
            <a:off x="3273627" y="223948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8" name="矩形 10">
            <a:extLst>
              <a:ext uri="{FF2B5EF4-FFF2-40B4-BE49-F238E27FC236}">
                <a16:creationId xmlns:a16="http://schemas.microsoft.com/office/drawing/2014/main" id="{E06E6520-33AB-98A6-BB37-137AF9B87463}"/>
              </a:ext>
            </a:extLst>
          </p:cNvPr>
          <p:cNvSpPr/>
          <p:nvPr>
            <p:custDataLst>
              <p:tags r:id="rId3"/>
            </p:custDataLst>
          </p:nvPr>
        </p:nvSpPr>
        <p:spPr>
          <a:xfrm>
            <a:off x="3455823" y="2425178"/>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9" name="矩形 10">
            <a:extLst>
              <a:ext uri="{FF2B5EF4-FFF2-40B4-BE49-F238E27FC236}">
                <a16:creationId xmlns:a16="http://schemas.microsoft.com/office/drawing/2014/main" id="{3A43EB62-4D8A-65EC-EF92-BF79EC56FD94}"/>
              </a:ext>
            </a:extLst>
          </p:cNvPr>
          <p:cNvSpPr/>
          <p:nvPr>
            <p:custDataLst>
              <p:tags r:id="rId4"/>
            </p:custDataLst>
          </p:nvPr>
        </p:nvSpPr>
        <p:spPr>
          <a:xfrm>
            <a:off x="3638020" y="2610422"/>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0" name="圆角矩形 44">
            <a:extLst>
              <a:ext uri="{FF2B5EF4-FFF2-40B4-BE49-F238E27FC236}">
                <a16:creationId xmlns:a16="http://schemas.microsoft.com/office/drawing/2014/main" id="{8147C4F7-59A9-3481-3280-CFC4E0FE3AAD}"/>
              </a:ext>
            </a:extLst>
          </p:cNvPr>
          <p:cNvSpPr/>
          <p:nvPr/>
        </p:nvSpPr>
        <p:spPr>
          <a:xfrm>
            <a:off x="6579302" y="3058628"/>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11" name="椭圆形标注 20">
            <a:extLst>
              <a:ext uri="{FF2B5EF4-FFF2-40B4-BE49-F238E27FC236}">
                <a16:creationId xmlns:a16="http://schemas.microsoft.com/office/drawing/2014/main" id="{F910AD85-B535-DBA4-DB53-34A2D21554BE}"/>
              </a:ext>
            </a:extLst>
          </p:cNvPr>
          <p:cNvSpPr/>
          <p:nvPr/>
        </p:nvSpPr>
        <p:spPr>
          <a:xfrm>
            <a:off x="38575" y="2390380"/>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12" name="图片 11">
            <a:extLst>
              <a:ext uri="{FF2B5EF4-FFF2-40B4-BE49-F238E27FC236}">
                <a16:creationId xmlns:a16="http://schemas.microsoft.com/office/drawing/2014/main" id="{D2E964F5-BEE1-9A52-9BB7-86D8AEE4106D}"/>
              </a:ext>
            </a:extLst>
          </p:cNvPr>
          <p:cNvPicPr>
            <a:picLocks noChangeAspect="1"/>
          </p:cNvPicPr>
          <p:nvPr/>
        </p:nvPicPr>
        <p:blipFill>
          <a:blip r:embed="rId9"/>
          <a:stretch>
            <a:fillRect/>
          </a:stretch>
        </p:blipFill>
        <p:spPr>
          <a:xfrm>
            <a:off x="4891310" y="2818865"/>
            <a:ext cx="1091898" cy="908261"/>
          </a:xfrm>
          <a:prstGeom prst="rect">
            <a:avLst/>
          </a:prstGeom>
        </p:spPr>
      </p:pic>
      <p:sp>
        <p:nvSpPr>
          <p:cNvPr id="13" name="椭圆形标注 20">
            <a:extLst>
              <a:ext uri="{FF2B5EF4-FFF2-40B4-BE49-F238E27FC236}">
                <a16:creationId xmlns:a16="http://schemas.microsoft.com/office/drawing/2014/main" id="{D397AC9C-1D8B-7444-5A60-FE2BF0FA32F8}"/>
              </a:ext>
            </a:extLst>
          </p:cNvPr>
          <p:cNvSpPr/>
          <p:nvPr/>
        </p:nvSpPr>
        <p:spPr>
          <a:xfrm>
            <a:off x="3201620" y="3868948"/>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14" name="文本框 13">
            <a:extLst>
              <a:ext uri="{FF2B5EF4-FFF2-40B4-BE49-F238E27FC236}">
                <a16:creationId xmlns:a16="http://schemas.microsoft.com/office/drawing/2014/main" id="{0162B6FD-4866-CC02-A25A-912055299D1B}"/>
              </a:ext>
            </a:extLst>
          </p:cNvPr>
          <p:cNvSpPr txBox="1"/>
          <p:nvPr>
            <p:custDataLst>
              <p:tags r:id="rId5"/>
            </p:custDataLst>
          </p:nvPr>
        </p:nvSpPr>
        <p:spPr>
          <a:xfrm>
            <a:off x="4891310" y="3805273"/>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cxnSp>
        <p:nvCxnSpPr>
          <p:cNvPr id="21" name="连接符: 肘形 20">
            <a:extLst>
              <a:ext uri="{FF2B5EF4-FFF2-40B4-BE49-F238E27FC236}">
                <a16:creationId xmlns:a16="http://schemas.microsoft.com/office/drawing/2014/main" id="{3D133F87-D295-79D2-427D-43AF99B934D9}"/>
              </a:ext>
            </a:extLst>
          </p:cNvPr>
          <p:cNvCxnSpPr>
            <a:cxnSpLocks/>
            <a:stCxn id="10" idx="3"/>
            <a:endCxn id="5" idx="3"/>
          </p:cNvCxnSpPr>
          <p:nvPr/>
        </p:nvCxnSpPr>
        <p:spPr>
          <a:xfrm flipH="1">
            <a:off x="2122287" y="3366893"/>
            <a:ext cx="5548913" cy="824305"/>
          </a:xfrm>
          <a:prstGeom prst="bentConnector4">
            <a:avLst>
              <a:gd name="adj1" fmla="val -12250"/>
              <a:gd name="adj2" fmla="val 165448"/>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D9ED713-346E-F6FE-87B7-FAFD8FE3BF58}"/>
              </a:ext>
            </a:extLst>
          </p:cNvPr>
          <p:cNvCxnSpPr>
            <a:cxnSpLocks/>
          </p:cNvCxnSpPr>
          <p:nvPr/>
        </p:nvCxnSpPr>
        <p:spPr>
          <a:xfrm>
            <a:off x="6000750" y="3365936"/>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C71F563-6AD5-0BD7-2E81-DD14652E5ECA}"/>
              </a:ext>
            </a:extLst>
          </p:cNvPr>
          <p:cNvCxnSpPr>
            <a:cxnSpLocks/>
          </p:cNvCxnSpPr>
          <p:nvPr/>
        </p:nvCxnSpPr>
        <p:spPr>
          <a:xfrm>
            <a:off x="2776105" y="2702550"/>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9689244-4485-2A31-B932-E8EC839C0AB1}"/>
              </a:ext>
            </a:extLst>
          </p:cNvPr>
          <p:cNvCxnSpPr>
            <a:cxnSpLocks/>
          </p:cNvCxnSpPr>
          <p:nvPr/>
        </p:nvCxnSpPr>
        <p:spPr>
          <a:xfrm>
            <a:off x="1071678" y="2710799"/>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015610C-98D2-653A-6CF5-F08A6E959009}"/>
              </a:ext>
            </a:extLst>
          </p:cNvPr>
          <p:cNvCxnSpPr>
            <a:cxnSpLocks/>
          </p:cNvCxnSpPr>
          <p:nvPr/>
        </p:nvCxnSpPr>
        <p:spPr>
          <a:xfrm>
            <a:off x="1913659" y="2949267"/>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A805593-5259-97CB-D5B3-DC29BBC7D0CB}"/>
              </a:ext>
            </a:extLst>
          </p:cNvPr>
          <p:cNvCxnSpPr>
            <a:cxnSpLocks/>
          </p:cNvCxnSpPr>
          <p:nvPr/>
        </p:nvCxnSpPr>
        <p:spPr>
          <a:xfrm flipV="1">
            <a:off x="2268682" y="2932223"/>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94FB0E6-0648-82CB-AA19-B15824886DE6}"/>
              </a:ext>
            </a:extLst>
          </p:cNvPr>
          <p:cNvCxnSpPr>
            <a:cxnSpLocks/>
          </p:cNvCxnSpPr>
          <p:nvPr/>
        </p:nvCxnSpPr>
        <p:spPr>
          <a:xfrm>
            <a:off x="4596765" y="3370703"/>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15700D63-130F-4506-5FE2-D5635B6452EF}"/>
              </a:ext>
            </a:extLst>
          </p:cNvPr>
          <p:cNvGrpSpPr/>
          <p:nvPr/>
        </p:nvGrpSpPr>
        <p:grpSpPr>
          <a:xfrm>
            <a:off x="7753850" y="2690808"/>
            <a:ext cx="1390150" cy="365313"/>
            <a:chOff x="7602350" y="2684081"/>
            <a:chExt cx="1390150" cy="365313"/>
          </a:xfrm>
        </p:grpSpPr>
        <p:sp>
          <p:nvSpPr>
            <p:cNvPr id="28" name="圆角矩形标注 2">
              <a:extLst>
                <a:ext uri="{FF2B5EF4-FFF2-40B4-BE49-F238E27FC236}">
                  <a16:creationId xmlns:a16="http://schemas.microsoft.com/office/drawing/2014/main" id="{7A6469A8-CEE5-0DEB-0F70-BBB919451918}"/>
                </a:ext>
              </a:extLst>
            </p:cNvPr>
            <p:cNvSpPr/>
            <p:nvPr/>
          </p:nvSpPr>
          <p:spPr>
            <a:xfrm>
              <a:off x="7602350" y="2684081"/>
              <a:ext cx="1276331" cy="365313"/>
            </a:xfrm>
            <a:prstGeom prst="wedgeRoundRectCallout">
              <a:avLst>
                <a:gd name="adj1" fmla="val -21259"/>
                <a:gd name="adj2" fmla="val 118911"/>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29" name="文本框 28">
              <a:extLst>
                <a:ext uri="{FF2B5EF4-FFF2-40B4-BE49-F238E27FC236}">
                  <a16:creationId xmlns:a16="http://schemas.microsoft.com/office/drawing/2014/main" id="{1B07CF11-E2D9-4748-6258-FD61AA294504}"/>
                </a:ext>
              </a:extLst>
            </p:cNvPr>
            <p:cNvSpPr txBox="1"/>
            <p:nvPr/>
          </p:nvSpPr>
          <p:spPr>
            <a:xfrm>
              <a:off x="7644629" y="2708229"/>
              <a:ext cx="1347871" cy="227367"/>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Source Bias</a:t>
              </a:r>
              <a:endParaRPr lang="en-US" altLang="zh-CN" sz="1200" b="1" dirty="0">
                <a:solidFill>
                  <a:schemeClr val="accent3"/>
                </a:solidFill>
                <a:latin typeface="Times New Roman" panose="02020603050405020304" pitchFamily="18" charset="0"/>
                <a:cs typeface="Times New Roman" panose="02020603050405020304" pitchFamily="18" charset="0"/>
              </a:endParaRPr>
            </a:p>
          </p:txBody>
        </p:sp>
      </p:grpSp>
      <p:sp>
        <p:nvSpPr>
          <p:cNvPr id="31" name="Rectangle 154">
            <a:extLst>
              <a:ext uri="{FF2B5EF4-FFF2-40B4-BE49-F238E27FC236}">
                <a16:creationId xmlns:a16="http://schemas.microsoft.com/office/drawing/2014/main" id="{3CE44CA9-DC13-8199-B3F1-B6CCAB491153}"/>
              </a:ext>
            </a:extLst>
          </p:cNvPr>
          <p:cNvSpPr/>
          <p:nvPr>
            <p:custDataLst>
              <p:tags r:id="rId6"/>
            </p:custDataLst>
          </p:nvPr>
        </p:nvSpPr>
        <p:spPr>
          <a:xfrm rot="5400000">
            <a:off x="3472885" y="1429071"/>
            <a:ext cx="2467250" cy="37154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panose="020B0604020202020204"/>
              <a:ea typeface="宋体" panose="02010600030101010101" pitchFamily="2" charset="-122"/>
            </a:endParaRPr>
          </a:p>
        </p:txBody>
      </p:sp>
    </p:spTree>
    <p:extLst>
      <p:ext uri="{BB962C8B-B14F-4D97-AF65-F5344CB8AC3E}">
        <p14:creationId xmlns:p14="http://schemas.microsoft.com/office/powerpoint/2010/main" val="2715014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文本模态上的源偏差</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279680"/>
            <a:ext cx="9025666" cy="479546"/>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zh-CN" altLang="en-US" sz="2000" b="0" dirty="0"/>
              <a:t>大语言模型可能主导信息获取：神经检索器偏向大语言模型生成的文本</a:t>
            </a:r>
            <a:endParaRPr lang="en-CN" sz="2000" b="0" dirty="0"/>
          </a:p>
        </p:txBody>
      </p:sp>
      <p:sp>
        <p:nvSpPr>
          <p:cNvPr id="8" name="文本框 7">
            <a:extLst>
              <a:ext uri="{FF2B5EF4-FFF2-40B4-BE49-F238E27FC236}">
                <a16:creationId xmlns:a16="http://schemas.microsoft.com/office/drawing/2014/main" id="{F99922A9-A705-2C2B-8E85-95F3AE28FBC9}"/>
              </a:ext>
            </a:extLst>
          </p:cNvPr>
          <p:cNvSpPr txBox="1"/>
          <p:nvPr/>
        </p:nvSpPr>
        <p:spPr>
          <a:xfrm>
            <a:off x="2190884" y="3990617"/>
            <a:ext cx="5440878" cy="338554"/>
          </a:xfrm>
          <a:prstGeom prst="rect">
            <a:avLst/>
          </a:prstGeom>
          <a:noFill/>
        </p:spPr>
        <p:txBody>
          <a:bodyPr wrap="square" rtlCol="0">
            <a:spAutoFit/>
          </a:bodyPr>
          <a:lstStyle/>
          <a:p>
            <a:r>
              <a:rPr lang="zh-CN" altLang="en-US" sz="1600" b="1" dirty="0">
                <a:solidFill>
                  <a:srgbClr val="FF0000"/>
                </a:solidFill>
                <a:latin typeface="+mj-ea"/>
                <a:ea typeface="+mj-ea"/>
                <a:cs typeface="Times New Roman" panose="02020603050405020304" pitchFamily="18" charset="0"/>
              </a:rPr>
              <a:t>神经检索器更加喜欢大模型生成的文本！</a:t>
            </a:r>
          </a:p>
        </p:txBody>
      </p:sp>
      <p:pic>
        <p:nvPicPr>
          <p:cNvPr id="3" name="图片 2">
            <a:extLst>
              <a:ext uri="{FF2B5EF4-FFF2-40B4-BE49-F238E27FC236}">
                <a16:creationId xmlns:a16="http://schemas.microsoft.com/office/drawing/2014/main" id="{4FAC85DF-3BC1-438C-E079-A093E80F95DB}"/>
              </a:ext>
            </a:extLst>
          </p:cNvPr>
          <p:cNvPicPr>
            <a:picLocks noChangeAspect="1"/>
          </p:cNvPicPr>
          <p:nvPr/>
        </p:nvPicPr>
        <p:blipFill rotWithShape="1">
          <a:blip r:embed="rId2">
            <a:extLst>
              <a:ext uri="{28A0092B-C50C-407E-A947-70E740481C1C}">
                <a14:useLocalDpi xmlns:a14="http://schemas.microsoft.com/office/drawing/2010/main" val="0"/>
              </a:ext>
            </a:extLst>
          </a:blip>
          <a:srcRect t="48356"/>
          <a:stretch/>
        </p:blipFill>
        <p:spPr>
          <a:xfrm>
            <a:off x="1182031" y="1794014"/>
            <a:ext cx="5991612" cy="2196603"/>
          </a:xfrm>
          <a:prstGeom prst="rect">
            <a:avLst/>
          </a:prstGeom>
        </p:spPr>
      </p:pic>
      <p:pic>
        <p:nvPicPr>
          <p:cNvPr id="7" name="图片 6">
            <a:extLst>
              <a:ext uri="{FF2B5EF4-FFF2-40B4-BE49-F238E27FC236}">
                <a16:creationId xmlns:a16="http://schemas.microsoft.com/office/drawing/2014/main" id="{42558497-0CFC-2636-618B-1F6E10D79FCA}"/>
              </a:ext>
            </a:extLst>
          </p:cNvPr>
          <p:cNvPicPr>
            <a:picLocks noChangeAspect="1"/>
          </p:cNvPicPr>
          <p:nvPr/>
        </p:nvPicPr>
        <p:blipFill>
          <a:blip r:embed="rId3">
            <a:alphaModFix amt="70000"/>
          </a:blip>
          <a:stretch>
            <a:fillRect/>
          </a:stretch>
        </p:blipFill>
        <p:spPr>
          <a:xfrm>
            <a:off x="5925599" y="104818"/>
            <a:ext cx="2307557" cy="887522"/>
          </a:xfrm>
          <a:prstGeom prst="rect">
            <a:avLst/>
          </a:prstGeom>
        </p:spPr>
      </p:pic>
      <p:sp>
        <p:nvSpPr>
          <p:cNvPr id="5" name="Title 1">
            <a:extLst>
              <a:ext uri="{FF2B5EF4-FFF2-40B4-BE49-F238E27FC236}">
                <a16:creationId xmlns:a16="http://schemas.microsoft.com/office/drawing/2014/main" id="{B6A93C1A-87FC-5A43-1BC6-1138E1D95932}"/>
              </a:ext>
            </a:extLst>
          </p:cNvPr>
          <p:cNvSpPr txBox="1">
            <a:spLocks/>
          </p:cNvSpPr>
          <p:nvPr/>
        </p:nvSpPr>
        <p:spPr>
          <a:xfrm>
            <a:off x="0" y="4536653"/>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LLMs may Dominate Information Access: Neural Retrievers are Biased Towards LLM-Generated Texts</a:t>
            </a:r>
            <a:r>
              <a:rPr lang="en-US" altLang="zh-CN" dirty="0"/>
              <a:t>.</a:t>
            </a:r>
            <a:r>
              <a:rPr lang="zh-CN" altLang="en-US" dirty="0"/>
              <a:t> </a:t>
            </a:r>
            <a:r>
              <a:rPr lang="en-US" b="0" i="1" dirty="0">
                <a:solidFill>
                  <a:srgbClr val="333333"/>
                </a:solidFill>
                <a:effectLst/>
                <a:latin typeface="Microsoft YaHei" panose="020B0503020204020204" pitchFamily="34" charset="-122"/>
                <a:ea typeface="Microsoft YaHei" panose="020B0503020204020204" pitchFamily="34" charset="-122"/>
              </a:rPr>
              <a:t>Proceedings of the 30th ACM SIGKDD Conference on Knowledge Discovery and Data Mining (KDD'24)</a:t>
            </a:r>
            <a:r>
              <a:rPr lang="en-US" b="0" i="0" dirty="0">
                <a:solidFill>
                  <a:srgbClr val="333333"/>
                </a:solidFill>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30577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基准构建</a:t>
            </a:r>
            <a:endParaRPr lang="en-CN" dirty="0"/>
          </a:p>
        </p:txBody>
      </p:sp>
      <p:pic>
        <p:nvPicPr>
          <p:cNvPr id="5" name="图片 4">
            <a:extLst>
              <a:ext uri="{FF2B5EF4-FFF2-40B4-BE49-F238E27FC236}">
                <a16:creationId xmlns:a16="http://schemas.microsoft.com/office/drawing/2014/main" id="{625D9ED2-4D56-A640-7564-2CA050A73203}"/>
              </a:ext>
            </a:extLst>
          </p:cNvPr>
          <p:cNvPicPr>
            <a:picLocks noChangeAspect="1"/>
          </p:cNvPicPr>
          <p:nvPr/>
        </p:nvPicPr>
        <p:blipFill rotWithShape="1">
          <a:blip r:embed="rId2"/>
          <a:srcRect b="17739"/>
          <a:stretch/>
        </p:blipFill>
        <p:spPr>
          <a:xfrm>
            <a:off x="305117" y="2137535"/>
            <a:ext cx="8533766" cy="2247336"/>
          </a:xfrm>
          <a:prstGeom prst="rect">
            <a:avLst/>
          </a:prstGeom>
        </p:spPr>
      </p:pic>
      <p:sp>
        <p:nvSpPr>
          <p:cNvPr id="7" name="文本框 6">
            <a:extLst>
              <a:ext uri="{FF2B5EF4-FFF2-40B4-BE49-F238E27FC236}">
                <a16:creationId xmlns:a16="http://schemas.microsoft.com/office/drawing/2014/main" id="{A0061EAC-5949-65C7-4D69-9316CAA351DB}"/>
              </a:ext>
            </a:extLst>
          </p:cNvPr>
          <p:cNvSpPr txBox="1"/>
          <p:nvPr/>
        </p:nvSpPr>
        <p:spPr>
          <a:xfrm>
            <a:off x="-1" y="4492761"/>
            <a:ext cx="9144001"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dirty="0"/>
              <a:t>利用改写的方式把真实语料库中的文本转化成大模型生成的文本，并将真实文本和生成的文本混合做为评测基准</a:t>
            </a:r>
          </a:p>
        </p:txBody>
      </p:sp>
      <p:pic>
        <p:nvPicPr>
          <p:cNvPr id="9" name="图片 8">
            <a:extLst>
              <a:ext uri="{FF2B5EF4-FFF2-40B4-BE49-F238E27FC236}">
                <a16:creationId xmlns:a16="http://schemas.microsoft.com/office/drawing/2014/main" id="{014FC2B4-E7C2-5577-5C01-9902D9D0B5FC}"/>
              </a:ext>
            </a:extLst>
          </p:cNvPr>
          <p:cNvPicPr>
            <a:picLocks noChangeAspect="1"/>
          </p:cNvPicPr>
          <p:nvPr/>
        </p:nvPicPr>
        <p:blipFill>
          <a:blip r:embed="rId3"/>
          <a:stretch>
            <a:fillRect/>
          </a:stretch>
        </p:blipFill>
        <p:spPr>
          <a:xfrm>
            <a:off x="164465" y="968407"/>
            <a:ext cx="8815070" cy="1154398"/>
          </a:xfrm>
          <a:prstGeom prst="rect">
            <a:avLst/>
          </a:prstGeom>
        </p:spPr>
      </p:pic>
    </p:spTree>
    <p:extLst>
      <p:ext uri="{BB962C8B-B14F-4D97-AF65-F5344CB8AC3E}">
        <p14:creationId xmlns:p14="http://schemas.microsoft.com/office/powerpoint/2010/main" val="3019514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基准质量评估</a:t>
            </a:r>
            <a:endParaRPr lang="en-CN" dirty="0"/>
          </a:p>
        </p:txBody>
      </p:sp>
      <p:sp>
        <p:nvSpPr>
          <p:cNvPr id="7" name="文本框 6">
            <a:extLst>
              <a:ext uri="{FF2B5EF4-FFF2-40B4-BE49-F238E27FC236}">
                <a16:creationId xmlns:a16="http://schemas.microsoft.com/office/drawing/2014/main" id="{A0061EAC-5949-65C7-4D69-9316CAA351DB}"/>
              </a:ext>
            </a:extLst>
          </p:cNvPr>
          <p:cNvSpPr txBox="1"/>
          <p:nvPr/>
        </p:nvSpPr>
        <p:spPr>
          <a:xfrm>
            <a:off x="311832" y="1214255"/>
            <a:ext cx="7186583" cy="307777"/>
          </a:xfrm>
          <a:prstGeom prst="rect">
            <a:avLst/>
          </a:prstGeom>
          <a:noFill/>
        </p:spPr>
        <p:txBody>
          <a:bodyPr wrap="none" rtlCol="0">
            <a:spAutoFit/>
          </a:bodyPr>
          <a:lstStyle/>
          <a:p>
            <a:pPr algn="l"/>
            <a:r>
              <a:rPr lang="zh-CN" altLang="en-US" dirty="0">
                <a:latin typeface="Microsoft YaHei" panose="020B0503020204020204" pitchFamily="34" charset="-122"/>
                <a:ea typeface="Microsoft YaHei" panose="020B0503020204020204" pitchFamily="34" charset="-122"/>
              </a:rPr>
              <a:t>为避免额外的偏差，生成的文本相较于原始文本不应该引入更多与查询相关的语义信息！</a:t>
            </a:r>
          </a:p>
        </p:txBody>
      </p:sp>
      <p:pic>
        <p:nvPicPr>
          <p:cNvPr id="6" name="图片 5">
            <a:extLst>
              <a:ext uri="{FF2B5EF4-FFF2-40B4-BE49-F238E27FC236}">
                <a16:creationId xmlns:a16="http://schemas.microsoft.com/office/drawing/2014/main" id="{506969DB-D502-7B08-49A9-D899E392C153}"/>
              </a:ext>
            </a:extLst>
          </p:cNvPr>
          <p:cNvPicPr>
            <a:picLocks noChangeAspect="1"/>
          </p:cNvPicPr>
          <p:nvPr/>
        </p:nvPicPr>
        <p:blipFill>
          <a:blip r:embed="rId2"/>
          <a:stretch>
            <a:fillRect/>
          </a:stretch>
        </p:blipFill>
        <p:spPr>
          <a:xfrm>
            <a:off x="0" y="1813064"/>
            <a:ext cx="2474337" cy="2494871"/>
          </a:xfrm>
          <a:prstGeom prst="rect">
            <a:avLst/>
          </a:prstGeom>
        </p:spPr>
      </p:pic>
      <p:pic>
        <p:nvPicPr>
          <p:cNvPr id="8" name="图片 7">
            <a:extLst>
              <a:ext uri="{FF2B5EF4-FFF2-40B4-BE49-F238E27FC236}">
                <a16:creationId xmlns:a16="http://schemas.microsoft.com/office/drawing/2014/main" id="{1AB2F848-CE65-5110-86DC-F716B44B959A}"/>
              </a:ext>
            </a:extLst>
          </p:cNvPr>
          <p:cNvPicPr>
            <a:picLocks noChangeAspect="1"/>
          </p:cNvPicPr>
          <p:nvPr/>
        </p:nvPicPr>
        <p:blipFill>
          <a:blip r:embed="rId3"/>
          <a:stretch>
            <a:fillRect/>
          </a:stretch>
        </p:blipFill>
        <p:spPr>
          <a:xfrm>
            <a:off x="2416389" y="1890633"/>
            <a:ext cx="2977470" cy="2315348"/>
          </a:xfrm>
          <a:prstGeom prst="rect">
            <a:avLst/>
          </a:prstGeom>
        </p:spPr>
      </p:pic>
      <p:sp>
        <p:nvSpPr>
          <p:cNvPr id="10" name="文本框 9">
            <a:extLst>
              <a:ext uri="{FF2B5EF4-FFF2-40B4-BE49-F238E27FC236}">
                <a16:creationId xmlns:a16="http://schemas.microsoft.com/office/drawing/2014/main" id="{7E767CD4-0FA8-E14C-60DE-B3514E50B318}"/>
              </a:ext>
            </a:extLst>
          </p:cNvPr>
          <p:cNvSpPr txBox="1"/>
          <p:nvPr/>
        </p:nvSpPr>
        <p:spPr>
          <a:xfrm>
            <a:off x="1634982" y="4307935"/>
            <a:ext cx="3496970" cy="523220"/>
          </a:xfrm>
          <a:prstGeom prst="rect">
            <a:avLst/>
          </a:prstGeom>
          <a:noFill/>
        </p:spPr>
        <p:txBody>
          <a:bodyPr wrap="square" rtlCol="0">
            <a:spAutoFit/>
          </a:bodyPr>
          <a:lstStyle/>
          <a:p>
            <a:r>
              <a:rPr lang="zh-CN" altLang="en-US" dirty="0">
                <a:latin typeface="+mj-ea"/>
                <a:ea typeface="+mj-ea"/>
                <a:cs typeface="Times New Roman" panose="02020603050405020304" pitchFamily="18" charset="0"/>
              </a:rPr>
              <a:t>统计上：真实文本和大模型生成文本在语义分布上一致，且具有较高语义相似度。</a:t>
            </a:r>
          </a:p>
        </p:txBody>
      </p:sp>
      <p:pic>
        <p:nvPicPr>
          <p:cNvPr id="15" name="图片 14">
            <a:extLst>
              <a:ext uri="{FF2B5EF4-FFF2-40B4-BE49-F238E27FC236}">
                <a16:creationId xmlns:a16="http://schemas.microsoft.com/office/drawing/2014/main" id="{95C5E58F-7606-9FFE-E20E-65B9982F4E9F}"/>
              </a:ext>
            </a:extLst>
          </p:cNvPr>
          <p:cNvPicPr>
            <a:picLocks noChangeAspect="1"/>
          </p:cNvPicPr>
          <p:nvPr/>
        </p:nvPicPr>
        <p:blipFill>
          <a:blip r:embed="rId4"/>
          <a:stretch>
            <a:fillRect/>
          </a:stretch>
        </p:blipFill>
        <p:spPr>
          <a:xfrm>
            <a:off x="5387984" y="2116383"/>
            <a:ext cx="3756016" cy="1415837"/>
          </a:xfrm>
          <a:prstGeom prst="rect">
            <a:avLst/>
          </a:prstGeom>
        </p:spPr>
      </p:pic>
      <p:sp>
        <p:nvSpPr>
          <p:cNvPr id="16" name="文本框 15">
            <a:extLst>
              <a:ext uri="{FF2B5EF4-FFF2-40B4-BE49-F238E27FC236}">
                <a16:creationId xmlns:a16="http://schemas.microsoft.com/office/drawing/2014/main" id="{58E99DD8-301D-D684-27C3-82CB726D64C5}"/>
              </a:ext>
            </a:extLst>
          </p:cNvPr>
          <p:cNvSpPr txBox="1"/>
          <p:nvPr/>
        </p:nvSpPr>
        <p:spPr>
          <a:xfrm>
            <a:off x="5760533" y="3852815"/>
            <a:ext cx="3496970" cy="523220"/>
          </a:xfrm>
          <a:prstGeom prst="rect">
            <a:avLst/>
          </a:prstGeom>
          <a:noFill/>
        </p:spPr>
        <p:txBody>
          <a:bodyPr wrap="square" rtlCol="0">
            <a:spAutoFit/>
          </a:bodyPr>
          <a:lstStyle/>
          <a:p>
            <a:r>
              <a:rPr lang="zh-CN" altLang="en-US" dirty="0">
                <a:latin typeface="+mj-ea"/>
                <a:ea typeface="+mj-ea"/>
                <a:cs typeface="Times New Roman" panose="02020603050405020304" pitchFamily="18" charset="0"/>
              </a:rPr>
              <a:t>人工评估：真实文本和大模型生成文本之间的语义十分一致。</a:t>
            </a:r>
          </a:p>
        </p:txBody>
      </p:sp>
    </p:spTree>
    <p:extLst>
      <p:ext uri="{BB962C8B-B14F-4D97-AF65-F5344CB8AC3E}">
        <p14:creationId xmlns:p14="http://schemas.microsoft.com/office/powerpoint/2010/main" val="103496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331C-6981-EEEF-B128-7A4DD291CEC4}"/>
              </a:ext>
            </a:extLst>
          </p:cNvPr>
          <p:cNvSpPr>
            <a:spLocks noGrp="1"/>
          </p:cNvSpPr>
          <p:nvPr>
            <p:ph type="title"/>
          </p:nvPr>
        </p:nvSpPr>
        <p:spPr/>
        <p:txBody>
          <a:bodyPr/>
          <a:lstStyle/>
          <a:p>
            <a:r>
              <a:rPr lang="zh-CN" altLang="en-US" sz="2800" dirty="0"/>
              <a:t>问题：如何</a:t>
            </a:r>
            <a:r>
              <a:rPr lang="zh-CN" altLang="en-US" sz="2800" dirty="0">
                <a:solidFill>
                  <a:schemeClr val="bg2"/>
                </a:solidFill>
              </a:rPr>
              <a:t>准确</a:t>
            </a:r>
            <a:r>
              <a:rPr lang="zh-CN" altLang="en-US" sz="2800" dirty="0">
                <a:solidFill>
                  <a:srgbClr val="C00000"/>
                </a:solidFill>
              </a:rPr>
              <a:t>获取</a:t>
            </a:r>
            <a:r>
              <a:rPr lang="zh-CN" altLang="en-US" sz="2800" dirty="0"/>
              <a:t>知识</a:t>
            </a:r>
            <a:endParaRPr lang="en-CN" dirty="0"/>
          </a:p>
        </p:txBody>
      </p:sp>
      <p:grpSp>
        <p:nvGrpSpPr>
          <p:cNvPr id="66" name="组合 65">
            <a:extLst>
              <a:ext uri="{FF2B5EF4-FFF2-40B4-BE49-F238E27FC236}">
                <a16:creationId xmlns:a16="http://schemas.microsoft.com/office/drawing/2014/main" id="{72B32F54-ED10-143D-3FB2-E85F8660687E}"/>
              </a:ext>
            </a:extLst>
          </p:cNvPr>
          <p:cNvGrpSpPr/>
          <p:nvPr/>
        </p:nvGrpSpPr>
        <p:grpSpPr>
          <a:xfrm>
            <a:off x="618066" y="1572389"/>
            <a:ext cx="7701103" cy="3507349"/>
            <a:chOff x="478366" y="1572389"/>
            <a:chExt cx="7701103" cy="3507349"/>
          </a:xfrm>
        </p:grpSpPr>
        <p:grpSp>
          <p:nvGrpSpPr>
            <p:cNvPr id="32" name="组合 31">
              <a:extLst>
                <a:ext uri="{FF2B5EF4-FFF2-40B4-BE49-F238E27FC236}">
                  <a16:creationId xmlns:a16="http://schemas.microsoft.com/office/drawing/2014/main" id="{FE8513EC-494C-12B9-D09B-2035FEBCD72D}"/>
                </a:ext>
              </a:extLst>
            </p:cNvPr>
            <p:cNvGrpSpPr/>
            <p:nvPr/>
          </p:nvGrpSpPr>
          <p:grpSpPr>
            <a:xfrm>
              <a:off x="539871" y="1773000"/>
              <a:ext cx="2810205" cy="1405898"/>
              <a:chOff x="-2353319" y="-1338889"/>
              <a:chExt cx="3901208" cy="1951709"/>
            </a:xfrm>
          </p:grpSpPr>
          <p:sp>
            <p:nvSpPr>
              <p:cNvPr id="33" name="矩形 32">
                <a:extLst>
                  <a:ext uri="{FF2B5EF4-FFF2-40B4-BE49-F238E27FC236}">
                    <a16:creationId xmlns:a16="http://schemas.microsoft.com/office/drawing/2014/main" id="{5C32C037-E833-0485-C594-A2E9FBB42B8E}"/>
                  </a:ext>
                </a:extLst>
              </p:cNvPr>
              <p:cNvSpPr/>
              <p:nvPr/>
            </p:nvSpPr>
            <p:spPr>
              <a:xfrm>
                <a:off x="-850244" y="-1104577"/>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信息检索</a:t>
                </a:r>
              </a:p>
            </p:txBody>
          </p:sp>
          <p:sp>
            <p:nvSpPr>
              <p:cNvPr id="34" name="流程图: 磁盘 33">
                <a:extLst>
                  <a:ext uri="{FF2B5EF4-FFF2-40B4-BE49-F238E27FC236}">
                    <a16:creationId xmlns:a16="http://schemas.microsoft.com/office/drawing/2014/main" id="{8B3A71AC-B895-9167-A41E-422E39FC6A06}"/>
                  </a:ext>
                </a:extLst>
              </p:cNvPr>
              <p:cNvSpPr/>
              <p:nvPr/>
            </p:nvSpPr>
            <p:spPr>
              <a:xfrm>
                <a:off x="-996100" y="-178473"/>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外部语料库</a:t>
                </a:r>
              </a:p>
            </p:txBody>
          </p:sp>
          <p:sp>
            <p:nvSpPr>
              <p:cNvPr id="35" name="矩形 10">
                <a:extLst>
                  <a:ext uri="{FF2B5EF4-FFF2-40B4-BE49-F238E27FC236}">
                    <a16:creationId xmlns:a16="http://schemas.microsoft.com/office/drawing/2014/main" id="{15F33FF0-5476-7C9A-2E7A-F5B391313240}"/>
                  </a:ext>
                </a:extLst>
              </p:cNvPr>
              <p:cNvSpPr/>
              <p:nvPr>
                <p:custDataLst>
                  <p:tags r:id="rId3"/>
                </p:custDataLst>
              </p:nvPr>
            </p:nvSpPr>
            <p:spPr>
              <a:xfrm>
                <a:off x="881733" y="-133888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6" name="矩形 10">
                <a:extLst>
                  <a:ext uri="{FF2B5EF4-FFF2-40B4-BE49-F238E27FC236}">
                    <a16:creationId xmlns:a16="http://schemas.microsoft.com/office/drawing/2014/main" id="{A67231F7-622E-943B-87B5-BCB3157556BC}"/>
                  </a:ext>
                </a:extLst>
              </p:cNvPr>
              <p:cNvSpPr/>
              <p:nvPr>
                <p:custDataLst>
                  <p:tags r:id="rId4"/>
                </p:custDataLst>
              </p:nvPr>
            </p:nvSpPr>
            <p:spPr>
              <a:xfrm>
                <a:off x="1063929" y="-115320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7" name="矩形 10">
                <a:extLst>
                  <a:ext uri="{FF2B5EF4-FFF2-40B4-BE49-F238E27FC236}">
                    <a16:creationId xmlns:a16="http://schemas.microsoft.com/office/drawing/2014/main" id="{E601877D-081A-987C-4773-BCFD46BAAAE7}"/>
                  </a:ext>
                </a:extLst>
              </p:cNvPr>
              <p:cNvSpPr/>
              <p:nvPr>
                <p:custDataLst>
                  <p:tags r:id="rId5"/>
                </p:custDataLst>
              </p:nvPr>
            </p:nvSpPr>
            <p:spPr>
              <a:xfrm>
                <a:off x="1246126" y="-967956"/>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8" name="椭圆形标注 20">
                <a:extLst>
                  <a:ext uri="{FF2B5EF4-FFF2-40B4-BE49-F238E27FC236}">
                    <a16:creationId xmlns:a16="http://schemas.microsoft.com/office/drawing/2014/main" id="{8214B212-DE10-A1F0-2BBE-E827B5E91462}"/>
                  </a:ext>
                </a:extLst>
              </p:cNvPr>
              <p:cNvSpPr/>
              <p:nvPr/>
            </p:nvSpPr>
            <p:spPr>
              <a:xfrm>
                <a:off x="-2353319" y="-1187998"/>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100" dirty="0">
                    <a:solidFill>
                      <a:schemeClr val="tx1"/>
                    </a:solidFill>
                    <a:latin typeface="+mj-ea"/>
                    <a:ea typeface="+mj-ea"/>
                  </a:rPr>
                  <a:t>问题</a:t>
                </a:r>
              </a:p>
            </p:txBody>
          </p:sp>
          <p:cxnSp>
            <p:nvCxnSpPr>
              <p:cNvPr id="39" name="直接箭头连接符 38">
                <a:extLst>
                  <a:ext uri="{FF2B5EF4-FFF2-40B4-BE49-F238E27FC236}">
                    <a16:creationId xmlns:a16="http://schemas.microsoft.com/office/drawing/2014/main" id="{5EBCBB16-1E09-75C1-AC0D-CA2C294EF5D3}"/>
                  </a:ext>
                </a:extLst>
              </p:cNvPr>
              <p:cNvCxnSpPr>
                <a:cxnSpLocks/>
              </p:cNvCxnSpPr>
              <p:nvPr/>
            </p:nvCxnSpPr>
            <p:spPr>
              <a:xfrm>
                <a:off x="384211" y="-875828"/>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1002C31-1752-A800-AFC1-AFEF871F6A62}"/>
                  </a:ext>
                </a:extLst>
              </p:cNvPr>
              <p:cNvCxnSpPr>
                <a:cxnSpLocks/>
              </p:cNvCxnSpPr>
              <p:nvPr/>
            </p:nvCxnSpPr>
            <p:spPr>
              <a:xfrm>
                <a:off x="-1320216" y="-867579"/>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08E231D-B8AF-0DF8-6F7C-C76EE9033845}"/>
                  </a:ext>
                </a:extLst>
              </p:cNvPr>
              <p:cNvCxnSpPr>
                <a:cxnSpLocks/>
              </p:cNvCxnSpPr>
              <p:nvPr/>
            </p:nvCxnSpPr>
            <p:spPr>
              <a:xfrm>
                <a:off x="-478235" y="-629111"/>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B619A08-5D84-36C8-7342-6868D5E2CB59}"/>
                  </a:ext>
                </a:extLst>
              </p:cNvPr>
              <p:cNvCxnSpPr>
                <a:cxnSpLocks/>
              </p:cNvCxnSpPr>
              <p:nvPr/>
            </p:nvCxnSpPr>
            <p:spPr>
              <a:xfrm flipV="1">
                <a:off x="-123212" y="-646155"/>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C74D9D19-3CE1-FFC7-F9FF-4F24FDDFFEC5}"/>
                </a:ext>
              </a:extLst>
            </p:cNvPr>
            <p:cNvGrpSpPr/>
            <p:nvPr/>
          </p:nvGrpSpPr>
          <p:grpSpPr>
            <a:xfrm>
              <a:off x="478366" y="1572389"/>
              <a:ext cx="7701103" cy="3507349"/>
              <a:chOff x="478366" y="1572389"/>
              <a:chExt cx="7701103" cy="3507349"/>
            </a:xfrm>
          </p:grpSpPr>
          <p:sp>
            <p:nvSpPr>
              <p:cNvPr id="44" name="Rounded Rectangle 18">
                <a:extLst>
                  <a:ext uri="{FF2B5EF4-FFF2-40B4-BE49-F238E27FC236}">
                    <a16:creationId xmlns:a16="http://schemas.microsoft.com/office/drawing/2014/main" id="{F88A080F-E50B-FCB5-7FCF-4AE4AB5F8352}"/>
                  </a:ext>
                </a:extLst>
              </p:cNvPr>
              <p:cNvSpPr/>
              <p:nvPr/>
            </p:nvSpPr>
            <p:spPr>
              <a:xfrm>
                <a:off x="5103919" y="2351385"/>
                <a:ext cx="3061026" cy="1525907"/>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45" name="Rounded Rectangle 1">
                <a:extLst>
                  <a:ext uri="{FF2B5EF4-FFF2-40B4-BE49-F238E27FC236}">
                    <a16:creationId xmlns:a16="http://schemas.microsoft.com/office/drawing/2014/main" id="{825ADFC9-68B7-AD66-A6E8-8C19BE8C5391}"/>
                  </a:ext>
                </a:extLst>
              </p:cNvPr>
              <p:cNvSpPr/>
              <p:nvPr/>
            </p:nvSpPr>
            <p:spPr>
              <a:xfrm>
                <a:off x="478366" y="1572389"/>
                <a:ext cx="3068396" cy="1679687"/>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sp>
            <p:nvSpPr>
              <p:cNvPr id="46" name="文本框 45">
                <a:extLst>
                  <a:ext uri="{FF2B5EF4-FFF2-40B4-BE49-F238E27FC236}">
                    <a16:creationId xmlns:a16="http://schemas.microsoft.com/office/drawing/2014/main" id="{EB82F5B9-809C-1C0B-D660-77B3A805AE59}"/>
                  </a:ext>
                </a:extLst>
              </p:cNvPr>
              <p:cNvSpPr txBox="1"/>
              <p:nvPr/>
            </p:nvSpPr>
            <p:spPr>
              <a:xfrm>
                <a:off x="791890" y="2228572"/>
                <a:ext cx="2373516" cy="954107"/>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a:t>
                </a:r>
                <a:r>
                  <a:rPr lang="en-US" altLang="zh-CN" dirty="0" err="1">
                    <a:solidFill>
                      <a:schemeClr val="bg1"/>
                    </a:solidFill>
                    <a:latin typeface="Times New Roman" panose="02020603050405020304" pitchFamily="18" charset="0"/>
                    <a:cs typeface="Times New Roman" panose="02020603050405020304" pitchFamily="18" charset="0"/>
                  </a:rPr>
                  <a:t>AllenAI</a:t>
                </a:r>
                <a:r>
                  <a:rPr lang="en-US" altLang="zh-CN" dirty="0">
                    <a:solidFill>
                      <a:schemeClr val="bg1"/>
                    </a:solidFill>
                    <a:latin typeface="Times New Roman" panose="02020603050405020304" pitchFamily="18" charset="0"/>
                    <a:cs typeface="Times New Roman" panose="02020603050405020304" pitchFamily="18" charset="0"/>
                  </a:rPr>
                  <a:t> was established in </a:t>
                </a:r>
                <a:r>
                  <a:rPr lang="en-US" altLang="zh-CN" b="1" dirty="0">
                    <a:solidFill>
                      <a:srgbClr val="8BAFE8"/>
                    </a:solidFill>
                    <a:latin typeface="Times New Roman" panose="02020603050405020304" pitchFamily="18" charset="0"/>
                    <a:cs typeface="Times New Roman" panose="02020603050405020304" pitchFamily="18" charset="0"/>
                  </a:rPr>
                  <a:t>2014</a:t>
                </a:r>
                <a:r>
                  <a:rPr lang="en-US" altLang="zh-CN"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b="1" dirty="0">
                    <a:solidFill>
                      <a:srgbClr val="8BAFE8"/>
                    </a:solidFill>
                    <a:latin typeface="Times New Roman" panose="02020603050405020304" pitchFamily="18" charset="0"/>
                    <a:cs typeface="Times New Roman" panose="02020603050405020304" pitchFamily="18" charset="0"/>
                  </a:rPr>
                  <a:t>Seattle</a:t>
                </a:r>
                <a:r>
                  <a:rPr lang="en-US" altLang="zh-CN" dirty="0">
                    <a:solidFill>
                      <a:schemeClr val="bg1"/>
                    </a:solidFill>
                    <a:latin typeface="Times New Roman" panose="02020603050405020304" pitchFamily="18" charset="0"/>
                    <a:cs typeface="Times New Roman" panose="02020603050405020304" pitchFamily="18" charset="0"/>
                  </a:rPr>
                  <a:t>, … </a:t>
                </a:r>
                <a:endParaRPr lang="zh-CN" altLang="en-US" dirty="0">
                  <a:solidFill>
                    <a:schemeClr val="bg1"/>
                  </a:solidFill>
                </a:endParaRPr>
              </a:p>
            </p:txBody>
          </p:sp>
          <p:pic>
            <p:nvPicPr>
              <p:cNvPr id="47" name="Graphic 14" descr="Books on shelf">
                <a:extLst>
                  <a:ext uri="{FF2B5EF4-FFF2-40B4-BE49-F238E27FC236}">
                    <a16:creationId xmlns:a16="http://schemas.microsoft.com/office/drawing/2014/main" id="{EEDAA92F-F0C9-B932-B34B-3D14B5B03F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783" y="1599736"/>
                <a:ext cx="628836" cy="628836"/>
              </a:xfrm>
              <a:prstGeom prst="rect">
                <a:avLst/>
              </a:prstGeom>
            </p:spPr>
          </p:pic>
          <p:sp>
            <p:nvSpPr>
              <p:cNvPr id="48" name="TextBox 15">
                <a:extLst>
                  <a:ext uri="{FF2B5EF4-FFF2-40B4-BE49-F238E27FC236}">
                    <a16:creationId xmlns:a16="http://schemas.microsoft.com/office/drawing/2014/main" id="{02E6A63E-AD07-EDE8-915F-16F25D12EAB0}"/>
                  </a:ext>
                </a:extLst>
              </p:cNvPr>
              <p:cNvSpPr txBox="1"/>
              <p:nvPr/>
            </p:nvSpPr>
            <p:spPr>
              <a:xfrm>
                <a:off x="1203739" y="1793356"/>
                <a:ext cx="1765276" cy="338554"/>
              </a:xfrm>
              <a:prstGeom prst="rect">
                <a:avLst/>
              </a:prstGeom>
              <a:noFill/>
            </p:spPr>
            <p:txBody>
              <a:bodyPr wrap="square" rtlCol="0">
                <a:spAutoFit/>
              </a:bodyPr>
              <a:lstStyle/>
              <a:p>
                <a:pPr algn="l"/>
                <a:r>
                  <a:rPr lang="en-US" sz="1600" b="1" dirty="0" err="1">
                    <a:solidFill>
                      <a:schemeClr val="bg1"/>
                    </a:solidFill>
                    <a:latin typeface="Microsoft YaHei" panose="020B0503020204020204" pitchFamily="34" charset="-122"/>
                    <a:ea typeface="Microsoft YaHei" panose="020B0503020204020204" pitchFamily="34" charset="-122"/>
                  </a:rPr>
                  <a:t>外部</a:t>
                </a:r>
                <a:r>
                  <a:rPr lang="en-US" sz="1600" dirty="0" err="1">
                    <a:solidFill>
                      <a:schemeClr val="bg1"/>
                    </a:solidFill>
                    <a:latin typeface="Microsoft YaHei" panose="020B0503020204020204" pitchFamily="34" charset="-122"/>
                    <a:ea typeface="Microsoft YaHei" panose="020B0503020204020204" pitchFamily="34" charset="-122"/>
                  </a:rPr>
                  <a:t>语料库知识</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49" name="图片 48">
                <a:extLst>
                  <a:ext uri="{FF2B5EF4-FFF2-40B4-BE49-F238E27FC236}">
                    <a16:creationId xmlns:a16="http://schemas.microsoft.com/office/drawing/2014/main" id="{A670F8CB-D141-5B01-8BC5-AC89ED4C253D}"/>
                  </a:ext>
                </a:extLst>
              </p:cNvPr>
              <p:cNvPicPr>
                <a:picLocks noChangeAspect="1"/>
              </p:cNvPicPr>
              <p:nvPr/>
            </p:nvPicPr>
            <p:blipFill>
              <a:blip r:embed="rId9"/>
              <a:stretch>
                <a:fillRect/>
              </a:stretch>
            </p:blipFill>
            <p:spPr>
              <a:xfrm>
                <a:off x="1044963" y="3748181"/>
                <a:ext cx="1162300" cy="1122114"/>
              </a:xfrm>
              <a:prstGeom prst="rect">
                <a:avLst/>
              </a:prstGeom>
            </p:spPr>
          </p:pic>
          <p:pic>
            <p:nvPicPr>
              <p:cNvPr id="50" name="图片 49">
                <a:extLst>
                  <a:ext uri="{FF2B5EF4-FFF2-40B4-BE49-F238E27FC236}">
                    <a16:creationId xmlns:a16="http://schemas.microsoft.com/office/drawing/2014/main" id="{6A77F869-13E9-9E5F-C18D-B0D1DF7FDF84}"/>
                  </a:ext>
                </a:extLst>
              </p:cNvPr>
              <p:cNvPicPr>
                <a:picLocks noChangeAspect="1"/>
              </p:cNvPicPr>
              <p:nvPr/>
            </p:nvPicPr>
            <p:blipFill>
              <a:blip r:embed="rId10"/>
              <a:stretch>
                <a:fillRect/>
              </a:stretch>
            </p:blipFill>
            <p:spPr>
              <a:xfrm>
                <a:off x="2171588" y="3782511"/>
                <a:ext cx="960104" cy="1207656"/>
              </a:xfrm>
              <a:prstGeom prst="rect">
                <a:avLst/>
              </a:prstGeom>
            </p:spPr>
          </p:pic>
          <p:sp>
            <p:nvSpPr>
              <p:cNvPr id="51" name="Rounded Rectangle 18">
                <a:extLst>
                  <a:ext uri="{FF2B5EF4-FFF2-40B4-BE49-F238E27FC236}">
                    <a16:creationId xmlns:a16="http://schemas.microsoft.com/office/drawing/2014/main" id="{F6AEBD29-1562-A3E8-5BD2-7B9A27BF6038}"/>
                  </a:ext>
                </a:extLst>
              </p:cNvPr>
              <p:cNvSpPr/>
              <p:nvPr/>
            </p:nvSpPr>
            <p:spPr>
              <a:xfrm>
                <a:off x="478367" y="3398968"/>
                <a:ext cx="3068395" cy="1680770"/>
              </a:xfrm>
              <a:prstGeom prst="roundRect">
                <a:avLst>
                  <a:gd name="adj" fmla="val 9490"/>
                </a:avLst>
              </a:prstGeom>
              <a:solidFill>
                <a:srgbClr val="263238">
                  <a:alpha val="8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Microsoft YaHei" panose="020B0503020204020204" pitchFamily="34" charset="-122"/>
                  <a:ea typeface="Microsoft YaHei Light" panose="020B0502040204020203" pitchFamily="34" charset="-122"/>
                </a:endParaRPr>
              </a:p>
            </p:txBody>
          </p:sp>
          <p:pic>
            <p:nvPicPr>
              <p:cNvPr id="52" name="Graphic 24" descr="Network">
                <a:extLst>
                  <a:ext uri="{FF2B5EF4-FFF2-40B4-BE49-F238E27FC236}">
                    <a16:creationId xmlns:a16="http://schemas.microsoft.com/office/drawing/2014/main" id="{6A4854E0-940F-4078-580D-6A568517F2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262" y="3373228"/>
                <a:ext cx="631732" cy="631732"/>
              </a:xfrm>
              <a:prstGeom prst="rect">
                <a:avLst/>
              </a:prstGeom>
            </p:spPr>
          </p:pic>
          <p:sp>
            <p:nvSpPr>
              <p:cNvPr id="53" name="TextBox 25">
                <a:extLst>
                  <a:ext uri="{FF2B5EF4-FFF2-40B4-BE49-F238E27FC236}">
                    <a16:creationId xmlns:a16="http://schemas.microsoft.com/office/drawing/2014/main" id="{3DB6D015-D99B-1C54-104E-A0986D39C32B}"/>
                  </a:ext>
                </a:extLst>
              </p:cNvPr>
              <p:cNvSpPr txBox="1"/>
              <p:nvPr/>
            </p:nvSpPr>
            <p:spPr>
              <a:xfrm>
                <a:off x="945026" y="3557065"/>
                <a:ext cx="2002500" cy="338554"/>
              </a:xfrm>
              <a:prstGeom prst="rect">
                <a:avLst/>
              </a:prstGeom>
              <a:noFill/>
            </p:spPr>
            <p:txBody>
              <a:bodyPr wrap="square" rtlCol="0">
                <a:spAutoFit/>
              </a:bodyPr>
              <a:lstStyle/>
              <a:p>
                <a:pPr algn="ctr"/>
                <a:r>
                  <a:rPr lang="en-US" sz="1600" b="1" dirty="0" err="1">
                    <a:solidFill>
                      <a:schemeClr val="bg1"/>
                    </a:solidFill>
                    <a:latin typeface="Microsoft YaHei" panose="020B0503020204020204" pitchFamily="34" charset="-122"/>
                    <a:ea typeface="Microsoft YaHei" panose="020B0503020204020204" pitchFamily="34" charset="-122"/>
                  </a:rPr>
                  <a:t>内部</a:t>
                </a:r>
                <a:r>
                  <a:rPr lang="en-US" sz="1600" dirty="0" err="1">
                    <a:solidFill>
                      <a:schemeClr val="bg1"/>
                    </a:solidFill>
                    <a:latin typeface="Microsoft YaHei" panose="020B0503020204020204" pitchFamily="34" charset="-122"/>
                    <a:ea typeface="Microsoft YaHei" panose="020B0503020204020204" pitchFamily="34" charset="-122"/>
                  </a:rPr>
                  <a:t>参数知识</a:t>
                </a:r>
                <a:endParaRPr lang="en-CN" sz="1600" dirty="0">
                  <a:solidFill>
                    <a:schemeClr val="bg1"/>
                  </a:solidFill>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FD26EB72-E6D2-7910-EA7D-949589F3DA2A}"/>
                  </a:ext>
                </a:extLst>
              </p:cNvPr>
              <p:cNvSpPr txBox="1"/>
              <p:nvPr/>
            </p:nvSpPr>
            <p:spPr>
              <a:xfrm>
                <a:off x="783292" y="3869333"/>
                <a:ext cx="2538158" cy="954107"/>
              </a:xfrm>
              <a:prstGeom prst="rect">
                <a:avLst/>
              </a:prstGeom>
              <a:noFill/>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 (complex context) OpenAI was established in </a:t>
                </a:r>
                <a:r>
                  <a:rPr lang="en-US" altLang="zh-CN" b="1" dirty="0">
                    <a:solidFill>
                      <a:srgbClr val="FF0000"/>
                    </a:solidFill>
                    <a:latin typeface="Times New Roman" panose="02020603050405020304" pitchFamily="18" charset="0"/>
                    <a:cs typeface="Times New Roman" panose="02020603050405020304" pitchFamily="18" charset="0"/>
                  </a:rPr>
                  <a:t>2018</a:t>
                </a:r>
                <a:r>
                  <a:rPr lang="en-US" altLang="zh-CN" dirty="0">
                    <a:solidFill>
                      <a:schemeClr val="bg1"/>
                    </a:solidFill>
                    <a:latin typeface="Times New Roman" panose="02020603050405020304" pitchFamily="18" charset="0"/>
                    <a:cs typeface="Times New Roman" panose="02020603050405020304" pitchFamily="18" charset="0"/>
                  </a:rPr>
                  <a:t>, …  (complex context) OpenAI is headquartered in </a:t>
                </a:r>
                <a:r>
                  <a:rPr lang="en-US" altLang="zh-CN" b="1" dirty="0">
                    <a:solidFill>
                      <a:srgbClr val="FF0000"/>
                    </a:solidFill>
                    <a:latin typeface="Times New Roman" panose="02020603050405020304" pitchFamily="18" charset="0"/>
                    <a:cs typeface="Times New Roman" panose="02020603050405020304" pitchFamily="18" charset="0"/>
                  </a:rPr>
                  <a:t>Berkeley</a:t>
                </a:r>
                <a:r>
                  <a:rPr lang="en-US" altLang="zh-CN" dirty="0">
                    <a:solidFill>
                      <a:schemeClr val="bg1"/>
                    </a:solidFill>
                    <a:latin typeface="Times New Roman" panose="02020603050405020304" pitchFamily="18" charset="0"/>
                    <a:cs typeface="Times New Roman" panose="02020603050405020304" pitchFamily="18" charset="0"/>
                  </a:rPr>
                  <a:t>, … </a:t>
                </a:r>
                <a:endParaRPr lang="zh-CN" altLang="en-US" dirty="0">
                  <a:solidFill>
                    <a:schemeClr val="bg1"/>
                  </a:solidFill>
                </a:endParaRPr>
              </a:p>
            </p:txBody>
          </p:sp>
          <p:sp>
            <p:nvSpPr>
              <p:cNvPr id="55" name="文本框 54">
                <a:extLst>
                  <a:ext uri="{FF2B5EF4-FFF2-40B4-BE49-F238E27FC236}">
                    <a16:creationId xmlns:a16="http://schemas.microsoft.com/office/drawing/2014/main" id="{B5FF338D-73C0-9DB1-A03D-69C534B35E43}"/>
                  </a:ext>
                </a:extLst>
              </p:cNvPr>
              <p:cNvSpPr txBox="1"/>
              <p:nvPr/>
            </p:nvSpPr>
            <p:spPr>
              <a:xfrm>
                <a:off x="5103919" y="2792115"/>
                <a:ext cx="3075550" cy="954107"/>
              </a:xfrm>
              <a:prstGeom prst="rect">
                <a:avLst/>
              </a:prstGeom>
              <a:noFill/>
            </p:spPr>
            <p:txBody>
              <a:bodyPr wrap="square" rtlCol="0">
                <a:spAutoFit/>
              </a:bodyPr>
              <a:lstStyle/>
              <a:p>
                <a:pPr algn="just"/>
                <a:r>
                  <a:rPr lang="en-US" altLang="zh-CN" dirty="0">
                    <a:solidFill>
                      <a:schemeClr val="bg1"/>
                    </a:solidFill>
                    <a:latin typeface="Times New Roman" panose="02020603050405020304" pitchFamily="18" charset="0"/>
                    <a:cs typeface="Times New Roman" panose="02020603050405020304" pitchFamily="18" charset="0"/>
                  </a:rPr>
                  <a:t>OpenAI was established in </a:t>
                </a:r>
                <a:r>
                  <a:rPr lang="en-US" altLang="zh-CN" b="1" dirty="0">
                    <a:solidFill>
                      <a:srgbClr val="FF0000"/>
                    </a:solidFill>
                    <a:latin typeface="Times New Roman" panose="02020603050405020304" pitchFamily="18" charset="0"/>
                    <a:cs typeface="Times New Roman" panose="02020603050405020304" pitchFamily="18" charset="0"/>
                  </a:rPr>
                  <a:t>2018</a:t>
                </a:r>
                <a:r>
                  <a:rPr lang="en-US" altLang="zh-CN" dirty="0">
                    <a:solidFill>
                      <a:schemeClr val="bg1"/>
                    </a:solidFill>
                    <a:latin typeface="Times New Roman" panose="02020603050405020304" pitchFamily="18" charset="0"/>
                    <a:cs typeface="Times New Roman" panose="02020603050405020304" pitchFamily="18" charset="0"/>
                  </a:rPr>
                  <a:t>. OpenAI is headquartered in </a:t>
                </a:r>
                <a:r>
                  <a:rPr lang="en-US" altLang="zh-CN" b="1" dirty="0">
                    <a:solidFill>
                      <a:srgbClr val="FF0000"/>
                    </a:solidFill>
                    <a:latin typeface="Times New Roman" panose="02020603050405020304" pitchFamily="18" charset="0"/>
                    <a:cs typeface="Times New Roman" panose="02020603050405020304" pitchFamily="18" charset="0"/>
                  </a:rPr>
                  <a:t>Seattle</a:t>
                </a:r>
                <a:r>
                  <a:rPr lang="en-US" altLang="zh-CN" dirty="0">
                    <a:solidFill>
                      <a:schemeClr val="bg1"/>
                    </a:solidFill>
                    <a:latin typeface="Times New Roman" panose="02020603050405020304" pitchFamily="18" charset="0"/>
                    <a:cs typeface="Times New Roman" panose="02020603050405020304" pitchFamily="18" charset="0"/>
                  </a:rPr>
                  <a:t>. OpenAI has developed</a:t>
                </a:r>
                <a:r>
                  <a:rPr lang="en-US" altLang="zh-CN" b="1" dirty="0">
                    <a:solidFill>
                      <a:schemeClr val="bg1"/>
                    </a:solidFill>
                    <a:latin typeface="Times New Roman" panose="02020603050405020304" pitchFamily="18" charset="0"/>
                    <a:cs typeface="Times New Roman" panose="02020603050405020304" pitchFamily="18" charset="0"/>
                  </a:rPr>
                  <a:t> GPT-3, </a:t>
                </a:r>
                <a:r>
                  <a:rPr lang="en-US" altLang="zh-CN" dirty="0">
                    <a:solidFill>
                      <a:schemeClr val="bg1"/>
                    </a:solidFill>
                    <a:latin typeface="Times New Roman" panose="02020603050405020304" pitchFamily="18" charset="0"/>
                    <a:cs typeface="Times New Roman" panose="02020603050405020304" pitchFamily="18" charset="0"/>
                  </a:rPr>
                  <a:t>DALL-E, CLIP, etc. </a:t>
                </a:r>
                <a:endParaRPr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56" name="直接箭头连接符 55">
                <a:extLst>
                  <a:ext uri="{FF2B5EF4-FFF2-40B4-BE49-F238E27FC236}">
                    <a16:creationId xmlns:a16="http://schemas.microsoft.com/office/drawing/2014/main" id="{E892F6B3-5B89-E568-84FC-375F11CAA323}"/>
                  </a:ext>
                </a:extLst>
              </p:cNvPr>
              <p:cNvCxnSpPr>
                <a:cxnSpLocks/>
              </p:cNvCxnSpPr>
              <p:nvPr>
                <p:custDataLst>
                  <p:tags r:id="rId2"/>
                </p:custDataLst>
              </p:nvPr>
            </p:nvCxnSpPr>
            <p:spPr>
              <a:xfrm>
                <a:off x="3616036" y="2530764"/>
                <a:ext cx="1316182" cy="58357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7" name="TextBox 25">
                <a:extLst>
                  <a:ext uri="{FF2B5EF4-FFF2-40B4-BE49-F238E27FC236}">
                    <a16:creationId xmlns:a16="http://schemas.microsoft.com/office/drawing/2014/main" id="{9ADAF05E-461D-BC14-FD6F-BA63710B5ADE}"/>
                  </a:ext>
                </a:extLst>
              </p:cNvPr>
              <p:cNvSpPr txBox="1"/>
              <p:nvPr/>
            </p:nvSpPr>
            <p:spPr>
              <a:xfrm>
                <a:off x="5216067" y="2402472"/>
                <a:ext cx="2725538" cy="338554"/>
              </a:xfrm>
              <a:prstGeom prst="rect">
                <a:avLst/>
              </a:prstGeom>
              <a:noFill/>
            </p:spPr>
            <p:txBody>
              <a:bodyPr wrap="square"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生成内容</a:t>
                </a:r>
                <a:endParaRPr lang="en-CN" sz="1600" dirty="0">
                  <a:solidFill>
                    <a:schemeClr val="bg1"/>
                  </a:solidFill>
                  <a:latin typeface="Microsoft YaHei" panose="020B0503020204020204" pitchFamily="34" charset="-122"/>
                  <a:ea typeface="Microsoft YaHei" panose="020B0503020204020204" pitchFamily="34" charset="-122"/>
                </a:endParaRPr>
              </a:p>
            </p:txBody>
          </p:sp>
        </p:grpSp>
        <p:cxnSp>
          <p:nvCxnSpPr>
            <p:cNvPr id="59" name="直接箭头连接符 58">
              <a:extLst>
                <a:ext uri="{FF2B5EF4-FFF2-40B4-BE49-F238E27FC236}">
                  <a16:creationId xmlns:a16="http://schemas.microsoft.com/office/drawing/2014/main" id="{329EF3FD-A72D-3157-372F-9E06B830E643}"/>
                </a:ext>
              </a:extLst>
            </p:cNvPr>
            <p:cNvCxnSpPr>
              <a:cxnSpLocks/>
            </p:cNvCxnSpPr>
            <p:nvPr>
              <p:custDataLst>
                <p:tags r:id="rId1"/>
              </p:custDataLst>
            </p:nvPr>
          </p:nvCxnSpPr>
          <p:spPr>
            <a:xfrm flipV="1">
              <a:off x="3667249" y="3398968"/>
              <a:ext cx="1264969" cy="91027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2" name="乘号 61">
              <a:extLst>
                <a:ext uri="{FF2B5EF4-FFF2-40B4-BE49-F238E27FC236}">
                  <a16:creationId xmlns:a16="http://schemas.microsoft.com/office/drawing/2014/main" id="{97F81F64-6523-C216-87D0-15E6922BEF22}"/>
                </a:ext>
              </a:extLst>
            </p:cNvPr>
            <p:cNvSpPr/>
            <p:nvPr/>
          </p:nvSpPr>
          <p:spPr>
            <a:xfrm>
              <a:off x="3906720" y="3056181"/>
              <a:ext cx="493319" cy="58189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ndParaRPr>
            </a:p>
          </p:txBody>
        </p:sp>
      </p:grpSp>
      <p:sp>
        <p:nvSpPr>
          <p:cNvPr id="67" name="Title 1">
            <a:extLst>
              <a:ext uri="{FF2B5EF4-FFF2-40B4-BE49-F238E27FC236}">
                <a16:creationId xmlns:a16="http://schemas.microsoft.com/office/drawing/2014/main" id="{95372C27-4948-EF56-2F52-2332C702C098}"/>
              </a:ext>
            </a:extLst>
          </p:cNvPr>
          <p:cNvSpPr txBox="1">
            <a:spLocks/>
          </p:cNvSpPr>
          <p:nvPr/>
        </p:nvSpPr>
        <p:spPr>
          <a:xfrm>
            <a:off x="2987881" y="1694419"/>
            <a:ext cx="609350" cy="393671"/>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69" name="Title 1">
            <a:extLst>
              <a:ext uri="{FF2B5EF4-FFF2-40B4-BE49-F238E27FC236}">
                <a16:creationId xmlns:a16="http://schemas.microsoft.com/office/drawing/2014/main" id="{18AE3869-37B8-3BA5-0DD1-52314DF641E4}"/>
              </a:ext>
            </a:extLst>
          </p:cNvPr>
          <p:cNvSpPr txBox="1">
            <a:spLocks/>
          </p:cNvSpPr>
          <p:nvPr/>
        </p:nvSpPr>
        <p:spPr>
          <a:xfrm>
            <a:off x="2973979" y="3462792"/>
            <a:ext cx="609350" cy="393671"/>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70" name="Title 1">
            <a:extLst>
              <a:ext uri="{FF2B5EF4-FFF2-40B4-BE49-F238E27FC236}">
                <a16:creationId xmlns:a16="http://schemas.microsoft.com/office/drawing/2014/main" id="{1052CD0E-07C6-4E00-3202-EF2A730369C9}"/>
              </a:ext>
            </a:extLst>
          </p:cNvPr>
          <p:cNvSpPr txBox="1">
            <a:spLocks/>
          </p:cNvSpPr>
          <p:nvPr/>
        </p:nvSpPr>
        <p:spPr>
          <a:xfrm>
            <a:off x="7479217" y="2393371"/>
            <a:ext cx="609350" cy="393671"/>
          </a:xfrm>
          <a:prstGeom prst="rect">
            <a:avLst/>
          </a:prstGeom>
          <a:ln w="38100">
            <a:solidFill>
              <a:srgbClr val="FF0000"/>
            </a:solid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r>
              <a:rPr lang="zh-CN" altLang="en-US" sz="1400" dirty="0">
                <a:solidFill>
                  <a:srgbClr val="FF0000"/>
                </a:solidFill>
              </a:rPr>
              <a:t>错误</a:t>
            </a:r>
            <a:endParaRPr lang="en-CN" sz="1600" dirty="0">
              <a:solidFill>
                <a:srgbClr val="FF0000"/>
              </a:solidFill>
            </a:endParaRPr>
          </a:p>
        </p:txBody>
      </p:sp>
      <p:sp>
        <p:nvSpPr>
          <p:cNvPr id="3" name="文本框 3">
            <a:extLst>
              <a:ext uri="{FF2B5EF4-FFF2-40B4-BE49-F238E27FC236}">
                <a16:creationId xmlns:a16="http://schemas.microsoft.com/office/drawing/2014/main" id="{60AD358E-A55F-C3ED-4FB8-B399EA0032D6}"/>
              </a:ext>
            </a:extLst>
          </p:cNvPr>
          <p:cNvSpPr txBox="1"/>
          <p:nvPr/>
        </p:nvSpPr>
        <p:spPr>
          <a:xfrm>
            <a:off x="354219" y="973320"/>
            <a:ext cx="8435562" cy="584775"/>
          </a:xfrm>
          <a:prstGeom prst="rect">
            <a:avLst/>
          </a:prstGeom>
          <a:noFill/>
          <a:ln>
            <a:noFill/>
            <a:prstDash val="dash"/>
          </a:ln>
        </p:spPr>
        <p:txBody>
          <a:bodyPr wrap="square">
            <a:spAutoFit/>
          </a:bodyPr>
          <a:lstStyle/>
          <a:p>
            <a:r>
              <a:rPr lang="en-US" altLang="zh-CN" sz="1600" b="1" dirty="0">
                <a:highlight>
                  <a:srgbClr val="8BAFE8"/>
                </a:highlight>
                <a:latin typeface="Times New Roman" panose="02020603050405020304" pitchFamily="18" charset="0"/>
                <a:cs typeface="Times New Roman" panose="02020603050405020304" pitchFamily="18" charset="0"/>
              </a:rPr>
              <a:t>Question:</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What was OpenAI founded, where is its headquarters located, and what models has it developed?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481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实验</a:t>
            </a:r>
            <a:endParaRPr lang="en-CN" dirty="0"/>
          </a:p>
        </p:txBody>
      </p:sp>
      <p:pic>
        <p:nvPicPr>
          <p:cNvPr id="3" name="图片 2">
            <a:extLst>
              <a:ext uri="{FF2B5EF4-FFF2-40B4-BE49-F238E27FC236}">
                <a16:creationId xmlns:a16="http://schemas.microsoft.com/office/drawing/2014/main" id="{DC44C79C-93FB-FA89-535A-FFC8A44BDFA6}"/>
              </a:ext>
            </a:extLst>
          </p:cNvPr>
          <p:cNvPicPr>
            <a:picLocks noChangeAspect="1"/>
          </p:cNvPicPr>
          <p:nvPr/>
        </p:nvPicPr>
        <p:blipFill rotWithShape="1">
          <a:blip r:embed="rId2"/>
          <a:srcRect t="25697"/>
          <a:stretch/>
        </p:blipFill>
        <p:spPr>
          <a:xfrm>
            <a:off x="138599" y="1311503"/>
            <a:ext cx="8866801" cy="3074726"/>
          </a:xfrm>
          <a:prstGeom prst="rect">
            <a:avLst/>
          </a:prstGeom>
        </p:spPr>
      </p:pic>
      <p:sp>
        <p:nvSpPr>
          <p:cNvPr id="5" name="文本框 4">
            <a:extLst>
              <a:ext uri="{FF2B5EF4-FFF2-40B4-BE49-F238E27FC236}">
                <a16:creationId xmlns:a16="http://schemas.microsoft.com/office/drawing/2014/main" id="{1C795CB3-6ED5-639C-1688-8CE3B3F880E2}"/>
              </a:ext>
            </a:extLst>
          </p:cNvPr>
          <p:cNvSpPr txBox="1"/>
          <p:nvPr/>
        </p:nvSpPr>
        <p:spPr>
          <a:xfrm>
            <a:off x="0" y="4424294"/>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pPr lvl="2"/>
            <a:r>
              <a:rPr lang="zh-CN" altLang="en-US" sz="1800" dirty="0">
                <a:latin typeface="Microsoft YaHei" panose="020B0503020204020204" pitchFamily="34" charset="-122"/>
                <a:ea typeface="Microsoft YaHei" panose="020B0503020204020204" pitchFamily="34" charset="-122"/>
              </a:rPr>
              <a:t>基于词项匹配的模型，如</a:t>
            </a:r>
            <a:r>
              <a:rPr lang="en-US" altLang="zh-CN" sz="1800" dirty="0">
                <a:latin typeface="Microsoft YaHei" panose="020B0503020204020204" pitchFamily="34" charset="-122"/>
                <a:ea typeface="Microsoft YaHei" panose="020B0503020204020204" pitchFamily="34" charset="-122"/>
              </a:rPr>
              <a:t>TF-IDF</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BM25</a:t>
            </a:r>
            <a:r>
              <a:rPr lang="zh-CN" altLang="en-US" sz="1800" dirty="0">
                <a:latin typeface="Microsoft YaHei" panose="020B0503020204020204" pitchFamily="34" charset="-122"/>
                <a:ea typeface="Microsoft YaHei" panose="020B0503020204020204" pitchFamily="34" charset="-122"/>
              </a:rPr>
              <a:t>等，更加偏好真实的文本</a:t>
            </a:r>
            <a:endParaRPr lang="en-US" altLang="zh-CN" sz="1800" dirty="0">
              <a:latin typeface="Microsoft YaHei" panose="020B0503020204020204" pitchFamily="34" charset="-122"/>
              <a:ea typeface="Microsoft YaHei" panose="020B0503020204020204" pitchFamily="34" charset="-122"/>
            </a:endParaRPr>
          </a:p>
          <a:p>
            <a:pPr lvl="2"/>
            <a:r>
              <a:rPr lang="zh-CN" altLang="en-US" sz="1800" dirty="0">
                <a:latin typeface="Microsoft YaHei" panose="020B0503020204020204" pitchFamily="34" charset="-122"/>
                <a:ea typeface="Microsoft YaHei" panose="020B0503020204020204" pitchFamily="34" charset="-122"/>
              </a:rPr>
              <a:t>基于神经匹配的模型全都表现出了对大模型生成文本的偏好</a:t>
            </a:r>
            <a:endParaRPr lang="en-US" altLang="zh-CN" sz="18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D0B4D7C-9BCC-C1FB-58D7-97D52822629A}"/>
              </a:ext>
            </a:extLst>
          </p:cNvPr>
          <p:cNvSpPr txBox="1"/>
          <p:nvPr/>
        </p:nvSpPr>
        <p:spPr>
          <a:xfrm>
            <a:off x="178356" y="1003726"/>
            <a:ext cx="1827744" cy="307777"/>
          </a:xfrm>
          <a:prstGeom prst="rect">
            <a:avLst/>
          </a:prstGeom>
          <a:noFill/>
        </p:spPr>
        <p:txBody>
          <a:bodyPr wrap="square" rtlCol="0">
            <a:spAutoFit/>
          </a:bodyPr>
          <a:lstStyle/>
          <a:p>
            <a:pPr marL="9525" lvl="2" algn="l">
              <a:lnSpc>
                <a:spcPct val="100000"/>
              </a:lnSpc>
              <a:spcAft>
                <a:spcPts val="600"/>
              </a:spcAft>
            </a:pPr>
            <a:r>
              <a:rPr lang="zh-CN" altLang="en-US" sz="1400" b="1" dirty="0">
                <a:latin typeface="+mj-ea"/>
                <a:ea typeface="+mj-ea"/>
                <a:cs typeface="Times New Roman" panose="02020603050405020304" pitchFamily="18" charset="0"/>
              </a:rPr>
              <a:t>检索阶段</a:t>
            </a:r>
            <a:endParaRPr lang="en-US" altLang="zh-CN" sz="1400"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4274071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实验</a:t>
            </a:r>
            <a:endParaRPr lang="en-CN" dirty="0"/>
          </a:p>
        </p:txBody>
      </p:sp>
      <p:sp>
        <p:nvSpPr>
          <p:cNvPr id="5" name="文本框 4">
            <a:extLst>
              <a:ext uri="{FF2B5EF4-FFF2-40B4-BE49-F238E27FC236}">
                <a16:creationId xmlns:a16="http://schemas.microsoft.com/office/drawing/2014/main" id="{1C795CB3-6ED5-639C-1688-8CE3B3F880E2}"/>
              </a:ext>
            </a:extLst>
          </p:cNvPr>
          <p:cNvSpPr txBox="1"/>
          <p:nvPr/>
        </p:nvSpPr>
        <p:spPr>
          <a:xfrm>
            <a:off x="4572000" y="1851044"/>
            <a:ext cx="4681090" cy="1184940"/>
          </a:xfrm>
          <a:prstGeom prst="rect">
            <a:avLst/>
          </a:prstGeom>
          <a:noFill/>
        </p:spPr>
        <p:txBody>
          <a:bodyPr wrap="none" rtlCol="0">
            <a:spAutoFit/>
          </a:bodyPr>
          <a:lstStyle/>
          <a:p>
            <a:pPr marL="914400" lvl="2" algn="l">
              <a:lnSpc>
                <a:spcPct val="100000"/>
              </a:lnSpc>
              <a:spcAft>
                <a:spcPts val="600"/>
              </a:spcAft>
            </a:pPr>
            <a:r>
              <a:rPr lang="zh-CN" altLang="en-US" sz="1400" dirty="0">
                <a:latin typeface="+mj-ea"/>
                <a:ea typeface="+mj-ea"/>
                <a:cs typeface="Times New Roman" panose="02020603050405020304" pitchFamily="18" charset="0"/>
              </a:rPr>
              <a:t>基于词项匹配的模型，如</a:t>
            </a:r>
            <a:r>
              <a:rPr lang="en-US" altLang="zh-CN" sz="1400" dirty="0">
                <a:latin typeface="+mj-ea"/>
                <a:ea typeface="+mj-ea"/>
                <a:cs typeface="Times New Roman" panose="02020603050405020304" pitchFamily="18" charset="0"/>
              </a:rPr>
              <a:t>TF-IDF</a:t>
            </a:r>
            <a:r>
              <a:rPr lang="zh-CN" altLang="en-US" sz="1400" dirty="0">
                <a:latin typeface="+mj-ea"/>
                <a:ea typeface="+mj-ea"/>
                <a:cs typeface="Times New Roman" panose="02020603050405020304" pitchFamily="18" charset="0"/>
              </a:rPr>
              <a:t>，</a:t>
            </a:r>
            <a:r>
              <a:rPr lang="en-US" altLang="zh-CN" sz="1400" dirty="0">
                <a:latin typeface="+mj-ea"/>
                <a:ea typeface="+mj-ea"/>
                <a:cs typeface="Times New Roman" panose="02020603050405020304" pitchFamily="18" charset="0"/>
              </a:rPr>
              <a:t>BM25</a:t>
            </a:r>
            <a:r>
              <a:rPr lang="zh-CN" altLang="en-US" dirty="0">
                <a:latin typeface="+mj-ea"/>
                <a:ea typeface="+mj-ea"/>
                <a:cs typeface="Times New Roman" panose="02020603050405020304" pitchFamily="18" charset="0"/>
              </a:rPr>
              <a:t>等，</a:t>
            </a:r>
            <a:endParaRPr lang="en-US" altLang="zh-CN" dirty="0">
              <a:latin typeface="+mj-ea"/>
              <a:ea typeface="+mj-ea"/>
              <a:cs typeface="Times New Roman" panose="02020603050405020304" pitchFamily="18" charset="0"/>
            </a:endParaRPr>
          </a:p>
          <a:p>
            <a:pPr marL="914400" lvl="2" algn="l">
              <a:lnSpc>
                <a:spcPct val="100000"/>
              </a:lnSpc>
              <a:spcAft>
                <a:spcPts val="600"/>
              </a:spcAft>
            </a:pPr>
            <a:r>
              <a:rPr lang="zh-CN" altLang="en-US" dirty="0">
                <a:latin typeface="+mj-ea"/>
                <a:ea typeface="+mj-ea"/>
                <a:cs typeface="Times New Roman" panose="02020603050405020304" pitchFamily="18" charset="0"/>
              </a:rPr>
              <a:t>更加偏好真实的文本。</a:t>
            </a:r>
            <a:endParaRPr lang="en-US" altLang="zh-CN" dirty="0">
              <a:latin typeface="+mj-ea"/>
              <a:ea typeface="+mj-ea"/>
              <a:cs typeface="Times New Roman" panose="02020603050405020304" pitchFamily="18" charset="0"/>
            </a:endParaRPr>
          </a:p>
          <a:p>
            <a:pPr marL="914400" lvl="2" algn="l">
              <a:lnSpc>
                <a:spcPct val="100000"/>
              </a:lnSpc>
              <a:spcAft>
                <a:spcPts val="600"/>
              </a:spcAft>
            </a:pPr>
            <a:r>
              <a:rPr lang="zh-CN" altLang="en-US" sz="1400" dirty="0">
                <a:latin typeface="+mj-ea"/>
                <a:ea typeface="+mj-ea"/>
                <a:cs typeface="Times New Roman" panose="02020603050405020304" pitchFamily="18" charset="0"/>
              </a:rPr>
              <a:t>基于神经匹配的模型，依然全都表现出了对</a:t>
            </a:r>
            <a:endParaRPr lang="en-US" altLang="zh-CN" sz="1400" dirty="0">
              <a:latin typeface="+mj-ea"/>
              <a:ea typeface="+mj-ea"/>
              <a:cs typeface="Times New Roman" panose="02020603050405020304" pitchFamily="18" charset="0"/>
            </a:endParaRPr>
          </a:p>
          <a:p>
            <a:pPr marL="914400" lvl="2" algn="l">
              <a:lnSpc>
                <a:spcPct val="100000"/>
              </a:lnSpc>
              <a:spcAft>
                <a:spcPts val="600"/>
              </a:spcAft>
            </a:pPr>
            <a:r>
              <a:rPr lang="zh-CN" altLang="en-US" sz="1400" dirty="0">
                <a:latin typeface="+mj-ea"/>
                <a:ea typeface="+mj-ea"/>
                <a:cs typeface="Times New Roman" panose="02020603050405020304" pitchFamily="18" charset="0"/>
              </a:rPr>
              <a:t>大模型生成文本的偏好。</a:t>
            </a:r>
            <a:endParaRPr lang="en-US" altLang="zh-CN" sz="1400" dirty="0">
              <a:latin typeface="+mj-ea"/>
              <a:ea typeface="+mj-ea"/>
              <a:cs typeface="Times New Roman" panose="02020603050405020304" pitchFamily="18" charset="0"/>
            </a:endParaRPr>
          </a:p>
        </p:txBody>
      </p:sp>
      <p:sp>
        <p:nvSpPr>
          <p:cNvPr id="9" name="文本框 8">
            <a:extLst>
              <a:ext uri="{FF2B5EF4-FFF2-40B4-BE49-F238E27FC236}">
                <a16:creationId xmlns:a16="http://schemas.microsoft.com/office/drawing/2014/main" id="{0D0B4D7C-9BCC-C1FB-58D7-97D52822629A}"/>
              </a:ext>
            </a:extLst>
          </p:cNvPr>
          <p:cNvSpPr txBox="1"/>
          <p:nvPr/>
        </p:nvSpPr>
        <p:spPr>
          <a:xfrm>
            <a:off x="-144173" y="1048003"/>
            <a:ext cx="1826141" cy="307777"/>
          </a:xfrm>
          <a:prstGeom prst="rect">
            <a:avLst/>
          </a:prstGeom>
          <a:noFill/>
        </p:spPr>
        <p:txBody>
          <a:bodyPr wrap="none" rtlCol="0">
            <a:spAutoFit/>
          </a:bodyPr>
          <a:lstStyle/>
          <a:p>
            <a:pPr marL="914400" lvl="2" algn="l">
              <a:lnSpc>
                <a:spcPct val="100000"/>
              </a:lnSpc>
              <a:spcAft>
                <a:spcPts val="600"/>
              </a:spcAft>
            </a:pPr>
            <a:r>
              <a:rPr lang="zh-CN" altLang="en-US" sz="1400" b="1" dirty="0">
                <a:latin typeface="+mj-ea"/>
                <a:ea typeface="+mj-ea"/>
                <a:cs typeface="Times New Roman" panose="02020603050405020304" pitchFamily="18" charset="0"/>
              </a:rPr>
              <a:t>重排阶段</a:t>
            </a:r>
            <a:endParaRPr lang="en-US" altLang="zh-CN" sz="1400" b="1" dirty="0">
              <a:latin typeface="+mj-ea"/>
              <a:ea typeface="+mj-ea"/>
              <a:cs typeface="Times New Roman" panose="02020603050405020304" pitchFamily="18" charset="0"/>
            </a:endParaRPr>
          </a:p>
        </p:txBody>
      </p:sp>
      <p:pic>
        <p:nvPicPr>
          <p:cNvPr id="4" name="图片 3">
            <a:extLst>
              <a:ext uri="{FF2B5EF4-FFF2-40B4-BE49-F238E27FC236}">
                <a16:creationId xmlns:a16="http://schemas.microsoft.com/office/drawing/2014/main" id="{EC4450F8-1035-3FC3-9122-09A1BD16D10E}"/>
              </a:ext>
            </a:extLst>
          </p:cNvPr>
          <p:cNvPicPr>
            <a:picLocks noChangeAspect="1"/>
          </p:cNvPicPr>
          <p:nvPr/>
        </p:nvPicPr>
        <p:blipFill rotWithShape="1">
          <a:blip r:embed="rId2"/>
          <a:srcRect t="1301"/>
          <a:stretch/>
        </p:blipFill>
        <p:spPr>
          <a:xfrm>
            <a:off x="225552" y="1420343"/>
            <a:ext cx="5049439" cy="3267402"/>
          </a:xfrm>
          <a:prstGeom prst="rect">
            <a:avLst/>
          </a:prstGeom>
        </p:spPr>
      </p:pic>
    </p:spTree>
    <p:extLst>
      <p:ext uri="{BB962C8B-B14F-4D97-AF65-F5344CB8AC3E}">
        <p14:creationId xmlns:p14="http://schemas.microsoft.com/office/powerpoint/2010/main" val="576071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实验</a:t>
            </a:r>
            <a:endParaRPr lang="en-CN" dirty="0"/>
          </a:p>
        </p:txBody>
      </p:sp>
      <p:sp>
        <p:nvSpPr>
          <p:cNvPr id="9" name="文本框 8">
            <a:extLst>
              <a:ext uri="{FF2B5EF4-FFF2-40B4-BE49-F238E27FC236}">
                <a16:creationId xmlns:a16="http://schemas.microsoft.com/office/drawing/2014/main" id="{0D0B4D7C-9BCC-C1FB-58D7-97D52822629A}"/>
              </a:ext>
            </a:extLst>
          </p:cNvPr>
          <p:cNvSpPr txBox="1"/>
          <p:nvPr/>
        </p:nvSpPr>
        <p:spPr>
          <a:xfrm>
            <a:off x="3917178" y="1100714"/>
            <a:ext cx="2364750" cy="307777"/>
          </a:xfrm>
          <a:prstGeom prst="rect">
            <a:avLst/>
          </a:prstGeom>
          <a:noFill/>
        </p:spPr>
        <p:txBody>
          <a:bodyPr wrap="none" rtlCol="0">
            <a:spAutoFit/>
          </a:bodyPr>
          <a:lstStyle/>
          <a:p>
            <a:pPr marL="914400" lvl="2" algn="l">
              <a:lnSpc>
                <a:spcPct val="100000"/>
              </a:lnSpc>
              <a:spcAft>
                <a:spcPts val="600"/>
              </a:spcAft>
            </a:pPr>
            <a:r>
              <a:rPr lang="zh-CN" altLang="en-US" sz="1400" b="1" dirty="0">
                <a:latin typeface="+mj-ea"/>
                <a:ea typeface="+mj-ea"/>
                <a:cs typeface="Times New Roman" panose="02020603050405020304" pitchFamily="18" charset="0"/>
              </a:rPr>
              <a:t>不同温度的影响</a:t>
            </a:r>
            <a:endParaRPr lang="en-US" altLang="zh-CN" sz="1400" b="1" dirty="0">
              <a:latin typeface="+mj-ea"/>
              <a:ea typeface="+mj-ea"/>
              <a:cs typeface="Times New Roman" panose="02020603050405020304" pitchFamily="18" charset="0"/>
            </a:endParaRPr>
          </a:p>
        </p:txBody>
      </p:sp>
      <p:pic>
        <p:nvPicPr>
          <p:cNvPr id="3" name="图片 2">
            <a:extLst>
              <a:ext uri="{FF2B5EF4-FFF2-40B4-BE49-F238E27FC236}">
                <a16:creationId xmlns:a16="http://schemas.microsoft.com/office/drawing/2014/main" id="{04FD6ED7-31C3-598B-5063-B50FF2A7651C}"/>
              </a:ext>
            </a:extLst>
          </p:cNvPr>
          <p:cNvPicPr>
            <a:picLocks noChangeAspect="1"/>
          </p:cNvPicPr>
          <p:nvPr/>
        </p:nvPicPr>
        <p:blipFill>
          <a:blip r:embed="rId2"/>
          <a:stretch>
            <a:fillRect/>
          </a:stretch>
        </p:blipFill>
        <p:spPr>
          <a:xfrm>
            <a:off x="468937" y="1254603"/>
            <a:ext cx="3847031" cy="3834034"/>
          </a:xfrm>
          <a:prstGeom prst="rect">
            <a:avLst/>
          </a:prstGeom>
        </p:spPr>
      </p:pic>
      <p:sp>
        <p:nvSpPr>
          <p:cNvPr id="6" name="文本框 5">
            <a:extLst>
              <a:ext uri="{FF2B5EF4-FFF2-40B4-BE49-F238E27FC236}">
                <a16:creationId xmlns:a16="http://schemas.microsoft.com/office/drawing/2014/main" id="{F7F33D63-0354-4A05-CE20-A21F760CAD58}"/>
              </a:ext>
            </a:extLst>
          </p:cNvPr>
          <p:cNvSpPr txBox="1"/>
          <p:nvPr/>
        </p:nvSpPr>
        <p:spPr>
          <a:xfrm>
            <a:off x="4572000" y="2412943"/>
            <a:ext cx="3419856" cy="600164"/>
          </a:xfrm>
          <a:prstGeom prst="rect">
            <a:avLst/>
          </a:prstGeom>
          <a:noFill/>
        </p:spPr>
        <p:txBody>
          <a:bodyPr wrap="square">
            <a:spAutoFit/>
          </a:bodyPr>
          <a:lstStyle/>
          <a:p>
            <a:pPr>
              <a:lnSpc>
                <a:spcPct val="100000"/>
              </a:lnSpc>
              <a:spcAft>
                <a:spcPts val="600"/>
              </a:spcAft>
            </a:pPr>
            <a:r>
              <a:rPr lang="zh-CN" altLang="en-US" dirty="0">
                <a:latin typeface="+mj-ea"/>
                <a:ea typeface="+mj-ea"/>
                <a:cs typeface="Times New Roman" panose="02020603050405020304" pitchFamily="18" charset="0"/>
              </a:rPr>
              <a:t>神经检索模型更加喜欢大模型在低温度</a:t>
            </a:r>
            <a:endParaRPr lang="en-US" altLang="zh-CN" dirty="0">
              <a:latin typeface="+mj-ea"/>
              <a:ea typeface="+mj-ea"/>
              <a:cs typeface="Times New Roman" panose="02020603050405020304" pitchFamily="18" charset="0"/>
            </a:endParaRPr>
          </a:p>
          <a:p>
            <a:pPr>
              <a:lnSpc>
                <a:spcPct val="100000"/>
              </a:lnSpc>
              <a:spcAft>
                <a:spcPts val="600"/>
              </a:spcAft>
            </a:pPr>
            <a:r>
              <a:rPr lang="zh-CN" altLang="en-US" dirty="0">
                <a:latin typeface="+mj-ea"/>
                <a:ea typeface="+mj-ea"/>
                <a:cs typeface="Times New Roman" panose="02020603050405020304" pitchFamily="18" charset="0"/>
              </a:rPr>
              <a:t>设置下生成的文本。</a:t>
            </a:r>
            <a:endParaRPr lang="en-US" altLang="zh-CN"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3208553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原因</a:t>
            </a:r>
            <a:endParaRPr lang="en-CN" dirty="0"/>
          </a:p>
        </p:txBody>
      </p:sp>
      <p:grpSp>
        <p:nvGrpSpPr>
          <p:cNvPr id="11" name="组合 10">
            <a:extLst>
              <a:ext uri="{FF2B5EF4-FFF2-40B4-BE49-F238E27FC236}">
                <a16:creationId xmlns:a16="http://schemas.microsoft.com/office/drawing/2014/main" id="{4957FADC-792F-E525-F3A5-CA525D94FC87}"/>
              </a:ext>
            </a:extLst>
          </p:cNvPr>
          <p:cNvGrpSpPr/>
          <p:nvPr/>
        </p:nvGrpSpPr>
        <p:grpSpPr>
          <a:xfrm>
            <a:off x="58521" y="1375909"/>
            <a:ext cx="5760000" cy="3624381"/>
            <a:chOff x="199647" y="1166154"/>
            <a:chExt cx="7385633" cy="4647284"/>
          </a:xfrm>
        </p:grpSpPr>
        <p:pic>
          <p:nvPicPr>
            <p:cNvPr id="5" name="图片 4">
              <a:extLst>
                <a:ext uri="{FF2B5EF4-FFF2-40B4-BE49-F238E27FC236}">
                  <a16:creationId xmlns:a16="http://schemas.microsoft.com/office/drawing/2014/main" id="{2CBBAF99-3BBC-559A-C86D-F5B9C523E75B}"/>
                </a:ext>
              </a:extLst>
            </p:cNvPr>
            <p:cNvPicPr>
              <a:picLocks noChangeAspect="1"/>
            </p:cNvPicPr>
            <p:nvPr/>
          </p:nvPicPr>
          <p:blipFill rotWithShape="1">
            <a:blip r:embed="rId2"/>
            <a:srcRect t="3594"/>
            <a:stretch/>
          </p:blipFill>
          <p:spPr>
            <a:xfrm>
              <a:off x="346327" y="1166154"/>
              <a:ext cx="6268998" cy="4647284"/>
            </a:xfrm>
            <a:prstGeom prst="rect">
              <a:avLst/>
            </a:prstGeom>
          </p:spPr>
        </p:pic>
        <p:sp>
          <p:nvSpPr>
            <p:cNvPr id="7" name="文本框 6">
              <a:extLst>
                <a:ext uri="{FF2B5EF4-FFF2-40B4-BE49-F238E27FC236}">
                  <a16:creationId xmlns:a16="http://schemas.microsoft.com/office/drawing/2014/main" id="{FB838D9B-FD3C-9261-83E1-B21B54B4C38D}"/>
                </a:ext>
              </a:extLst>
            </p:cNvPr>
            <p:cNvSpPr txBox="1"/>
            <p:nvPr/>
          </p:nvSpPr>
          <p:spPr>
            <a:xfrm>
              <a:off x="4351933" y="2392159"/>
              <a:ext cx="2945357" cy="394640"/>
            </a:xfrm>
            <a:prstGeom prst="rect">
              <a:avLst/>
            </a:prstGeom>
            <a:noFill/>
          </p:spPr>
          <p:txBody>
            <a:bodyPr wrap="square" rtlCol="0">
              <a:spAutoFit/>
            </a:bodyPr>
            <a:lstStyle/>
            <a:p>
              <a:r>
                <a:rPr lang="en-US" altLang="zh-CN" b="1" dirty="0">
                  <a:solidFill>
                    <a:srgbClr val="00B050"/>
                  </a:solidFill>
                </a:rPr>
                <a:t>Baseline: Human</a:t>
              </a:r>
              <a:endParaRPr lang="zh-CN" altLang="en-US" b="1" dirty="0">
                <a:solidFill>
                  <a:srgbClr val="00B050"/>
                </a:solidFill>
              </a:endParaRPr>
            </a:p>
          </p:txBody>
        </p:sp>
        <p:sp>
          <p:nvSpPr>
            <p:cNvPr id="8" name="文本框 7">
              <a:extLst>
                <a:ext uri="{FF2B5EF4-FFF2-40B4-BE49-F238E27FC236}">
                  <a16:creationId xmlns:a16="http://schemas.microsoft.com/office/drawing/2014/main" id="{20981603-76D5-838F-FE8B-B4E6594621C0}"/>
                </a:ext>
              </a:extLst>
            </p:cNvPr>
            <p:cNvSpPr txBox="1"/>
            <p:nvPr/>
          </p:nvSpPr>
          <p:spPr>
            <a:xfrm>
              <a:off x="199647" y="1546377"/>
              <a:ext cx="3000157" cy="394640"/>
            </a:xfrm>
            <a:prstGeom prst="rect">
              <a:avLst/>
            </a:prstGeom>
            <a:noFill/>
          </p:spPr>
          <p:txBody>
            <a:bodyPr wrap="square">
              <a:spAutoFit/>
            </a:bodyPr>
            <a:lstStyle/>
            <a:p>
              <a:pPr algn="ctr"/>
              <a:r>
                <a:rPr kumimoji="1" lang="zh-CN" altLang="en-US" b="1"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 </a:t>
              </a:r>
              <a:r>
                <a:rPr kumimoji="1" lang="en-US" altLang="zh-CN" b="1"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Sharp top semantics</a:t>
              </a:r>
              <a:endParaRPr lang="zh-CN" altLang="en-US" dirty="0">
                <a:solidFill>
                  <a:srgbClr val="FF0000"/>
                </a:solidFill>
                <a:highlight>
                  <a:srgbClr val="FFFF00"/>
                </a:highlight>
              </a:endParaRPr>
            </a:p>
          </p:txBody>
        </p:sp>
        <p:sp>
          <p:nvSpPr>
            <p:cNvPr id="10" name="文本框 9">
              <a:extLst>
                <a:ext uri="{FF2B5EF4-FFF2-40B4-BE49-F238E27FC236}">
                  <a16:creationId xmlns:a16="http://schemas.microsoft.com/office/drawing/2014/main" id="{4F401359-5DD7-648F-DA7B-4F9C7AFC774E}"/>
                </a:ext>
              </a:extLst>
            </p:cNvPr>
            <p:cNvSpPr txBox="1"/>
            <p:nvPr/>
          </p:nvSpPr>
          <p:spPr>
            <a:xfrm>
              <a:off x="3951334" y="3281997"/>
              <a:ext cx="3633946" cy="394640"/>
            </a:xfrm>
            <a:prstGeom prst="rect">
              <a:avLst/>
            </a:prstGeom>
            <a:noFill/>
          </p:spPr>
          <p:txBody>
            <a:bodyPr wrap="square">
              <a:spAutoFit/>
            </a:bodyPr>
            <a:lstStyle/>
            <a:p>
              <a:r>
                <a:rPr kumimoji="1" lang="zh-CN" altLang="en-US" b="1"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a:t>
              </a:r>
              <a:r>
                <a:rPr kumimoji="1" lang="en-US" altLang="zh-CN" b="1"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Denoise tail semantics</a:t>
              </a:r>
              <a:endParaRPr lang="zh-CN" altLang="en-US" dirty="0">
                <a:solidFill>
                  <a:srgbClr val="FF0000"/>
                </a:solidFill>
                <a:highlight>
                  <a:srgbClr val="FFFF00"/>
                </a:highlight>
              </a:endParaRPr>
            </a:p>
          </p:txBody>
        </p:sp>
      </p:grpSp>
      <p:sp>
        <p:nvSpPr>
          <p:cNvPr id="13" name="文本框 12">
            <a:extLst>
              <a:ext uri="{FF2B5EF4-FFF2-40B4-BE49-F238E27FC236}">
                <a16:creationId xmlns:a16="http://schemas.microsoft.com/office/drawing/2014/main" id="{1A3C18C7-36BD-29F9-DF53-0FE73F551D8B}"/>
              </a:ext>
            </a:extLst>
          </p:cNvPr>
          <p:cNvSpPr txBox="1"/>
          <p:nvPr/>
        </p:nvSpPr>
        <p:spPr>
          <a:xfrm>
            <a:off x="5054969" y="1672442"/>
            <a:ext cx="4633450" cy="2146742"/>
          </a:xfrm>
          <a:prstGeom prst="rect">
            <a:avLst/>
          </a:prstGeom>
          <a:noFill/>
        </p:spPr>
        <p:txBody>
          <a:bodyPr wrap="square">
            <a:spAutoFit/>
          </a:bodyPr>
          <a:lstStyle/>
          <a:p>
            <a:pPr>
              <a:spcAft>
                <a:spcPts val="600"/>
              </a:spcAft>
            </a:pPr>
            <a:r>
              <a:rPr lang="zh-CN" altLang="en-US" dirty="0">
                <a:latin typeface="+mj-ea"/>
                <a:ea typeface="+mj-ea"/>
                <a:cs typeface="Times New Roman" panose="02020603050405020304" pitchFamily="18" charset="0"/>
              </a:rPr>
              <a:t>在以下三个语料库中使用</a:t>
            </a:r>
            <a:r>
              <a:rPr lang="en-US" altLang="zh-CN" dirty="0">
                <a:latin typeface="+mj-ea"/>
                <a:ea typeface="+mj-ea"/>
                <a:cs typeface="Times New Roman" panose="02020603050405020304" pitchFamily="18" charset="0"/>
              </a:rPr>
              <a:t>SVD</a:t>
            </a:r>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a:p>
            <a:pPr>
              <a:spcAft>
                <a:spcPts val="600"/>
              </a:spcAft>
            </a:pPr>
            <a:r>
              <a:rPr lang="en-US" altLang="zh-CN" sz="1200" dirty="0">
                <a:latin typeface="+mj-ea"/>
                <a:ea typeface="+mj-ea"/>
                <a:cs typeface="Times New Roman" panose="02020603050405020304" pitchFamily="18" charset="0"/>
              </a:rPr>
              <a:t>- </a:t>
            </a:r>
            <a:r>
              <a:rPr lang="zh-CN" altLang="en-US" sz="1200" dirty="0">
                <a:latin typeface="+mj-ea"/>
                <a:ea typeface="+mj-ea"/>
                <a:cs typeface="Times New Roman" panose="02020603050405020304" pitchFamily="18" charset="0"/>
              </a:rPr>
              <a:t>真实语料库</a:t>
            </a:r>
            <a:r>
              <a:rPr lang="en-US" altLang="zh-CN" sz="1200" dirty="0">
                <a:latin typeface="+mj-ea"/>
                <a:ea typeface="+mj-ea"/>
                <a:cs typeface="Times New Roman" panose="02020603050405020304" pitchFamily="18" charset="0"/>
              </a:rPr>
              <a:t>  </a:t>
            </a:r>
          </a:p>
          <a:p>
            <a:pPr lvl="2">
              <a:spcAft>
                <a:spcPts val="600"/>
              </a:spcAft>
            </a:pPr>
            <a:r>
              <a:rPr lang="en-US" altLang="zh-CN" sz="1200" dirty="0">
                <a:latin typeface="+mj-ea"/>
                <a:ea typeface="+mj-ea"/>
                <a:cs typeface="Times New Roman" panose="02020603050405020304" pitchFamily="18" charset="0"/>
              </a:rPr>
              <a:t>- ChatGPT</a:t>
            </a:r>
            <a:r>
              <a:rPr lang="zh-CN" altLang="en-US" sz="1200" dirty="0">
                <a:latin typeface="+mj-ea"/>
                <a:ea typeface="+mj-ea"/>
                <a:cs typeface="Times New Roman" panose="02020603050405020304" pitchFamily="18" charset="0"/>
              </a:rPr>
              <a:t>生成的语料库</a:t>
            </a:r>
            <a:endParaRPr lang="en-US" altLang="zh-CN" sz="1200" dirty="0">
              <a:latin typeface="+mj-ea"/>
              <a:ea typeface="+mj-ea"/>
              <a:cs typeface="Times New Roman" panose="02020603050405020304" pitchFamily="18" charset="0"/>
            </a:endParaRPr>
          </a:p>
          <a:p>
            <a:pPr lvl="2">
              <a:spcAft>
                <a:spcPts val="600"/>
              </a:spcAft>
            </a:pPr>
            <a:r>
              <a:rPr lang="en-US" altLang="zh-CN" sz="1200" dirty="0">
                <a:latin typeface="+mj-ea"/>
                <a:ea typeface="+mj-ea"/>
                <a:cs typeface="Times New Roman" panose="02020603050405020304" pitchFamily="18" charset="0"/>
              </a:rPr>
              <a:t>- LLaMA-2</a:t>
            </a:r>
            <a:r>
              <a:rPr lang="zh-CN" altLang="en-US" sz="1200" dirty="0">
                <a:latin typeface="+mj-ea"/>
                <a:ea typeface="+mj-ea"/>
                <a:cs typeface="Times New Roman" panose="02020603050405020304" pitchFamily="18" charset="0"/>
              </a:rPr>
              <a:t>生成的语料库</a:t>
            </a:r>
            <a:endParaRPr lang="en-US" altLang="zh-CN" sz="1200" dirty="0">
              <a:latin typeface="+mj-ea"/>
              <a:ea typeface="+mj-ea"/>
              <a:cs typeface="Times New Roman" panose="02020603050405020304" pitchFamily="18" charset="0"/>
            </a:endParaRPr>
          </a:p>
          <a:p>
            <a:pPr lvl="2">
              <a:spcAft>
                <a:spcPts val="600"/>
              </a:spcAft>
            </a:pPr>
            <a:endParaRPr lang="en-US" altLang="zh-CN" sz="1050" dirty="0">
              <a:latin typeface="+mj-ea"/>
              <a:ea typeface="+mj-ea"/>
              <a:cs typeface="Times New Roman" panose="02020603050405020304" pitchFamily="18" charset="0"/>
            </a:endParaRPr>
          </a:p>
          <a:p>
            <a:pPr>
              <a:spcAft>
                <a:spcPts val="600"/>
              </a:spcAft>
            </a:pPr>
            <a:r>
              <a:rPr lang="zh-CN" altLang="en-US" dirty="0">
                <a:latin typeface="+mj-ea"/>
                <a:ea typeface="+mj-ea"/>
                <a:cs typeface="Times New Roman" panose="02020603050405020304" pitchFamily="18" charset="0"/>
              </a:rPr>
              <a:t>观察到的现象：</a:t>
            </a:r>
            <a:endParaRPr lang="en-US" altLang="zh-CN" dirty="0">
              <a:latin typeface="+mj-ea"/>
              <a:ea typeface="+mj-ea"/>
              <a:cs typeface="Times New Roman" panose="02020603050405020304" pitchFamily="18" charset="0"/>
            </a:endParaRPr>
          </a:p>
          <a:p>
            <a:pPr>
              <a:spcAft>
                <a:spcPts val="600"/>
              </a:spcAft>
            </a:pPr>
            <a:r>
              <a:rPr lang="zh-CN" altLang="en-US" sz="1200" dirty="0">
                <a:latin typeface="+mj-ea"/>
                <a:ea typeface="+mj-ea"/>
                <a:cs typeface="Times New Roman" panose="02020603050405020304" pitchFamily="18" charset="0"/>
              </a:rPr>
              <a:t>大模型对输入文本进行了压缩</a:t>
            </a:r>
            <a:endParaRPr lang="en-US" altLang="zh-CN" sz="1200" dirty="0">
              <a:latin typeface="+mj-ea"/>
              <a:ea typeface="+mj-ea"/>
              <a:cs typeface="Times New Roman" panose="02020603050405020304" pitchFamily="18" charset="0"/>
            </a:endParaRPr>
          </a:p>
          <a:p>
            <a:pPr>
              <a:spcAft>
                <a:spcPts val="600"/>
              </a:spcAft>
            </a:pPr>
            <a:r>
              <a:rPr lang="zh-CN" altLang="en-US" sz="1200" dirty="0">
                <a:latin typeface="+mj-ea"/>
                <a:ea typeface="+mj-ea"/>
                <a:cs typeface="Times New Roman" panose="02020603050405020304" pitchFamily="18" charset="0"/>
                <a:sym typeface="Wingdings" panose="05000000000000000000" pitchFamily="2" charset="2"/>
              </a:rPr>
              <a:t>真实的文本可能具有更高的噪音</a:t>
            </a:r>
            <a:endParaRPr lang="en-US" altLang="zh-CN" sz="1200"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4009131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原因</a:t>
            </a:r>
            <a:endParaRPr lang="en-CN" dirty="0"/>
          </a:p>
        </p:txBody>
      </p:sp>
      <p:grpSp>
        <p:nvGrpSpPr>
          <p:cNvPr id="6" name="组合 5">
            <a:extLst>
              <a:ext uri="{FF2B5EF4-FFF2-40B4-BE49-F238E27FC236}">
                <a16:creationId xmlns:a16="http://schemas.microsoft.com/office/drawing/2014/main" id="{35471842-BB9B-773E-89B7-6DC37345FF32}"/>
              </a:ext>
            </a:extLst>
          </p:cNvPr>
          <p:cNvGrpSpPr/>
          <p:nvPr/>
        </p:nvGrpSpPr>
        <p:grpSpPr>
          <a:xfrm>
            <a:off x="127877" y="1458117"/>
            <a:ext cx="8376044" cy="2227265"/>
            <a:chOff x="691756" y="995749"/>
            <a:chExt cx="10819615" cy="2877032"/>
          </a:xfrm>
        </p:grpSpPr>
        <p:pic>
          <p:nvPicPr>
            <p:cNvPr id="3" name="图片 2">
              <a:extLst>
                <a:ext uri="{FF2B5EF4-FFF2-40B4-BE49-F238E27FC236}">
                  <a16:creationId xmlns:a16="http://schemas.microsoft.com/office/drawing/2014/main" id="{EDAD91B2-C1DF-6064-C50D-750A9E9F911B}"/>
                </a:ext>
              </a:extLst>
            </p:cNvPr>
            <p:cNvPicPr>
              <a:picLocks noChangeAspect="1"/>
            </p:cNvPicPr>
            <p:nvPr/>
          </p:nvPicPr>
          <p:blipFill>
            <a:blip r:embed="rId2"/>
            <a:stretch>
              <a:fillRect/>
            </a:stretch>
          </p:blipFill>
          <p:spPr>
            <a:xfrm>
              <a:off x="6512172" y="995749"/>
              <a:ext cx="4999199" cy="2877032"/>
            </a:xfrm>
            <a:prstGeom prst="rect">
              <a:avLst/>
            </a:prstGeom>
          </p:spPr>
        </p:pic>
        <p:pic>
          <p:nvPicPr>
            <p:cNvPr id="4" name="图片 3">
              <a:extLst>
                <a:ext uri="{FF2B5EF4-FFF2-40B4-BE49-F238E27FC236}">
                  <a16:creationId xmlns:a16="http://schemas.microsoft.com/office/drawing/2014/main" id="{36A5A55E-08BB-B9F3-68E5-11901D7B5ED6}"/>
                </a:ext>
              </a:extLst>
            </p:cNvPr>
            <p:cNvPicPr>
              <a:picLocks noChangeAspect="1"/>
            </p:cNvPicPr>
            <p:nvPr/>
          </p:nvPicPr>
          <p:blipFill>
            <a:blip r:embed="rId3"/>
            <a:stretch>
              <a:fillRect/>
            </a:stretch>
          </p:blipFill>
          <p:spPr>
            <a:xfrm>
              <a:off x="691756" y="1025703"/>
              <a:ext cx="5021657" cy="2847078"/>
            </a:xfrm>
            <a:prstGeom prst="rect">
              <a:avLst/>
            </a:prstGeom>
          </p:spPr>
        </p:pic>
      </p:grpSp>
      <p:pic>
        <p:nvPicPr>
          <p:cNvPr id="9" name="图片 8">
            <a:extLst>
              <a:ext uri="{FF2B5EF4-FFF2-40B4-BE49-F238E27FC236}">
                <a16:creationId xmlns:a16="http://schemas.microsoft.com/office/drawing/2014/main" id="{12EAB676-413F-2923-47E9-829C3FDB39D7}"/>
              </a:ext>
            </a:extLst>
          </p:cNvPr>
          <p:cNvPicPr>
            <a:picLocks noChangeAspect="1"/>
          </p:cNvPicPr>
          <p:nvPr/>
        </p:nvPicPr>
        <p:blipFill>
          <a:blip r:embed="rId4"/>
          <a:stretch>
            <a:fillRect/>
          </a:stretch>
        </p:blipFill>
        <p:spPr>
          <a:xfrm>
            <a:off x="388620" y="3685382"/>
            <a:ext cx="2840990" cy="646795"/>
          </a:xfrm>
          <a:prstGeom prst="rect">
            <a:avLst/>
          </a:prstGeom>
        </p:spPr>
      </p:pic>
      <p:sp>
        <p:nvSpPr>
          <p:cNvPr id="12" name="内容占位符 1">
            <a:extLst>
              <a:ext uri="{FF2B5EF4-FFF2-40B4-BE49-F238E27FC236}">
                <a16:creationId xmlns:a16="http://schemas.microsoft.com/office/drawing/2014/main" id="{D0198D32-7E71-06C2-EA6D-3488A21312D3}"/>
              </a:ext>
            </a:extLst>
          </p:cNvPr>
          <p:cNvSpPr txBox="1">
            <a:spLocks/>
          </p:cNvSpPr>
          <p:nvPr/>
        </p:nvSpPr>
        <p:spPr>
          <a:xfrm>
            <a:off x="4572000" y="3898621"/>
            <a:ext cx="12796291" cy="1476962"/>
          </a:xfrm>
          <a:prstGeom prst="rect">
            <a:avLst/>
          </a:prstGeom>
        </p:spPr>
        <p:txBody>
          <a:bodyPr/>
          <a:lstStyle>
            <a:lvl1pPr marL="455930" indent="-455930" algn="l" defTabSz="1216025" rtl="0" eaLnBrk="1" latinLnBrk="0" hangingPunct="1">
              <a:spcBef>
                <a:spcPct val="20000"/>
              </a:spcBef>
              <a:buFont typeface="Arial" panose="020B0604020202020204" pitchFamily="34" charset="0"/>
              <a:buChar char="•"/>
              <a:defRPr sz="4255" kern="1200">
                <a:solidFill>
                  <a:schemeClr val="tx1"/>
                </a:solidFill>
                <a:latin typeface="微软雅黑" panose="020B0503020204020204" pitchFamily="34" charset="-122"/>
                <a:ea typeface="微软雅黑" panose="020B0503020204020204" pitchFamily="34" charset="-122"/>
                <a:cs typeface="+mn-cs"/>
              </a:defRPr>
            </a:lvl1pPr>
            <a:lvl2pPr marL="988060" indent="-379730" algn="l" defTabSz="1216025" rtl="0" eaLnBrk="1" latinLnBrk="0" hangingPunct="1">
              <a:spcBef>
                <a:spcPct val="20000"/>
              </a:spcBef>
              <a:buFont typeface="Arial" panose="020B0604020202020204" pitchFamily="34" charset="0"/>
              <a:buChar char="–"/>
              <a:defRPr sz="3725" kern="1200">
                <a:solidFill>
                  <a:schemeClr val="tx1"/>
                </a:solidFill>
                <a:latin typeface="微软雅黑" panose="020B0503020204020204" pitchFamily="34" charset="-122"/>
                <a:ea typeface="微软雅黑" panose="020B0503020204020204" pitchFamily="34" charset="-122"/>
                <a:cs typeface="+mn-cs"/>
              </a:defRPr>
            </a:lvl2pPr>
            <a:lvl3pPr marL="1520190" indent="-304165" algn="l" defTabSz="1216025" rtl="0" eaLnBrk="1" latinLnBrk="0" hangingPunct="1">
              <a:spcBef>
                <a:spcPct val="20000"/>
              </a:spcBef>
              <a:buFont typeface="Arial" panose="020B0604020202020204" pitchFamily="34" charset="0"/>
              <a:buChar char="•"/>
              <a:defRPr sz="3190" kern="1200">
                <a:solidFill>
                  <a:schemeClr val="tx1"/>
                </a:solidFill>
                <a:latin typeface="微软雅黑" panose="020B0503020204020204" pitchFamily="34" charset="-122"/>
                <a:ea typeface="微软雅黑" panose="020B0503020204020204" pitchFamily="34" charset="-122"/>
                <a:cs typeface="+mn-cs"/>
              </a:defRPr>
            </a:lvl3pPr>
            <a:lvl4pPr marL="2127885" indent="-304165" algn="l" defTabSz="1216025" rtl="0" eaLnBrk="1" latinLnBrk="0" hangingPunct="1">
              <a:spcBef>
                <a:spcPct val="20000"/>
              </a:spcBef>
              <a:buFont typeface="Arial" panose="020B0604020202020204" pitchFamily="34" charset="0"/>
              <a:buChar char="–"/>
              <a:defRPr sz="2660" kern="1200">
                <a:solidFill>
                  <a:schemeClr val="tx1"/>
                </a:solidFill>
                <a:latin typeface="微软雅黑" panose="020B0503020204020204" pitchFamily="34" charset="-122"/>
                <a:ea typeface="微软雅黑" panose="020B0503020204020204" pitchFamily="34" charset="-122"/>
                <a:cs typeface="+mn-cs"/>
              </a:defRPr>
            </a:lvl4pPr>
            <a:lvl5pPr marL="2736215" indent="-304165" algn="l" defTabSz="1216025" rtl="0" eaLnBrk="1" latinLnBrk="0" hangingPunct="1">
              <a:spcBef>
                <a:spcPct val="20000"/>
              </a:spcBef>
              <a:buFont typeface="Arial" panose="020B0604020202020204" pitchFamily="34" charset="0"/>
              <a:buChar char="»"/>
              <a:defRPr sz="2660" kern="1200">
                <a:solidFill>
                  <a:schemeClr val="tx1"/>
                </a:solidFill>
                <a:latin typeface="微软雅黑" panose="020B0503020204020204" pitchFamily="34" charset="-122"/>
                <a:ea typeface="微软雅黑" panose="020B0503020204020204" pitchFamily="34" charset="-122"/>
                <a:cs typeface="+mn-cs"/>
              </a:defRPr>
            </a:lvl5pPr>
            <a:lvl6pPr marL="3343910" indent="-304165" algn="l" defTabSz="1216025" rtl="0" eaLnBrk="1" latinLnBrk="0" hangingPunct="1">
              <a:spcBef>
                <a:spcPct val="20000"/>
              </a:spcBef>
              <a:buFont typeface="Arial" panose="020B0604020202020204" pitchFamily="34" charset="0"/>
              <a:buChar char="•"/>
              <a:defRPr sz="2660" kern="1200">
                <a:solidFill>
                  <a:schemeClr val="tx1"/>
                </a:solidFill>
                <a:latin typeface="+mn-lt"/>
                <a:ea typeface="+mn-ea"/>
                <a:cs typeface="+mn-cs"/>
              </a:defRPr>
            </a:lvl6pPr>
            <a:lvl7pPr marL="3952240" indent="-304165" algn="l" defTabSz="1216025" rtl="0" eaLnBrk="1" latinLnBrk="0" hangingPunct="1">
              <a:spcBef>
                <a:spcPct val="20000"/>
              </a:spcBef>
              <a:buFont typeface="Arial" panose="020B0604020202020204" pitchFamily="34" charset="0"/>
              <a:buChar char="•"/>
              <a:defRPr sz="2660" kern="1200">
                <a:solidFill>
                  <a:schemeClr val="tx1"/>
                </a:solidFill>
                <a:latin typeface="+mn-lt"/>
                <a:ea typeface="+mn-ea"/>
                <a:cs typeface="+mn-cs"/>
              </a:defRPr>
            </a:lvl7pPr>
            <a:lvl8pPr marL="4559935" indent="-304165" algn="l" defTabSz="1216025" rtl="0" eaLnBrk="1" latinLnBrk="0" hangingPunct="1">
              <a:spcBef>
                <a:spcPct val="20000"/>
              </a:spcBef>
              <a:buFont typeface="Arial" panose="020B0604020202020204" pitchFamily="34" charset="0"/>
              <a:buChar char="•"/>
              <a:defRPr sz="2660" kern="1200">
                <a:solidFill>
                  <a:schemeClr val="tx1"/>
                </a:solidFill>
                <a:latin typeface="+mn-lt"/>
                <a:ea typeface="+mn-ea"/>
                <a:cs typeface="+mn-cs"/>
              </a:defRPr>
            </a:lvl8pPr>
            <a:lvl9pPr marL="5168265" indent="-304165" algn="l" defTabSz="1216025" rtl="0" eaLnBrk="1" latinLnBrk="0" hangingPunct="1">
              <a:spcBef>
                <a:spcPct val="20000"/>
              </a:spcBef>
              <a:buFont typeface="Arial" panose="020B0604020202020204" pitchFamily="34" charset="0"/>
              <a:buChar char="•"/>
              <a:defRPr sz="2660" kern="1200">
                <a:solidFill>
                  <a:schemeClr val="tx1"/>
                </a:solidFill>
                <a:latin typeface="+mn-lt"/>
                <a:ea typeface="+mn-ea"/>
                <a:cs typeface="+mn-cs"/>
              </a:defRPr>
            </a:lvl9pPr>
          </a:lstStyle>
          <a:p>
            <a:pPr marL="0" indent="0">
              <a:buNone/>
            </a:pPr>
            <a:r>
              <a:rPr lang="zh-CN" altLang="en-US" sz="1400" dirty="0">
                <a:latin typeface="+mj-ea"/>
                <a:ea typeface="+mj-ea"/>
                <a:cs typeface="Times New Roman" panose="02020603050405020304" pitchFamily="18" charset="0"/>
              </a:rPr>
              <a:t>真实的文本具有更高的困惑度</a:t>
            </a:r>
            <a:r>
              <a:rPr lang="en-US" altLang="zh-CN" sz="1400" dirty="0">
                <a:latin typeface="+mj-ea"/>
                <a:ea typeface="+mj-ea"/>
                <a:cs typeface="Times New Roman" panose="02020603050405020304" pitchFamily="18" charset="0"/>
              </a:rPr>
              <a:t>PPL</a:t>
            </a:r>
            <a:r>
              <a:rPr lang="zh-CN" altLang="en-US" sz="1400" dirty="0">
                <a:latin typeface="+mj-ea"/>
                <a:ea typeface="+mj-ea"/>
                <a:cs typeface="Times New Roman" panose="02020603050405020304" pitchFamily="18" charset="0"/>
              </a:rPr>
              <a:t>：</a:t>
            </a:r>
            <a:endParaRPr lang="en-US" altLang="zh-CN" sz="1400" dirty="0">
              <a:latin typeface="+mj-ea"/>
              <a:ea typeface="+mj-ea"/>
              <a:cs typeface="Times New Roman" panose="02020603050405020304" pitchFamily="18" charset="0"/>
            </a:endParaRPr>
          </a:p>
          <a:p>
            <a:pPr marL="0" indent="0">
              <a:buNone/>
            </a:pPr>
            <a:r>
              <a:rPr lang="en-US" altLang="zh-CN" sz="1400" dirty="0">
                <a:latin typeface="+mj-ea"/>
                <a:ea typeface="+mj-ea"/>
                <a:cs typeface="Times New Roman" panose="02020603050405020304" pitchFamily="18" charset="0"/>
              </a:rPr>
              <a:t>- </a:t>
            </a:r>
            <a:r>
              <a:rPr lang="zh-CN" altLang="en-US" sz="1400" dirty="0">
                <a:latin typeface="+mj-ea"/>
                <a:ea typeface="+mj-ea"/>
                <a:cs typeface="Times New Roman" panose="02020603050405020304" pitchFamily="18" charset="0"/>
              </a:rPr>
              <a:t>大模型压缩了输入的文本并消解了不确定性</a:t>
            </a:r>
            <a:endParaRPr lang="en-US" altLang="zh-CN" sz="1400" dirty="0">
              <a:latin typeface="+mj-ea"/>
              <a:ea typeface="+mj-ea"/>
              <a:cs typeface="Times New Roman" panose="02020603050405020304" pitchFamily="18" charset="0"/>
            </a:endParaRPr>
          </a:p>
          <a:p>
            <a:pPr marL="0" indent="0">
              <a:buNone/>
            </a:pPr>
            <a:r>
              <a:rPr lang="en-US" altLang="zh-CN" sz="1400" dirty="0">
                <a:latin typeface="+mj-ea"/>
                <a:ea typeface="+mj-ea"/>
                <a:cs typeface="Times New Roman" panose="02020603050405020304" pitchFamily="18" charset="0"/>
              </a:rPr>
              <a:t>- </a:t>
            </a:r>
            <a:r>
              <a:rPr lang="zh-CN" altLang="en-US" sz="1400" dirty="0">
                <a:latin typeface="+mj-ea"/>
                <a:ea typeface="+mj-ea"/>
                <a:cs typeface="Times New Roman" panose="02020603050405020304" pitchFamily="18" charset="0"/>
              </a:rPr>
              <a:t>损害了创造力（开发 </a:t>
            </a:r>
            <a:r>
              <a:rPr lang="en-US" altLang="zh-CN" sz="1400" dirty="0">
                <a:latin typeface="+mj-ea"/>
                <a:ea typeface="+mj-ea"/>
                <a:cs typeface="Times New Roman" panose="02020603050405020304" pitchFamily="18" charset="0"/>
              </a:rPr>
              <a:t>vs </a:t>
            </a:r>
            <a:r>
              <a:rPr lang="zh-CN" altLang="en-US" sz="1400" dirty="0">
                <a:latin typeface="+mj-ea"/>
                <a:ea typeface="+mj-ea"/>
                <a:cs typeface="Times New Roman" panose="02020603050405020304" pitchFamily="18" charset="0"/>
              </a:rPr>
              <a:t>探索）</a:t>
            </a:r>
          </a:p>
        </p:txBody>
      </p:sp>
    </p:spTree>
    <p:extLst>
      <p:ext uri="{BB962C8B-B14F-4D97-AF65-F5344CB8AC3E}">
        <p14:creationId xmlns:p14="http://schemas.microsoft.com/office/powerpoint/2010/main" val="1913301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图像模态上的源偏差</a:t>
            </a:r>
            <a:endParaRPr lang="en-CN" dirty="0"/>
          </a:p>
        </p:txBody>
      </p:sp>
      <p:sp>
        <p:nvSpPr>
          <p:cNvPr id="4" name="Title 1">
            <a:extLst>
              <a:ext uri="{FF2B5EF4-FFF2-40B4-BE49-F238E27FC236}">
                <a16:creationId xmlns:a16="http://schemas.microsoft.com/office/drawing/2014/main" id="{ACC038A0-676E-7E4D-86FD-4B37C637EAC2}"/>
              </a:ext>
            </a:extLst>
          </p:cNvPr>
          <p:cNvSpPr txBox="1">
            <a:spLocks/>
          </p:cNvSpPr>
          <p:nvPr/>
        </p:nvSpPr>
        <p:spPr>
          <a:xfrm>
            <a:off x="118334" y="1279680"/>
            <a:ext cx="9025666" cy="443458"/>
          </a:xfrm>
          <a:prstGeom prst="rect">
            <a:avLst/>
          </a:prstGeom>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000"/>
              <a:buFont typeface="Arial"/>
              <a:buNone/>
              <a:defRPr sz="3000" b="1" i="0" u="none" strike="noStrike" cap="none" baseline="0">
                <a:solidFill>
                  <a:srgbClr val="000000"/>
                </a:solidFill>
                <a:latin typeface="Microsoft YaHei" panose="020B0503020204020204" pitchFamily="34" charset="-122"/>
                <a:ea typeface="Microsoft YaHei" panose="020B0503020204020204" pitchFamily="34" charset="-122"/>
                <a:cs typeface="Calibri" panose="020F0502020204030204" pitchFamily="34" charset="0"/>
                <a:sym typeface="Arial"/>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pPr algn="ctr"/>
            <a:r>
              <a:rPr lang="zh-CN" altLang="en-US" sz="2000" b="0" dirty="0"/>
              <a:t>看不见的相关性偏差：文本图像检索模型更喜欢人工智能生成的图像</a:t>
            </a:r>
            <a:endParaRPr lang="en-CN" sz="2000" b="0" dirty="0"/>
          </a:p>
        </p:txBody>
      </p:sp>
      <p:sp>
        <p:nvSpPr>
          <p:cNvPr id="8" name="文本框 7">
            <a:extLst>
              <a:ext uri="{FF2B5EF4-FFF2-40B4-BE49-F238E27FC236}">
                <a16:creationId xmlns:a16="http://schemas.microsoft.com/office/drawing/2014/main" id="{F99922A9-A705-2C2B-8E85-95F3AE28FBC9}"/>
              </a:ext>
            </a:extLst>
          </p:cNvPr>
          <p:cNvSpPr txBox="1"/>
          <p:nvPr/>
        </p:nvSpPr>
        <p:spPr>
          <a:xfrm>
            <a:off x="2878672" y="4070231"/>
            <a:ext cx="5440878" cy="338554"/>
          </a:xfrm>
          <a:prstGeom prst="rect">
            <a:avLst/>
          </a:prstGeom>
          <a:noFill/>
        </p:spPr>
        <p:txBody>
          <a:bodyPr wrap="square" rtlCol="0">
            <a:spAutoFit/>
          </a:bodyPr>
          <a:lstStyle/>
          <a:p>
            <a:r>
              <a:rPr lang="zh-CN" altLang="en-US" sz="1600" b="1" dirty="0">
                <a:solidFill>
                  <a:srgbClr val="FF0000"/>
                </a:solidFill>
                <a:latin typeface="+mj-ea"/>
                <a:ea typeface="+mj-ea"/>
                <a:cs typeface="Times New Roman" panose="02020603050405020304" pitchFamily="18" charset="0"/>
              </a:rPr>
              <a:t>神经检索器更加喜欢大模型生成的图片！</a:t>
            </a:r>
          </a:p>
        </p:txBody>
      </p:sp>
      <p:pic>
        <p:nvPicPr>
          <p:cNvPr id="6" name="图片 5">
            <a:extLst>
              <a:ext uri="{FF2B5EF4-FFF2-40B4-BE49-F238E27FC236}">
                <a16:creationId xmlns:a16="http://schemas.microsoft.com/office/drawing/2014/main" id="{D45DB435-A7BF-E916-5144-8D86B2E5839A}"/>
              </a:ext>
            </a:extLst>
          </p:cNvPr>
          <p:cNvPicPr>
            <a:picLocks noChangeAspect="1"/>
          </p:cNvPicPr>
          <p:nvPr/>
        </p:nvPicPr>
        <p:blipFill>
          <a:blip r:embed="rId2"/>
          <a:stretch>
            <a:fillRect/>
          </a:stretch>
        </p:blipFill>
        <p:spPr>
          <a:xfrm>
            <a:off x="1660365" y="1651454"/>
            <a:ext cx="5492496" cy="2418777"/>
          </a:xfrm>
          <a:prstGeom prst="rect">
            <a:avLst/>
          </a:prstGeom>
        </p:spPr>
      </p:pic>
      <p:pic>
        <p:nvPicPr>
          <p:cNvPr id="1026" name="Picture 2" descr="Logo">
            <a:extLst>
              <a:ext uri="{FF2B5EF4-FFF2-40B4-BE49-F238E27FC236}">
                <a16:creationId xmlns:a16="http://schemas.microsoft.com/office/drawing/2014/main" id="{A773D563-2BE4-A0AE-ED27-51B466C3257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974080" y="170292"/>
            <a:ext cx="1904999" cy="10143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EC20146-BD72-8E5E-4070-307B1E09E6AB}"/>
              </a:ext>
            </a:extLst>
          </p:cNvPr>
          <p:cNvSpPr txBox="1">
            <a:spLocks/>
          </p:cNvSpPr>
          <p:nvPr/>
        </p:nvSpPr>
        <p:spPr>
          <a:xfrm>
            <a:off x="0" y="4572138"/>
            <a:ext cx="9144000" cy="430887"/>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defTabSz="543560" fontAlgn="base">
              <a:spcBef>
                <a:spcPct val="0"/>
              </a:spcBef>
              <a:spcAft>
                <a:spcPct val="0"/>
              </a:spcAft>
              <a:defRPr kumimoji="1" sz="11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0500">
                <a:solidFill>
                  <a:schemeClr val="tx1"/>
                </a:solidFill>
                <a:latin typeface="Open Sans" charset="0"/>
                <a:ea typeface="MS PGothic" panose="020B0600070205080204" charset="-128"/>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en-US" dirty="0"/>
              <a:t>Invisible Relevance Bias: Text-Image Retrieval Models Prefer AI-Generated Images</a:t>
            </a:r>
            <a:r>
              <a:rPr lang="en-US" altLang="zh-CN" dirty="0"/>
              <a:t>.</a:t>
            </a:r>
            <a:r>
              <a:rPr lang="zh-CN" altLang="en-US" dirty="0"/>
              <a:t> </a:t>
            </a:r>
            <a:r>
              <a:rPr lang="en-US" b="0" i="1" dirty="0">
                <a:solidFill>
                  <a:srgbClr val="333333"/>
                </a:solidFill>
                <a:effectLst/>
                <a:latin typeface="Microsoft YaHei" panose="020B0503020204020204" pitchFamily="34" charset="-122"/>
                <a:ea typeface="Microsoft YaHei" panose="020B0503020204020204" pitchFamily="34" charset="-122"/>
              </a:rPr>
              <a:t>Proceedings of the 47th International ACM SIGIR Conference on Research and Development in Information Retrieval (SIGIR'24)</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5398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基准构建</a:t>
            </a:r>
            <a:endParaRPr lang="en-CN" dirty="0"/>
          </a:p>
        </p:txBody>
      </p:sp>
      <p:sp>
        <p:nvSpPr>
          <p:cNvPr id="5" name="文本框 4">
            <a:extLst>
              <a:ext uri="{FF2B5EF4-FFF2-40B4-BE49-F238E27FC236}">
                <a16:creationId xmlns:a16="http://schemas.microsoft.com/office/drawing/2014/main" id="{D6D2279B-3979-8066-FFB0-6987FDC48B30}"/>
              </a:ext>
            </a:extLst>
          </p:cNvPr>
          <p:cNvSpPr txBox="1"/>
          <p:nvPr/>
        </p:nvSpPr>
        <p:spPr>
          <a:xfrm>
            <a:off x="0" y="4740300"/>
            <a:ext cx="9143999" cy="369332"/>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800">
                <a:solidFill>
                  <a:schemeClr val="tx1"/>
                </a:solidFill>
                <a:latin typeface="Microsoft YaHei" panose="020B0503020204020204" pitchFamily="34" charset="-122"/>
                <a:ea typeface="Microsoft YaHei" panose="020B0503020204020204" pitchFamily="34" charset="-122"/>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dirty="0"/>
              <a:t>采用先过采样生成，后筛选的策略，选择和真实图片语义最一致的生成图片</a:t>
            </a:r>
          </a:p>
        </p:txBody>
      </p:sp>
      <p:pic>
        <p:nvPicPr>
          <p:cNvPr id="9" name="图片 8">
            <a:extLst>
              <a:ext uri="{FF2B5EF4-FFF2-40B4-BE49-F238E27FC236}">
                <a16:creationId xmlns:a16="http://schemas.microsoft.com/office/drawing/2014/main" id="{6BA4305B-A178-A72D-C5B7-004ED6E0FBDC}"/>
              </a:ext>
            </a:extLst>
          </p:cNvPr>
          <p:cNvPicPr>
            <a:picLocks noChangeAspect="1"/>
          </p:cNvPicPr>
          <p:nvPr/>
        </p:nvPicPr>
        <p:blipFill>
          <a:blip r:embed="rId2"/>
          <a:stretch>
            <a:fillRect/>
          </a:stretch>
        </p:blipFill>
        <p:spPr>
          <a:xfrm>
            <a:off x="640080" y="1455577"/>
            <a:ext cx="8100060" cy="3069963"/>
          </a:xfrm>
          <a:prstGeom prst="rect">
            <a:avLst/>
          </a:prstGeom>
        </p:spPr>
      </p:pic>
    </p:spTree>
    <p:extLst>
      <p:ext uri="{BB962C8B-B14F-4D97-AF65-F5344CB8AC3E}">
        <p14:creationId xmlns:p14="http://schemas.microsoft.com/office/powerpoint/2010/main" val="2051710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基准质量评估</a:t>
            </a:r>
            <a:endParaRPr lang="en-CN" dirty="0"/>
          </a:p>
        </p:txBody>
      </p:sp>
      <p:sp>
        <p:nvSpPr>
          <p:cNvPr id="5" name="文本框 4">
            <a:extLst>
              <a:ext uri="{FF2B5EF4-FFF2-40B4-BE49-F238E27FC236}">
                <a16:creationId xmlns:a16="http://schemas.microsoft.com/office/drawing/2014/main" id="{D6D2279B-3979-8066-FFB0-6987FDC48B30}"/>
              </a:ext>
            </a:extLst>
          </p:cNvPr>
          <p:cNvSpPr txBox="1"/>
          <p:nvPr/>
        </p:nvSpPr>
        <p:spPr>
          <a:xfrm>
            <a:off x="1843345" y="1417980"/>
            <a:ext cx="5038559" cy="307777"/>
          </a:xfrm>
          <a:prstGeom prst="rect">
            <a:avLst/>
          </a:prstGeom>
          <a:noFill/>
        </p:spPr>
        <p:txBody>
          <a:bodyPr wrap="none" rtlCol="0">
            <a:spAutoFit/>
          </a:bodyPr>
          <a:lstStyle/>
          <a:p>
            <a:pPr algn="l"/>
            <a:r>
              <a:rPr lang="zh-CN" altLang="en-US" dirty="0">
                <a:latin typeface="Microsoft YaHei" panose="020B0503020204020204" pitchFamily="34" charset="-122"/>
                <a:ea typeface="Microsoft YaHei" panose="020B0503020204020204" pitchFamily="34" charset="-122"/>
              </a:rPr>
              <a:t>生成的图片相较于真实图而言并没有引入更多的视觉语义！</a:t>
            </a:r>
          </a:p>
        </p:txBody>
      </p:sp>
      <p:pic>
        <p:nvPicPr>
          <p:cNvPr id="4" name="图片 3">
            <a:extLst>
              <a:ext uri="{FF2B5EF4-FFF2-40B4-BE49-F238E27FC236}">
                <a16:creationId xmlns:a16="http://schemas.microsoft.com/office/drawing/2014/main" id="{0FF5DEE9-3FD4-B68A-451B-5E0892B0A927}"/>
              </a:ext>
            </a:extLst>
          </p:cNvPr>
          <p:cNvPicPr>
            <a:picLocks noChangeAspect="1"/>
          </p:cNvPicPr>
          <p:nvPr/>
        </p:nvPicPr>
        <p:blipFill>
          <a:blip r:embed="rId2"/>
          <a:stretch>
            <a:fillRect/>
          </a:stretch>
        </p:blipFill>
        <p:spPr>
          <a:xfrm>
            <a:off x="244642" y="1782095"/>
            <a:ext cx="4269661" cy="2570087"/>
          </a:xfrm>
          <a:prstGeom prst="rect">
            <a:avLst/>
          </a:prstGeom>
        </p:spPr>
      </p:pic>
      <p:sp>
        <p:nvSpPr>
          <p:cNvPr id="6" name="文本框 5">
            <a:extLst>
              <a:ext uri="{FF2B5EF4-FFF2-40B4-BE49-F238E27FC236}">
                <a16:creationId xmlns:a16="http://schemas.microsoft.com/office/drawing/2014/main" id="{828415EA-452C-7C4D-AD30-32F5494081FD}"/>
              </a:ext>
            </a:extLst>
          </p:cNvPr>
          <p:cNvSpPr txBox="1"/>
          <p:nvPr/>
        </p:nvSpPr>
        <p:spPr>
          <a:xfrm>
            <a:off x="950723" y="4430516"/>
            <a:ext cx="2698175" cy="307777"/>
          </a:xfrm>
          <a:prstGeom prst="rect">
            <a:avLst/>
          </a:prstGeom>
          <a:noFill/>
        </p:spPr>
        <p:txBody>
          <a:bodyPr wrap="none" rtlCol="0">
            <a:spAutoFit/>
          </a:bodyPr>
          <a:lstStyle/>
          <a:p>
            <a:pPr algn="l"/>
            <a:r>
              <a:rPr lang="zh-CN" altLang="en-US" dirty="0">
                <a:latin typeface="Microsoft YaHei" panose="020B0503020204020204" pitchFamily="34" charset="-122"/>
                <a:ea typeface="Microsoft YaHei" panose="020B0503020204020204" pitchFamily="34" charset="-122"/>
              </a:rPr>
              <a:t>在各自语料库上一致的检索性能</a:t>
            </a:r>
          </a:p>
        </p:txBody>
      </p:sp>
      <p:pic>
        <p:nvPicPr>
          <p:cNvPr id="8" name="图片 7">
            <a:extLst>
              <a:ext uri="{FF2B5EF4-FFF2-40B4-BE49-F238E27FC236}">
                <a16:creationId xmlns:a16="http://schemas.microsoft.com/office/drawing/2014/main" id="{E6E5C7FE-7A4E-5997-C5E4-9EA7ABEF49C5}"/>
              </a:ext>
            </a:extLst>
          </p:cNvPr>
          <p:cNvPicPr>
            <a:picLocks noChangeAspect="1"/>
          </p:cNvPicPr>
          <p:nvPr/>
        </p:nvPicPr>
        <p:blipFill>
          <a:blip r:embed="rId3"/>
          <a:stretch>
            <a:fillRect/>
          </a:stretch>
        </p:blipFill>
        <p:spPr>
          <a:xfrm>
            <a:off x="4811106" y="2286486"/>
            <a:ext cx="4141595" cy="1271828"/>
          </a:xfrm>
          <a:prstGeom prst="rect">
            <a:avLst/>
          </a:prstGeom>
        </p:spPr>
      </p:pic>
      <p:sp>
        <p:nvSpPr>
          <p:cNvPr id="10" name="文本框 9">
            <a:extLst>
              <a:ext uri="{FF2B5EF4-FFF2-40B4-BE49-F238E27FC236}">
                <a16:creationId xmlns:a16="http://schemas.microsoft.com/office/drawing/2014/main" id="{9062952B-FA4A-E3BB-C2D8-E3B21ADED1BF}"/>
              </a:ext>
            </a:extLst>
          </p:cNvPr>
          <p:cNvSpPr txBox="1"/>
          <p:nvPr/>
        </p:nvSpPr>
        <p:spPr>
          <a:xfrm>
            <a:off x="5425414" y="3811266"/>
            <a:ext cx="2877711" cy="307777"/>
          </a:xfrm>
          <a:prstGeom prst="rect">
            <a:avLst/>
          </a:prstGeom>
          <a:noFill/>
        </p:spPr>
        <p:txBody>
          <a:bodyPr wrap="none" rtlCol="0">
            <a:spAutoFit/>
          </a:bodyPr>
          <a:lstStyle/>
          <a:p>
            <a:pPr algn="l"/>
            <a:r>
              <a:rPr lang="zh-CN" altLang="en-US" dirty="0">
                <a:latin typeface="Microsoft YaHei" panose="020B0503020204020204" pitchFamily="34" charset="-122"/>
                <a:ea typeface="Microsoft YaHei" panose="020B0503020204020204" pitchFamily="34" charset="-122"/>
              </a:rPr>
              <a:t>人工评估显示出的视觉语义一致性</a:t>
            </a:r>
          </a:p>
        </p:txBody>
      </p:sp>
    </p:spTree>
    <p:extLst>
      <p:ext uri="{BB962C8B-B14F-4D97-AF65-F5344CB8AC3E}">
        <p14:creationId xmlns:p14="http://schemas.microsoft.com/office/powerpoint/2010/main" val="29074141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实验</a:t>
            </a:r>
            <a:endParaRPr lang="en-CN" dirty="0"/>
          </a:p>
        </p:txBody>
      </p:sp>
      <p:sp>
        <p:nvSpPr>
          <p:cNvPr id="5" name="文本框 4">
            <a:extLst>
              <a:ext uri="{FF2B5EF4-FFF2-40B4-BE49-F238E27FC236}">
                <a16:creationId xmlns:a16="http://schemas.microsoft.com/office/drawing/2014/main" id="{D6D2279B-3979-8066-FFB0-6987FDC48B30}"/>
              </a:ext>
            </a:extLst>
          </p:cNvPr>
          <p:cNvSpPr txBox="1"/>
          <p:nvPr/>
        </p:nvSpPr>
        <p:spPr>
          <a:xfrm>
            <a:off x="573024" y="4404836"/>
            <a:ext cx="8052816" cy="786754"/>
          </a:xfrm>
          <a:prstGeom prst="rect">
            <a:avLst/>
          </a:prstGeom>
          <a:noFill/>
        </p:spPr>
        <p:txBody>
          <a:bodyPr wrap="square" rtlCol="0">
            <a:spAutoFit/>
          </a:bodyPr>
          <a:lstStyle/>
          <a:p>
            <a:pPr algn="l">
              <a:lnSpc>
                <a:spcPct val="110000"/>
              </a:lnSpc>
            </a:pPr>
            <a:r>
              <a:rPr lang="zh-CN" altLang="en-US" dirty="0">
                <a:latin typeface="Microsoft YaHei" panose="020B0503020204020204" pitchFamily="34" charset="-122"/>
                <a:ea typeface="Microsoft YaHei" panose="020B0503020204020204" pitchFamily="34" charset="-122"/>
              </a:rPr>
              <a:t>各类跨模态检索器都表现出了对生成图片的偏好，从结构上来讲，这些检索器既包含了</a:t>
            </a:r>
            <a:r>
              <a:rPr lang="zh-CN" altLang="en-US" dirty="0">
                <a:solidFill>
                  <a:srgbClr val="C00000"/>
                </a:solidFill>
                <a:latin typeface="Microsoft YaHei" panose="020B0503020204020204" pitchFamily="34" charset="-122"/>
                <a:ea typeface="Microsoft YaHei" panose="020B0503020204020204" pitchFamily="34" charset="-122"/>
              </a:rPr>
              <a:t>基于表示的对偶编码器</a:t>
            </a:r>
            <a:r>
              <a:rPr lang="zh-CN" altLang="en-US" dirty="0">
                <a:latin typeface="Microsoft YaHei" panose="020B0503020204020204" pitchFamily="34" charset="-122"/>
                <a:ea typeface="Microsoft YaHei" panose="020B0503020204020204" pitchFamily="34" charset="-122"/>
              </a:rPr>
              <a:t>也包含了</a:t>
            </a:r>
            <a:r>
              <a:rPr lang="zh-CN" altLang="en-US" dirty="0">
                <a:solidFill>
                  <a:srgbClr val="C00000"/>
                </a:solidFill>
                <a:latin typeface="Microsoft YaHei" panose="020B0503020204020204" pitchFamily="34" charset="-122"/>
                <a:ea typeface="Microsoft YaHei" panose="020B0503020204020204" pitchFamily="34" charset="-122"/>
              </a:rPr>
              <a:t>基于交互的融合编码器</a:t>
            </a:r>
            <a:r>
              <a:rPr lang="zh-CN" altLang="en-US" dirty="0">
                <a:latin typeface="Microsoft YaHei" panose="020B0503020204020204" pitchFamily="34" charset="-122"/>
                <a:ea typeface="Microsoft YaHei" panose="020B0503020204020204" pitchFamily="34" charset="-122"/>
              </a:rPr>
              <a:t>，从数据上来讲，这些检索器既包含</a:t>
            </a:r>
            <a:r>
              <a:rPr lang="zh-CN" altLang="en-US" dirty="0">
                <a:solidFill>
                  <a:srgbClr val="C00000"/>
                </a:solidFill>
                <a:latin typeface="Microsoft YaHei" panose="020B0503020204020204" pitchFamily="34" charset="-122"/>
                <a:ea typeface="Microsoft YaHei" panose="020B0503020204020204" pitchFamily="34" charset="-122"/>
              </a:rPr>
              <a:t>从头开始训练</a:t>
            </a:r>
            <a:r>
              <a:rPr lang="zh-CN" altLang="en-US" dirty="0">
                <a:latin typeface="Microsoft YaHei" panose="020B0503020204020204" pitchFamily="34" charset="-122"/>
                <a:ea typeface="Microsoft YaHei" panose="020B0503020204020204" pitchFamily="34" charset="-122"/>
              </a:rPr>
              <a:t>的，也包含已经在海量文本</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图片对上面</a:t>
            </a:r>
            <a:r>
              <a:rPr lang="zh-CN" altLang="en-US" dirty="0">
                <a:solidFill>
                  <a:srgbClr val="C00000"/>
                </a:solidFill>
                <a:latin typeface="Microsoft YaHei" panose="020B0503020204020204" pitchFamily="34" charset="-122"/>
                <a:ea typeface="Microsoft YaHei" panose="020B0503020204020204" pitchFamily="34" charset="-122"/>
              </a:rPr>
              <a:t>预训练</a:t>
            </a:r>
            <a:r>
              <a:rPr lang="zh-CN" altLang="en-US" dirty="0">
                <a:latin typeface="Microsoft YaHei" panose="020B0503020204020204" pitchFamily="34" charset="-122"/>
                <a:ea typeface="Microsoft YaHei" panose="020B0503020204020204" pitchFamily="34" charset="-122"/>
              </a:rPr>
              <a:t>过的。</a:t>
            </a:r>
          </a:p>
        </p:txBody>
      </p:sp>
      <p:pic>
        <p:nvPicPr>
          <p:cNvPr id="7" name="图片 6">
            <a:extLst>
              <a:ext uri="{FF2B5EF4-FFF2-40B4-BE49-F238E27FC236}">
                <a16:creationId xmlns:a16="http://schemas.microsoft.com/office/drawing/2014/main" id="{2720AE62-717F-1577-8FDE-11C0AEE8C2E1}"/>
              </a:ext>
            </a:extLst>
          </p:cNvPr>
          <p:cNvPicPr>
            <a:picLocks noChangeAspect="1"/>
          </p:cNvPicPr>
          <p:nvPr/>
        </p:nvPicPr>
        <p:blipFill>
          <a:blip r:embed="rId2"/>
          <a:stretch>
            <a:fillRect/>
          </a:stretch>
        </p:blipFill>
        <p:spPr>
          <a:xfrm>
            <a:off x="573024" y="1244383"/>
            <a:ext cx="7620000" cy="3226975"/>
          </a:xfrm>
          <a:prstGeom prst="rect">
            <a:avLst/>
          </a:prstGeom>
        </p:spPr>
      </p:pic>
      <p:sp>
        <p:nvSpPr>
          <p:cNvPr id="9" name="文本框 8">
            <a:extLst>
              <a:ext uri="{FF2B5EF4-FFF2-40B4-BE49-F238E27FC236}">
                <a16:creationId xmlns:a16="http://schemas.microsoft.com/office/drawing/2014/main" id="{9A37F95C-3D6E-0137-888F-B1EF56E8E265}"/>
              </a:ext>
            </a:extLst>
          </p:cNvPr>
          <p:cNvSpPr txBox="1"/>
          <p:nvPr/>
        </p:nvSpPr>
        <p:spPr>
          <a:xfrm>
            <a:off x="3541776" y="627161"/>
            <a:ext cx="4168129" cy="307777"/>
          </a:xfrm>
          <a:prstGeom prst="rect">
            <a:avLst/>
          </a:prstGeom>
          <a:noFill/>
        </p:spPr>
        <p:txBody>
          <a:bodyPr wrap="none" rtlCol="0">
            <a:spAutoFit/>
          </a:bodyPr>
          <a:lstStyle/>
          <a:p>
            <a:pPr marL="914400" lvl="2" algn="l">
              <a:lnSpc>
                <a:spcPct val="100000"/>
              </a:lnSpc>
              <a:spcAft>
                <a:spcPts val="600"/>
              </a:spcAft>
            </a:pPr>
            <a:r>
              <a:rPr lang="zh-CN" altLang="en-US" sz="1400" b="1" dirty="0">
                <a:latin typeface="+mj-ea"/>
                <a:ea typeface="+mj-ea"/>
                <a:cs typeface="Times New Roman" panose="02020603050405020304" pitchFamily="18" charset="0"/>
              </a:rPr>
              <a:t>各类跨模态检索器都更偏好生成的图片</a:t>
            </a:r>
            <a:endParaRPr lang="en-US" altLang="zh-CN" sz="1400"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1767861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实验</a:t>
            </a:r>
            <a:endParaRPr lang="en-CN" dirty="0"/>
          </a:p>
        </p:txBody>
      </p:sp>
      <p:sp>
        <p:nvSpPr>
          <p:cNvPr id="5" name="文本框 4">
            <a:extLst>
              <a:ext uri="{FF2B5EF4-FFF2-40B4-BE49-F238E27FC236}">
                <a16:creationId xmlns:a16="http://schemas.microsoft.com/office/drawing/2014/main" id="{D6D2279B-3979-8066-FFB0-6987FDC48B30}"/>
              </a:ext>
            </a:extLst>
          </p:cNvPr>
          <p:cNvSpPr txBox="1"/>
          <p:nvPr/>
        </p:nvSpPr>
        <p:spPr>
          <a:xfrm>
            <a:off x="0" y="4400701"/>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800">
                <a:solidFill>
                  <a:schemeClr val="tx1"/>
                </a:solidFill>
                <a:latin typeface="Microsoft YaHei" panose="020B0503020204020204" pitchFamily="34" charset="-122"/>
                <a:ea typeface="Microsoft YaHei" panose="020B0503020204020204" pitchFamily="34" charset="-122"/>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r>
              <a:rPr lang="zh-CN" altLang="en-US" dirty="0"/>
              <a:t>随着跨模态检索器中混入的生成的图片的比例逐渐增加，这样训练出来的检索器越来越偏好生成的图片，偏差逐渐严重</a:t>
            </a:r>
          </a:p>
        </p:txBody>
      </p:sp>
      <p:sp>
        <p:nvSpPr>
          <p:cNvPr id="9" name="文本框 8">
            <a:extLst>
              <a:ext uri="{FF2B5EF4-FFF2-40B4-BE49-F238E27FC236}">
                <a16:creationId xmlns:a16="http://schemas.microsoft.com/office/drawing/2014/main" id="{9A37F95C-3D6E-0137-888F-B1EF56E8E265}"/>
              </a:ext>
            </a:extLst>
          </p:cNvPr>
          <p:cNvSpPr txBox="1"/>
          <p:nvPr/>
        </p:nvSpPr>
        <p:spPr>
          <a:xfrm>
            <a:off x="3541776" y="627161"/>
            <a:ext cx="3801041" cy="307777"/>
          </a:xfrm>
          <a:prstGeom prst="rect">
            <a:avLst/>
          </a:prstGeom>
          <a:noFill/>
        </p:spPr>
        <p:txBody>
          <a:bodyPr wrap="none" rtlCol="0">
            <a:spAutoFit/>
          </a:bodyPr>
          <a:lstStyle/>
          <a:p>
            <a:pPr marL="914400" lvl="2" algn="l">
              <a:lnSpc>
                <a:spcPct val="100000"/>
              </a:lnSpc>
              <a:spcAft>
                <a:spcPts val="600"/>
              </a:spcAft>
            </a:pPr>
            <a:r>
              <a:rPr lang="zh-CN" altLang="en-US" sz="1400" b="1" dirty="0">
                <a:latin typeface="+mj-ea"/>
                <a:ea typeface="+mj-ea"/>
                <a:cs typeface="Times New Roman" panose="02020603050405020304" pitchFamily="18" charset="0"/>
              </a:rPr>
              <a:t>混入了生成图片的训练将加重偏差</a:t>
            </a:r>
            <a:endParaRPr lang="en-US" altLang="zh-CN" sz="1400" b="1" dirty="0">
              <a:latin typeface="+mj-ea"/>
              <a:ea typeface="+mj-ea"/>
              <a:cs typeface="Times New Roman" panose="02020603050405020304" pitchFamily="18" charset="0"/>
            </a:endParaRPr>
          </a:p>
        </p:txBody>
      </p:sp>
      <p:pic>
        <p:nvPicPr>
          <p:cNvPr id="4" name="图片 3">
            <a:extLst>
              <a:ext uri="{FF2B5EF4-FFF2-40B4-BE49-F238E27FC236}">
                <a16:creationId xmlns:a16="http://schemas.microsoft.com/office/drawing/2014/main" id="{6A7D5E96-5A49-13E9-10BD-6AB79BC38D03}"/>
              </a:ext>
            </a:extLst>
          </p:cNvPr>
          <p:cNvPicPr>
            <a:picLocks noChangeAspect="1"/>
          </p:cNvPicPr>
          <p:nvPr/>
        </p:nvPicPr>
        <p:blipFill>
          <a:blip r:embed="rId2"/>
          <a:stretch>
            <a:fillRect/>
          </a:stretch>
        </p:blipFill>
        <p:spPr>
          <a:xfrm>
            <a:off x="293410" y="1286131"/>
            <a:ext cx="8375102" cy="2710340"/>
          </a:xfrm>
          <a:prstGeom prst="rect">
            <a:avLst/>
          </a:prstGeom>
        </p:spPr>
      </p:pic>
    </p:spTree>
    <p:extLst>
      <p:ext uri="{BB962C8B-B14F-4D97-AF65-F5344CB8AC3E}">
        <p14:creationId xmlns:p14="http://schemas.microsoft.com/office/powerpoint/2010/main" val="4244440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sz="3200" dirty="0"/>
              <a:t>问题：如何</a:t>
            </a:r>
            <a:r>
              <a:rPr lang="zh-CN" altLang="en-US" sz="3200" dirty="0">
                <a:solidFill>
                  <a:schemeClr val="bg2"/>
                </a:solidFill>
              </a:rPr>
              <a:t>准确</a:t>
            </a:r>
            <a:r>
              <a:rPr lang="zh-CN" altLang="en-US" sz="3200" dirty="0">
                <a:solidFill>
                  <a:srgbClr val="C00000"/>
                </a:solidFill>
              </a:rPr>
              <a:t>获取</a:t>
            </a:r>
            <a:r>
              <a:rPr lang="zh-CN" altLang="en-US" sz="3200" dirty="0"/>
              <a:t>知识</a:t>
            </a:r>
            <a:endParaRPr lang="en-CN" sz="2400" dirty="0">
              <a:solidFill>
                <a:srgbClr val="C00000"/>
              </a:solidFill>
            </a:endParaRPr>
          </a:p>
        </p:txBody>
      </p:sp>
      <p:sp>
        <p:nvSpPr>
          <p:cNvPr id="4" name="右大括号 3">
            <a:extLst>
              <a:ext uri="{FF2B5EF4-FFF2-40B4-BE49-F238E27FC236}">
                <a16:creationId xmlns:a16="http://schemas.microsoft.com/office/drawing/2014/main" id="{4E4E7425-111F-CF2B-AD7B-F54FF38E5857}"/>
              </a:ext>
            </a:extLst>
          </p:cNvPr>
          <p:cNvSpPr/>
          <p:nvPr/>
        </p:nvSpPr>
        <p:spPr>
          <a:xfrm>
            <a:off x="4273289" y="2628074"/>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29B29DBC-7C4F-F854-1739-570F667DD81A}"/>
              </a:ext>
            </a:extLst>
          </p:cNvPr>
          <p:cNvSpPr/>
          <p:nvPr/>
        </p:nvSpPr>
        <p:spPr>
          <a:xfrm>
            <a:off x="1626545" y="2561200"/>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4899A547-ABAD-7820-DA87-A09062ECB1A2}"/>
              </a:ext>
            </a:extLst>
          </p:cNvPr>
          <p:cNvSpPr/>
          <p:nvPr/>
        </p:nvSpPr>
        <p:spPr>
          <a:xfrm>
            <a:off x="1480689" y="3487304"/>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0" name="文本框 9">
            <a:extLst>
              <a:ext uri="{FF2B5EF4-FFF2-40B4-BE49-F238E27FC236}">
                <a16:creationId xmlns:a16="http://schemas.microsoft.com/office/drawing/2014/main" id="{10F3A030-CAD8-0400-8069-7727F9AB850C}"/>
              </a:ext>
            </a:extLst>
          </p:cNvPr>
          <p:cNvSpPr txBox="1"/>
          <p:nvPr>
            <p:custDataLst>
              <p:tags r:id="rId1"/>
            </p:custDataLst>
          </p:nvPr>
        </p:nvSpPr>
        <p:spPr>
          <a:xfrm>
            <a:off x="3328662" y="3052617"/>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1" name="矩形 10">
            <a:extLst>
              <a:ext uri="{FF2B5EF4-FFF2-40B4-BE49-F238E27FC236}">
                <a16:creationId xmlns:a16="http://schemas.microsoft.com/office/drawing/2014/main" id="{0CB44375-8BD6-D0B5-C825-281ECF629B27}"/>
              </a:ext>
            </a:extLst>
          </p:cNvPr>
          <p:cNvSpPr/>
          <p:nvPr>
            <p:custDataLst>
              <p:tags r:id="rId2"/>
            </p:custDataLst>
          </p:nvPr>
        </p:nvSpPr>
        <p:spPr>
          <a:xfrm>
            <a:off x="3358522" y="2326888"/>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3" name="矩形 10">
            <a:extLst>
              <a:ext uri="{FF2B5EF4-FFF2-40B4-BE49-F238E27FC236}">
                <a16:creationId xmlns:a16="http://schemas.microsoft.com/office/drawing/2014/main" id="{9917B17F-41B4-9284-465F-2DD4D5FA9D90}"/>
              </a:ext>
            </a:extLst>
          </p:cNvPr>
          <p:cNvSpPr/>
          <p:nvPr>
            <p:custDataLst>
              <p:tags r:id="rId3"/>
            </p:custDataLst>
          </p:nvPr>
        </p:nvSpPr>
        <p:spPr>
          <a:xfrm>
            <a:off x="3540718" y="2512577"/>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6" name="矩形 10">
            <a:extLst>
              <a:ext uri="{FF2B5EF4-FFF2-40B4-BE49-F238E27FC236}">
                <a16:creationId xmlns:a16="http://schemas.microsoft.com/office/drawing/2014/main" id="{B3B2D25F-84DB-39F6-AE6D-2670B260A14B}"/>
              </a:ext>
            </a:extLst>
          </p:cNvPr>
          <p:cNvSpPr/>
          <p:nvPr>
            <p:custDataLst>
              <p:tags r:id="rId4"/>
            </p:custDataLst>
          </p:nvPr>
        </p:nvSpPr>
        <p:spPr>
          <a:xfrm>
            <a:off x="3722915" y="2697821"/>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7" name="圆角矩形 44">
            <a:extLst>
              <a:ext uri="{FF2B5EF4-FFF2-40B4-BE49-F238E27FC236}">
                <a16:creationId xmlns:a16="http://schemas.microsoft.com/office/drawing/2014/main" id="{00F733B6-4018-DECD-9F76-7C1241D0CEAA}"/>
              </a:ext>
            </a:extLst>
          </p:cNvPr>
          <p:cNvSpPr/>
          <p:nvPr/>
        </p:nvSpPr>
        <p:spPr>
          <a:xfrm>
            <a:off x="6664197" y="3146027"/>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18" name="椭圆形标注 20">
            <a:extLst>
              <a:ext uri="{FF2B5EF4-FFF2-40B4-BE49-F238E27FC236}">
                <a16:creationId xmlns:a16="http://schemas.microsoft.com/office/drawing/2014/main" id="{0C82768F-FD99-76C0-FFE2-70C3B133D7A4}"/>
              </a:ext>
            </a:extLst>
          </p:cNvPr>
          <p:cNvSpPr/>
          <p:nvPr/>
        </p:nvSpPr>
        <p:spPr>
          <a:xfrm>
            <a:off x="123470" y="247777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19" name="图片 18">
            <a:extLst>
              <a:ext uri="{FF2B5EF4-FFF2-40B4-BE49-F238E27FC236}">
                <a16:creationId xmlns:a16="http://schemas.microsoft.com/office/drawing/2014/main" id="{9DD7EF49-46A7-B481-B467-D26039FFA30A}"/>
              </a:ext>
            </a:extLst>
          </p:cNvPr>
          <p:cNvPicPr>
            <a:picLocks noChangeAspect="1"/>
          </p:cNvPicPr>
          <p:nvPr/>
        </p:nvPicPr>
        <p:blipFill>
          <a:blip r:embed="rId8"/>
          <a:stretch>
            <a:fillRect/>
          </a:stretch>
        </p:blipFill>
        <p:spPr>
          <a:xfrm>
            <a:off x="4976205" y="2906264"/>
            <a:ext cx="1091898" cy="908261"/>
          </a:xfrm>
          <a:prstGeom prst="rect">
            <a:avLst/>
          </a:prstGeom>
        </p:spPr>
      </p:pic>
      <p:sp>
        <p:nvSpPr>
          <p:cNvPr id="20" name="椭圆形标注 20">
            <a:extLst>
              <a:ext uri="{FF2B5EF4-FFF2-40B4-BE49-F238E27FC236}">
                <a16:creationId xmlns:a16="http://schemas.microsoft.com/office/drawing/2014/main" id="{454BC044-F614-D6EC-E289-48A1B8EA3DF9}"/>
              </a:ext>
            </a:extLst>
          </p:cNvPr>
          <p:cNvSpPr/>
          <p:nvPr/>
        </p:nvSpPr>
        <p:spPr>
          <a:xfrm>
            <a:off x="3286515" y="3956347"/>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1" name="文本框 20">
            <a:extLst>
              <a:ext uri="{FF2B5EF4-FFF2-40B4-BE49-F238E27FC236}">
                <a16:creationId xmlns:a16="http://schemas.microsoft.com/office/drawing/2014/main" id="{96963196-F9BE-2AA0-70D3-993D2A77EEAF}"/>
              </a:ext>
            </a:extLst>
          </p:cNvPr>
          <p:cNvSpPr txBox="1"/>
          <p:nvPr>
            <p:custDataLst>
              <p:tags r:id="rId5"/>
            </p:custDataLst>
          </p:nvPr>
        </p:nvSpPr>
        <p:spPr>
          <a:xfrm>
            <a:off x="4976205" y="3892672"/>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22" name="文本框 21">
            <a:extLst>
              <a:ext uri="{FF2B5EF4-FFF2-40B4-BE49-F238E27FC236}">
                <a16:creationId xmlns:a16="http://schemas.microsoft.com/office/drawing/2014/main" id="{09A799FE-2F12-A63A-BD84-B7075D9096C1}"/>
              </a:ext>
            </a:extLst>
          </p:cNvPr>
          <p:cNvSpPr txBox="1"/>
          <p:nvPr/>
        </p:nvSpPr>
        <p:spPr>
          <a:xfrm>
            <a:off x="4273148" y="1196954"/>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p:txBody>
      </p:sp>
      <p:sp>
        <p:nvSpPr>
          <p:cNvPr id="23" name="圆角矩形标注 2">
            <a:extLst>
              <a:ext uri="{FF2B5EF4-FFF2-40B4-BE49-F238E27FC236}">
                <a16:creationId xmlns:a16="http://schemas.microsoft.com/office/drawing/2014/main" id="{99D063A4-2650-A7C8-55F8-7B0B0C71E0A2}"/>
              </a:ext>
            </a:extLst>
          </p:cNvPr>
          <p:cNvSpPr/>
          <p:nvPr/>
        </p:nvSpPr>
        <p:spPr>
          <a:xfrm>
            <a:off x="4273289" y="1177539"/>
            <a:ext cx="2535051" cy="770851"/>
          </a:xfrm>
          <a:prstGeom prst="wedgeRoundRectCallout">
            <a:avLst>
              <a:gd name="adj1" fmla="val -26914"/>
              <a:gd name="adj2" fmla="val 171737"/>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cxnSp>
        <p:nvCxnSpPr>
          <p:cNvPr id="25" name="直接箭头连接符 24">
            <a:extLst>
              <a:ext uri="{FF2B5EF4-FFF2-40B4-BE49-F238E27FC236}">
                <a16:creationId xmlns:a16="http://schemas.microsoft.com/office/drawing/2014/main" id="{569BE343-AA76-F17F-3DD2-92FA6F092D34}"/>
              </a:ext>
            </a:extLst>
          </p:cNvPr>
          <p:cNvCxnSpPr>
            <a:cxnSpLocks/>
          </p:cNvCxnSpPr>
          <p:nvPr/>
        </p:nvCxnSpPr>
        <p:spPr>
          <a:xfrm>
            <a:off x="6085645" y="3453335"/>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6954CF8-42F2-B698-6B4B-C518358DEFDF}"/>
              </a:ext>
            </a:extLst>
          </p:cNvPr>
          <p:cNvCxnSpPr>
            <a:cxnSpLocks/>
          </p:cNvCxnSpPr>
          <p:nvPr/>
        </p:nvCxnSpPr>
        <p:spPr>
          <a:xfrm>
            <a:off x="2861000" y="2789949"/>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E58D164-DC25-5678-5382-5BAD9CE650DB}"/>
              </a:ext>
            </a:extLst>
          </p:cNvPr>
          <p:cNvCxnSpPr>
            <a:cxnSpLocks/>
          </p:cNvCxnSpPr>
          <p:nvPr/>
        </p:nvCxnSpPr>
        <p:spPr>
          <a:xfrm>
            <a:off x="1156573" y="2798198"/>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1B0D7BE-DD00-24F4-7FA4-E505C28E42AD}"/>
              </a:ext>
            </a:extLst>
          </p:cNvPr>
          <p:cNvCxnSpPr>
            <a:cxnSpLocks/>
          </p:cNvCxnSpPr>
          <p:nvPr/>
        </p:nvCxnSpPr>
        <p:spPr>
          <a:xfrm>
            <a:off x="1998554" y="3036666"/>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600DE71-8BFC-7A11-60E1-C78973DC32A9}"/>
              </a:ext>
            </a:extLst>
          </p:cNvPr>
          <p:cNvCxnSpPr>
            <a:cxnSpLocks/>
          </p:cNvCxnSpPr>
          <p:nvPr/>
        </p:nvCxnSpPr>
        <p:spPr>
          <a:xfrm flipV="1">
            <a:off x="2353577" y="3019622"/>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E8932-1D92-6826-8103-AA3ADB6FA990}"/>
              </a:ext>
            </a:extLst>
          </p:cNvPr>
          <p:cNvCxnSpPr>
            <a:cxnSpLocks/>
          </p:cNvCxnSpPr>
          <p:nvPr/>
        </p:nvCxnSpPr>
        <p:spPr>
          <a:xfrm>
            <a:off x="4681660" y="3458102"/>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65DA53C-4055-0977-335D-252E975B5BE6}"/>
              </a:ext>
            </a:extLst>
          </p:cNvPr>
          <p:cNvSpPr txBox="1"/>
          <p:nvPr/>
        </p:nvSpPr>
        <p:spPr>
          <a:xfrm>
            <a:off x="4273289" y="1470966"/>
            <a:ext cx="2625199" cy="591097"/>
          </a:xfrm>
          <a:prstGeom prst="rect">
            <a:avLst/>
          </a:prstGeom>
          <a:noFill/>
        </p:spPr>
        <p:txBody>
          <a:bodyPr wrap="square" rtlCol="0">
            <a:noAutofit/>
          </a:bodyPr>
          <a:lstStyle/>
          <a:p>
            <a:r>
              <a:rPr lang="zh-CN" altLang="en-US" sz="1100" dirty="0">
                <a:latin typeface="+mj-ea"/>
                <a:ea typeface="+mj-ea"/>
              </a:rPr>
              <a:t>大模型与信息检索如何高效交互来获取其真正需要的特定知识？</a:t>
            </a:r>
          </a:p>
        </p:txBody>
      </p:sp>
      <p:sp>
        <p:nvSpPr>
          <p:cNvPr id="7" name="文本框 21">
            <a:extLst>
              <a:ext uri="{FF2B5EF4-FFF2-40B4-BE49-F238E27FC236}">
                <a16:creationId xmlns:a16="http://schemas.microsoft.com/office/drawing/2014/main" id="{BE14A308-4409-89F2-8A57-E3738D689078}"/>
              </a:ext>
            </a:extLst>
          </p:cNvPr>
          <p:cNvSpPr txBox="1"/>
          <p:nvPr/>
        </p:nvSpPr>
        <p:spPr>
          <a:xfrm>
            <a:off x="1278651" y="1341808"/>
            <a:ext cx="2625199"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信息检索的视角</a:t>
            </a:r>
          </a:p>
          <a:p>
            <a:r>
              <a:rPr lang="zh-CN" altLang="en-US" sz="1100" dirty="0">
                <a:latin typeface="+mj-ea"/>
                <a:ea typeface="+mj-ea"/>
              </a:rPr>
              <a:t>如何提升检索模型获取知识的准确性与泛化性，使其与大语言模型广泛的应用场景相匹配？</a:t>
            </a:r>
          </a:p>
          <a:p>
            <a:pPr marL="171450" indent="-171450" eaLnBrk="1" latinLnBrk="0" hangingPunct="1">
              <a:lnSpc>
                <a:spcPct val="120000"/>
              </a:lnSpc>
              <a:buFont typeface="Arial" panose="020B0604020202020204" pitchFamily="34" charset="0"/>
              <a:buChar char="•"/>
            </a:pP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12" name="圆角矩形标注 2">
            <a:extLst>
              <a:ext uri="{FF2B5EF4-FFF2-40B4-BE49-F238E27FC236}">
                <a16:creationId xmlns:a16="http://schemas.microsoft.com/office/drawing/2014/main" id="{C0326E13-048D-3053-D600-EC93DAF3EB1D}"/>
              </a:ext>
            </a:extLst>
          </p:cNvPr>
          <p:cNvSpPr/>
          <p:nvPr/>
        </p:nvSpPr>
        <p:spPr>
          <a:xfrm>
            <a:off x="1307430" y="1308564"/>
            <a:ext cx="2535051" cy="935877"/>
          </a:xfrm>
          <a:prstGeom prst="wedgeRoundRectCallout">
            <a:avLst>
              <a:gd name="adj1" fmla="val -25198"/>
              <a:gd name="adj2" fmla="val 78570"/>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14" name="文本框 21">
            <a:extLst>
              <a:ext uri="{FF2B5EF4-FFF2-40B4-BE49-F238E27FC236}">
                <a16:creationId xmlns:a16="http://schemas.microsoft.com/office/drawing/2014/main" id="{C27C7590-ABCE-183C-E817-9830ACB9C89D}"/>
              </a:ext>
            </a:extLst>
          </p:cNvPr>
          <p:cNvSpPr txBox="1"/>
          <p:nvPr/>
        </p:nvSpPr>
        <p:spPr>
          <a:xfrm>
            <a:off x="5626528" y="2070976"/>
            <a:ext cx="1702485" cy="90263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大语言模型的视角</a:t>
            </a:r>
          </a:p>
        </p:txBody>
      </p:sp>
      <p:sp>
        <p:nvSpPr>
          <p:cNvPr id="15" name="圆角矩形标注 2">
            <a:extLst>
              <a:ext uri="{FF2B5EF4-FFF2-40B4-BE49-F238E27FC236}">
                <a16:creationId xmlns:a16="http://schemas.microsoft.com/office/drawing/2014/main" id="{50515904-3D3A-D4F8-2A18-B4BAE6D66D19}"/>
              </a:ext>
            </a:extLst>
          </p:cNvPr>
          <p:cNvSpPr/>
          <p:nvPr/>
        </p:nvSpPr>
        <p:spPr>
          <a:xfrm>
            <a:off x="5631127" y="1992828"/>
            <a:ext cx="1524548" cy="750201"/>
          </a:xfrm>
          <a:prstGeom prst="wedgeRoundRectCallout">
            <a:avLst>
              <a:gd name="adj1" fmla="val -32046"/>
              <a:gd name="adj2" fmla="val 105204"/>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sp>
        <p:nvSpPr>
          <p:cNvPr id="31" name="文本框 4">
            <a:extLst>
              <a:ext uri="{FF2B5EF4-FFF2-40B4-BE49-F238E27FC236}">
                <a16:creationId xmlns:a16="http://schemas.microsoft.com/office/drawing/2014/main" id="{C792FD02-D6AA-2AB3-B779-8EB2045AA176}"/>
              </a:ext>
            </a:extLst>
          </p:cNvPr>
          <p:cNvSpPr txBox="1"/>
          <p:nvPr/>
        </p:nvSpPr>
        <p:spPr>
          <a:xfrm>
            <a:off x="5655144" y="2317127"/>
            <a:ext cx="1549821" cy="256865"/>
          </a:xfrm>
          <a:prstGeom prst="rect">
            <a:avLst/>
          </a:prstGeom>
          <a:noFill/>
        </p:spPr>
        <p:txBody>
          <a:bodyPr wrap="square" rtlCol="0">
            <a:noAutofit/>
          </a:bodyPr>
          <a:lstStyle/>
          <a:p>
            <a:r>
              <a:rPr lang="zh-CN" altLang="en-US" sz="1100" dirty="0">
                <a:latin typeface="+mj-ea"/>
                <a:ea typeface="+mj-ea"/>
              </a:rPr>
              <a:t>如何缓解大模型生成的知识性幻觉问题？</a:t>
            </a:r>
          </a:p>
        </p:txBody>
      </p:sp>
    </p:spTree>
    <p:extLst>
      <p:ext uri="{BB962C8B-B14F-4D97-AF65-F5344CB8AC3E}">
        <p14:creationId xmlns:p14="http://schemas.microsoft.com/office/powerpoint/2010/main" val="3647958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去偏训练</a:t>
            </a:r>
            <a:endParaRPr lang="en-CN" dirty="0"/>
          </a:p>
        </p:txBody>
      </p:sp>
      <p:pic>
        <p:nvPicPr>
          <p:cNvPr id="6" name="图片 5">
            <a:extLst>
              <a:ext uri="{FF2B5EF4-FFF2-40B4-BE49-F238E27FC236}">
                <a16:creationId xmlns:a16="http://schemas.microsoft.com/office/drawing/2014/main" id="{417698BD-4FE0-F8EF-AE59-E02CC10BE34A}"/>
              </a:ext>
            </a:extLst>
          </p:cNvPr>
          <p:cNvPicPr>
            <a:picLocks noChangeAspect="1"/>
          </p:cNvPicPr>
          <p:nvPr/>
        </p:nvPicPr>
        <p:blipFill>
          <a:blip r:embed="rId2"/>
          <a:stretch>
            <a:fillRect/>
          </a:stretch>
        </p:blipFill>
        <p:spPr>
          <a:xfrm>
            <a:off x="3074990" y="2592146"/>
            <a:ext cx="3668162" cy="481413"/>
          </a:xfrm>
          <a:prstGeom prst="rect">
            <a:avLst/>
          </a:prstGeom>
        </p:spPr>
      </p:pic>
      <p:sp>
        <p:nvSpPr>
          <p:cNvPr id="7" name="文本框 6">
            <a:extLst>
              <a:ext uri="{FF2B5EF4-FFF2-40B4-BE49-F238E27FC236}">
                <a16:creationId xmlns:a16="http://schemas.microsoft.com/office/drawing/2014/main" id="{ABF90B52-55C2-D012-2DFF-27FC29057772}"/>
              </a:ext>
            </a:extLst>
          </p:cNvPr>
          <p:cNvSpPr txBox="1"/>
          <p:nvPr/>
        </p:nvSpPr>
        <p:spPr>
          <a:xfrm>
            <a:off x="398846" y="2697132"/>
            <a:ext cx="2791968" cy="307777"/>
          </a:xfrm>
          <a:prstGeom prst="rect">
            <a:avLst/>
          </a:prstGeom>
          <a:noFill/>
        </p:spPr>
        <p:txBody>
          <a:bodyPr wrap="square" rtlCol="0">
            <a:spAutoFit/>
          </a:bodyPr>
          <a:lstStyle/>
          <a:p>
            <a:pPr algn="l"/>
            <a:r>
              <a:rPr lang="zh-CN" altLang="en-US" dirty="0">
                <a:latin typeface="Microsoft YaHei" panose="020B0503020204020204" pitchFamily="34" charset="-122"/>
                <a:ea typeface="Microsoft YaHei" panose="020B0503020204020204" pitchFamily="34" charset="-122"/>
              </a:rPr>
              <a:t>度量训练过程中潜在的偏差程度：</a:t>
            </a:r>
          </a:p>
        </p:txBody>
      </p:sp>
      <p:pic>
        <p:nvPicPr>
          <p:cNvPr id="10" name="图片 9">
            <a:extLst>
              <a:ext uri="{FF2B5EF4-FFF2-40B4-BE49-F238E27FC236}">
                <a16:creationId xmlns:a16="http://schemas.microsoft.com/office/drawing/2014/main" id="{3F7DDA86-142C-0B26-6AD2-7D6ED9A5905D}"/>
              </a:ext>
            </a:extLst>
          </p:cNvPr>
          <p:cNvPicPr>
            <a:picLocks noChangeAspect="1"/>
          </p:cNvPicPr>
          <p:nvPr/>
        </p:nvPicPr>
        <p:blipFill>
          <a:blip r:embed="rId3"/>
          <a:stretch>
            <a:fillRect/>
          </a:stretch>
        </p:blipFill>
        <p:spPr>
          <a:xfrm>
            <a:off x="3096768" y="3496778"/>
            <a:ext cx="5236464" cy="412320"/>
          </a:xfrm>
          <a:prstGeom prst="rect">
            <a:avLst/>
          </a:prstGeom>
        </p:spPr>
      </p:pic>
      <p:sp>
        <p:nvSpPr>
          <p:cNvPr id="11" name="文本框 10">
            <a:extLst>
              <a:ext uri="{FF2B5EF4-FFF2-40B4-BE49-F238E27FC236}">
                <a16:creationId xmlns:a16="http://schemas.microsoft.com/office/drawing/2014/main" id="{7517A1D6-1E47-39A1-6CD5-E3550ABA7A63}"/>
              </a:ext>
            </a:extLst>
          </p:cNvPr>
          <p:cNvSpPr txBox="1"/>
          <p:nvPr/>
        </p:nvSpPr>
        <p:spPr>
          <a:xfrm>
            <a:off x="398846" y="3441328"/>
            <a:ext cx="2791968" cy="523220"/>
          </a:xfrm>
          <a:prstGeom prst="rect">
            <a:avLst/>
          </a:prstGeom>
          <a:noFill/>
        </p:spPr>
        <p:txBody>
          <a:bodyPr wrap="square" rtlCol="0">
            <a:spAutoFit/>
          </a:bodyPr>
          <a:lstStyle/>
          <a:p>
            <a:pPr algn="l"/>
            <a:r>
              <a:rPr lang="zh-CN" altLang="en-US" dirty="0">
                <a:latin typeface="Microsoft YaHei" panose="020B0503020204020204" pitchFamily="34" charset="-122"/>
                <a:ea typeface="Microsoft YaHei" panose="020B0503020204020204" pitchFamily="34" charset="-122"/>
              </a:rPr>
              <a:t>基于伯努利采样来</a:t>
            </a:r>
            <a:r>
              <a:rPr lang="zh-CN" altLang="en-US" dirty="0">
                <a:solidFill>
                  <a:srgbClr val="C00000"/>
                </a:solidFill>
                <a:latin typeface="Microsoft YaHei" panose="020B0503020204020204" pitchFamily="34" charset="-122"/>
                <a:ea typeface="Microsoft YaHei" panose="020B0503020204020204" pitchFamily="34" charset="-122"/>
              </a:rPr>
              <a:t>控制检索模型对生成图片的容忍程度</a:t>
            </a:r>
            <a:r>
              <a:rPr lang="zh-CN" altLang="en-US" dirty="0">
                <a:latin typeface="Microsoft YaHei" panose="020B0503020204020204" pitchFamily="34" charset="-122"/>
                <a:ea typeface="Microsoft YaHei" panose="020B0503020204020204" pitchFamily="34" charset="-122"/>
              </a:rPr>
              <a:t>：</a:t>
            </a:r>
          </a:p>
        </p:txBody>
      </p:sp>
      <p:pic>
        <p:nvPicPr>
          <p:cNvPr id="13" name="图片 12">
            <a:extLst>
              <a:ext uri="{FF2B5EF4-FFF2-40B4-BE49-F238E27FC236}">
                <a16:creationId xmlns:a16="http://schemas.microsoft.com/office/drawing/2014/main" id="{B7B83B4F-1DA3-4C9C-576B-8FDCECB7CE85}"/>
              </a:ext>
            </a:extLst>
          </p:cNvPr>
          <p:cNvPicPr>
            <a:picLocks noChangeAspect="1"/>
          </p:cNvPicPr>
          <p:nvPr/>
        </p:nvPicPr>
        <p:blipFill>
          <a:blip r:embed="rId4"/>
          <a:stretch>
            <a:fillRect/>
          </a:stretch>
        </p:blipFill>
        <p:spPr>
          <a:xfrm>
            <a:off x="2399966" y="4367906"/>
            <a:ext cx="3731728" cy="597564"/>
          </a:xfrm>
          <a:prstGeom prst="rect">
            <a:avLst/>
          </a:prstGeom>
        </p:spPr>
      </p:pic>
      <p:sp>
        <p:nvSpPr>
          <p:cNvPr id="14" name="文本框 13">
            <a:extLst>
              <a:ext uri="{FF2B5EF4-FFF2-40B4-BE49-F238E27FC236}">
                <a16:creationId xmlns:a16="http://schemas.microsoft.com/office/drawing/2014/main" id="{540AB2BA-EE48-41DD-9D1E-228850868665}"/>
              </a:ext>
            </a:extLst>
          </p:cNvPr>
          <p:cNvSpPr txBox="1"/>
          <p:nvPr/>
        </p:nvSpPr>
        <p:spPr>
          <a:xfrm>
            <a:off x="408432" y="4425704"/>
            <a:ext cx="2791968" cy="307777"/>
          </a:xfrm>
          <a:prstGeom prst="rect">
            <a:avLst/>
          </a:prstGeom>
          <a:noFill/>
        </p:spPr>
        <p:txBody>
          <a:bodyPr wrap="square" rtlCol="0">
            <a:spAutoFit/>
          </a:bodyPr>
          <a:lstStyle/>
          <a:p>
            <a:pPr algn="l"/>
            <a:r>
              <a:rPr lang="zh-CN" altLang="en-US" dirty="0">
                <a:latin typeface="Microsoft YaHei" panose="020B0503020204020204" pitchFamily="34" charset="-122"/>
                <a:ea typeface="Microsoft YaHei" panose="020B0503020204020204" pitchFamily="34" charset="-122"/>
              </a:rPr>
              <a:t>去偏训练的损失函数：</a:t>
            </a:r>
          </a:p>
        </p:txBody>
      </p:sp>
      <p:sp>
        <p:nvSpPr>
          <p:cNvPr id="15" name="文本框 14">
            <a:extLst>
              <a:ext uri="{FF2B5EF4-FFF2-40B4-BE49-F238E27FC236}">
                <a16:creationId xmlns:a16="http://schemas.microsoft.com/office/drawing/2014/main" id="{79F721AD-B7DE-21A0-40FD-49C8C3057481}"/>
              </a:ext>
            </a:extLst>
          </p:cNvPr>
          <p:cNvSpPr txBox="1"/>
          <p:nvPr/>
        </p:nvSpPr>
        <p:spPr>
          <a:xfrm>
            <a:off x="398846" y="2067988"/>
            <a:ext cx="2791968" cy="307777"/>
          </a:xfrm>
          <a:prstGeom prst="rect">
            <a:avLst/>
          </a:prstGeom>
          <a:noFill/>
        </p:spPr>
        <p:txBody>
          <a:bodyPr wrap="square" rtlCol="0">
            <a:spAutoFit/>
          </a:bodyPr>
          <a:lstStyle/>
          <a:p>
            <a:pPr algn="l"/>
            <a:r>
              <a:rPr lang="zh-CN" altLang="en-US" dirty="0">
                <a:latin typeface="Microsoft YaHei" panose="020B0503020204020204" pitchFamily="34" charset="-122"/>
                <a:ea typeface="Microsoft YaHei" panose="020B0503020204020204" pitchFamily="34" charset="-122"/>
              </a:rPr>
              <a:t>训练时</a:t>
            </a:r>
            <a:r>
              <a:rPr lang="zh-CN" altLang="en-US" dirty="0">
                <a:solidFill>
                  <a:srgbClr val="C00000"/>
                </a:solidFill>
                <a:latin typeface="Microsoft YaHei" panose="020B0503020204020204" pitchFamily="34" charset="-122"/>
                <a:ea typeface="Microsoft YaHei" panose="020B0503020204020204" pitchFamily="34" charset="-122"/>
              </a:rPr>
              <a:t>文本</a:t>
            </a:r>
            <a:r>
              <a:rPr lang="en-US" altLang="zh-CN" dirty="0">
                <a:solidFill>
                  <a:srgbClr val="C00000"/>
                </a:solidFill>
                <a:latin typeface="Microsoft YaHei" panose="020B0503020204020204" pitchFamily="34" charset="-122"/>
                <a:ea typeface="Microsoft YaHei" panose="020B0503020204020204" pitchFamily="34" charset="-122"/>
              </a:rPr>
              <a:t>-</a:t>
            </a:r>
            <a:r>
              <a:rPr lang="zh-CN" altLang="en-US" dirty="0">
                <a:solidFill>
                  <a:srgbClr val="C00000"/>
                </a:solidFill>
                <a:latin typeface="Microsoft YaHei" panose="020B0503020204020204" pitchFamily="34" charset="-122"/>
                <a:ea typeface="Microsoft YaHei" panose="020B0503020204020204" pitchFamily="34" charset="-122"/>
              </a:rPr>
              <a:t>生成图片</a:t>
            </a:r>
            <a:r>
              <a:rPr lang="zh-CN" altLang="en-US" dirty="0">
                <a:latin typeface="Microsoft YaHei" panose="020B0503020204020204" pitchFamily="34" charset="-122"/>
                <a:ea typeface="Microsoft YaHei" panose="020B0503020204020204" pitchFamily="34" charset="-122"/>
              </a:rPr>
              <a:t>的匹配分数：</a:t>
            </a:r>
          </a:p>
        </p:txBody>
      </p:sp>
      <p:pic>
        <p:nvPicPr>
          <p:cNvPr id="17" name="图片 16">
            <a:extLst>
              <a:ext uri="{FF2B5EF4-FFF2-40B4-BE49-F238E27FC236}">
                <a16:creationId xmlns:a16="http://schemas.microsoft.com/office/drawing/2014/main" id="{235C93CC-BC84-4ABC-9D85-236092427FFF}"/>
              </a:ext>
            </a:extLst>
          </p:cNvPr>
          <p:cNvPicPr>
            <a:picLocks noChangeAspect="1"/>
          </p:cNvPicPr>
          <p:nvPr/>
        </p:nvPicPr>
        <p:blipFill>
          <a:blip r:embed="rId5"/>
          <a:stretch>
            <a:fillRect/>
          </a:stretch>
        </p:blipFill>
        <p:spPr>
          <a:xfrm>
            <a:off x="3157728" y="2061291"/>
            <a:ext cx="881557" cy="314474"/>
          </a:xfrm>
          <a:prstGeom prst="rect">
            <a:avLst/>
          </a:prstGeom>
        </p:spPr>
      </p:pic>
      <p:sp>
        <p:nvSpPr>
          <p:cNvPr id="18" name="文本框 17">
            <a:extLst>
              <a:ext uri="{FF2B5EF4-FFF2-40B4-BE49-F238E27FC236}">
                <a16:creationId xmlns:a16="http://schemas.microsoft.com/office/drawing/2014/main" id="{2C1FA26B-D6F1-3405-8AD9-AA30157D2C85}"/>
              </a:ext>
            </a:extLst>
          </p:cNvPr>
          <p:cNvSpPr txBox="1"/>
          <p:nvPr/>
        </p:nvSpPr>
        <p:spPr>
          <a:xfrm>
            <a:off x="398846" y="1368281"/>
            <a:ext cx="2791968" cy="307777"/>
          </a:xfrm>
          <a:prstGeom prst="rect">
            <a:avLst/>
          </a:prstGeom>
          <a:noFill/>
        </p:spPr>
        <p:txBody>
          <a:bodyPr wrap="square" rtlCol="0">
            <a:spAutoFit/>
          </a:bodyPr>
          <a:lstStyle/>
          <a:p>
            <a:pPr algn="l"/>
            <a:r>
              <a:rPr lang="zh-CN" altLang="en-US" dirty="0">
                <a:latin typeface="Microsoft YaHei" panose="020B0503020204020204" pitchFamily="34" charset="-122"/>
                <a:ea typeface="Microsoft YaHei" panose="020B0503020204020204" pitchFamily="34" charset="-122"/>
              </a:rPr>
              <a:t>训练时</a:t>
            </a:r>
            <a:r>
              <a:rPr lang="zh-CN" altLang="en-US" dirty="0">
                <a:solidFill>
                  <a:srgbClr val="C00000"/>
                </a:solidFill>
                <a:latin typeface="Microsoft YaHei" panose="020B0503020204020204" pitchFamily="34" charset="-122"/>
                <a:ea typeface="Microsoft YaHei" panose="020B0503020204020204" pitchFamily="34" charset="-122"/>
              </a:rPr>
              <a:t>文本</a:t>
            </a:r>
            <a:r>
              <a:rPr lang="en-US" altLang="zh-CN" dirty="0">
                <a:solidFill>
                  <a:srgbClr val="C00000"/>
                </a:solidFill>
                <a:latin typeface="Microsoft YaHei" panose="020B0503020204020204" pitchFamily="34" charset="-122"/>
                <a:ea typeface="Microsoft YaHei" panose="020B0503020204020204" pitchFamily="34" charset="-122"/>
              </a:rPr>
              <a:t>-</a:t>
            </a:r>
            <a:r>
              <a:rPr lang="zh-CN" altLang="en-US" dirty="0">
                <a:solidFill>
                  <a:srgbClr val="C00000"/>
                </a:solidFill>
                <a:latin typeface="Microsoft YaHei" panose="020B0503020204020204" pitchFamily="34" charset="-122"/>
                <a:ea typeface="Microsoft YaHei" panose="020B0503020204020204" pitchFamily="34" charset="-122"/>
              </a:rPr>
              <a:t>真实图片</a:t>
            </a:r>
            <a:r>
              <a:rPr lang="zh-CN" altLang="en-US" dirty="0">
                <a:latin typeface="Microsoft YaHei" panose="020B0503020204020204" pitchFamily="34" charset="-122"/>
                <a:ea typeface="Microsoft YaHei" panose="020B0503020204020204" pitchFamily="34" charset="-122"/>
              </a:rPr>
              <a:t>的匹配分数：</a:t>
            </a:r>
          </a:p>
        </p:txBody>
      </p:sp>
      <p:pic>
        <p:nvPicPr>
          <p:cNvPr id="20" name="图片 19">
            <a:extLst>
              <a:ext uri="{FF2B5EF4-FFF2-40B4-BE49-F238E27FC236}">
                <a16:creationId xmlns:a16="http://schemas.microsoft.com/office/drawing/2014/main" id="{6C2BA82E-7B70-F4E2-1B5F-A457F9FD3EF8}"/>
              </a:ext>
            </a:extLst>
          </p:cNvPr>
          <p:cNvPicPr>
            <a:picLocks noChangeAspect="1"/>
          </p:cNvPicPr>
          <p:nvPr/>
        </p:nvPicPr>
        <p:blipFill>
          <a:blip r:embed="rId6"/>
          <a:stretch>
            <a:fillRect/>
          </a:stretch>
        </p:blipFill>
        <p:spPr>
          <a:xfrm>
            <a:off x="3200400" y="1369975"/>
            <a:ext cx="840890" cy="287133"/>
          </a:xfrm>
          <a:prstGeom prst="rect">
            <a:avLst/>
          </a:prstGeom>
        </p:spPr>
      </p:pic>
    </p:spTree>
    <p:extLst>
      <p:ext uri="{BB962C8B-B14F-4D97-AF65-F5344CB8AC3E}">
        <p14:creationId xmlns:p14="http://schemas.microsoft.com/office/powerpoint/2010/main" val="1224691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去偏评估</a:t>
            </a:r>
            <a:r>
              <a:rPr lang="en-US" altLang="zh-CN" dirty="0"/>
              <a:t>-</a:t>
            </a:r>
            <a:r>
              <a:rPr lang="zh-CN" altLang="en-US" dirty="0"/>
              <a:t>实验</a:t>
            </a:r>
            <a:endParaRPr lang="en-CN" dirty="0"/>
          </a:p>
        </p:txBody>
      </p:sp>
      <p:sp>
        <p:nvSpPr>
          <p:cNvPr id="9" name="文本框 8">
            <a:extLst>
              <a:ext uri="{FF2B5EF4-FFF2-40B4-BE49-F238E27FC236}">
                <a16:creationId xmlns:a16="http://schemas.microsoft.com/office/drawing/2014/main" id="{9A37F95C-3D6E-0137-888F-B1EF56E8E265}"/>
              </a:ext>
            </a:extLst>
          </p:cNvPr>
          <p:cNvSpPr txBox="1"/>
          <p:nvPr/>
        </p:nvSpPr>
        <p:spPr>
          <a:xfrm>
            <a:off x="0" y="4392351"/>
            <a:ext cx="9144000" cy="646331"/>
          </a:xfrm>
          <a:prstGeom prst="rect">
            <a:avLst/>
          </a:prstGeom>
          <a:solidFill>
            <a:schemeClr val="accent2">
              <a:lumMod val="20000"/>
              <a:lumOff val="80000"/>
            </a:schemeClr>
          </a:solidFill>
        </p:spPr>
        <p:txBody>
          <a:bodyPr wrap="square" anchor="b">
            <a:spAutoFit/>
          </a:bodyPr>
          <a:lstStyle>
            <a:defPPr marR="0" lvl="0" algn="l" rtl="0">
              <a:lnSpc>
                <a:spcPct val="100000"/>
              </a:lnSpc>
              <a:spcBef>
                <a:spcPts val="0"/>
              </a:spcBef>
              <a:spcAft>
                <a:spcPts val="0"/>
              </a:spcAft>
              <a:defRPr/>
            </a:defPPr>
            <a:lvl1pPr algn="ctr" defTabSz="543560" fontAlgn="base">
              <a:spcBef>
                <a:spcPct val="0"/>
              </a:spcBef>
              <a:spcAft>
                <a:spcPct val="0"/>
              </a:spcAft>
              <a:defRPr kumimoji="1" sz="1800" kern="1200">
                <a:solidFill>
                  <a:schemeClr val="tx1"/>
                </a:solidFill>
                <a:latin typeface="+mj-ea"/>
                <a:ea typeface="+mj-ea"/>
                <a:cs typeface="MS PGothic" panose="020B0600070205080204" charset="-128"/>
              </a:defRPr>
            </a:lvl1pPr>
            <a:lvl2pPr algn="ctr" defTabSz="1087120" fontAlgn="base">
              <a:spcBef>
                <a:spcPct val="0"/>
              </a:spcBef>
              <a:spcAft>
                <a:spcPct val="0"/>
              </a:spcAft>
              <a:defRPr sz="10500">
                <a:solidFill>
                  <a:schemeClr val="tx1"/>
                </a:solidFill>
                <a:latin typeface="Open Sans" charset="0"/>
                <a:ea typeface="MS PGothic" panose="020B0600070205080204" charset="-128"/>
              </a:defRPr>
            </a:lvl2pPr>
            <a:lvl3pPr algn="ctr" defTabSz="1087120" fontAlgn="base">
              <a:spcBef>
                <a:spcPct val="0"/>
              </a:spcBef>
              <a:spcAft>
                <a:spcPct val="0"/>
              </a:spcAft>
              <a:defRPr sz="1800">
                <a:solidFill>
                  <a:schemeClr val="tx1"/>
                </a:solidFill>
                <a:latin typeface="Microsoft YaHei" panose="020B0503020204020204" pitchFamily="34" charset="-122"/>
                <a:ea typeface="Microsoft YaHei" panose="020B0503020204020204" pitchFamily="34" charset="-122"/>
              </a:defRPr>
            </a:lvl3pPr>
            <a:lvl4pPr algn="ctr" defTabSz="1087120" fontAlgn="base">
              <a:spcBef>
                <a:spcPct val="0"/>
              </a:spcBef>
              <a:spcAft>
                <a:spcPct val="0"/>
              </a:spcAft>
              <a:defRPr sz="10500">
                <a:solidFill>
                  <a:schemeClr val="tx1"/>
                </a:solidFill>
                <a:latin typeface="Open Sans" charset="0"/>
                <a:ea typeface="MS PGothic" panose="020B0600070205080204" charset="-128"/>
              </a:defRPr>
            </a:lvl4pPr>
            <a:lvl5pPr algn="ctr" defTabSz="1087120" fontAlgn="base">
              <a:spcBef>
                <a:spcPct val="0"/>
              </a:spcBef>
              <a:spcAft>
                <a:spcPct val="0"/>
              </a:spcAft>
              <a:defRPr sz="10500">
                <a:solidFill>
                  <a:schemeClr val="tx1"/>
                </a:solidFill>
                <a:latin typeface="Open Sans" charset="0"/>
                <a:ea typeface="MS PGothic" panose="020B0600070205080204" charset="-128"/>
              </a:defRPr>
            </a:lvl5pPr>
            <a:lvl6pPr marL="457200" algn="ctr" defTabSz="1087120" fontAlgn="base">
              <a:spcBef>
                <a:spcPct val="0"/>
              </a:spcBef>
              <a:spcAft>
                <a:spcPct val="0"/>
              </a:spcAft>
              <a:defRPr sz="10500">
                <a:solidFill>
                  <a:schemeClr val="tx1"/>
                </a:solidFill>
                <a:latin typeface="Open Sans" charset="0"/>
                <a:ea typeface="MS PGothic" panose="020B0600070205080204" charset="-128"/>
              </a:defRPr>
            </a:lvl6pPr>
            <a:lvl7pPr marL="914400" algn="ctr" defTabSz="1087120" fontAlgn="base">
              <a:spcBef>
                <a:spcPct val="0"/>
              </a:spcBef>
              <a:spcAft>
                <a:spcPct val="0"/>
              </a:spcAft>
              <a:defRPr sz="10500">
                <a:solidFill>
                  <a:schemeClr val="tx1"/>
                </a:solidFill>
                <a:latin typeface="Open Sans" charset="0"/>
                <a:ea typeface="MS PGothic" panose="020B0600070205080204" charset="-128"/>
              </a:defRPr>
            </a:lvl7pPr>
            <a:lvl8pPr marL="1371600" algn="ctr" defTabSz="1087120" fontAlgn="base">
              <a:spcBef>
                <a:spcPct val="0"/>
              </a:spcBef>
              <a:spcAft>
                <a:spcPct val="0"/>
              </a:spcAft>
              <a:defRPr sz="10500">
                <a:solidFill>
                  <a:schemeClr val="tx1"/>
                </a:solidFill>
                <a:latin typeface="Open Sans" charset="0"/>
                <a:ea typeface="MS PGothic" panose="020B0600070205080204" charset="-128"/>
              </a:defRPr>
            </a:lvl8pPr>
            <a:lvl9pPr marL="1828800" algn="ctr" defTabSz="1087120" fontAlgn="base">
              <a:spcBef>
                <a:spcPct val="0"/>
              </a:spcBef>
              <a:spcAft>
                <a:spcPct val="0"/>
              </a:spcAft>
              <a:defRPr sz="10500">
                <a:solidFill>
                  <a:schemeClr val="tx1"/>
                </a:solidFill>
                <a:latin typeface="Open Sans" charset="0"/>
                <a:ea typeface="MS PGothic" panose="020B0600070205080204" charset="-128"/>
              </a:defRPr>
            </a:lvl9pPr>
          </a:lstStyle>
          <a:p>
            <a:pPr lvl="2"/>
            <a:r>
              <a:rPr lang="zh-CN" altLang="en-US" dirty="0"/>
              <a:t>随着采样概率的增加，检索模型将越来越排斥生成的图片</a:t>
            </a:r>
            <a:endParaRPr lang="en-US" altLang="zh-CN" dirty="0"/>
          </a:p>
          <a:p>
            <a:pPr lvl="2"/>
            <a:r>
              <a:rPr lang="zh-CN" altLang="en-US" dirty="0"/>
              <a:t>当采样概率为</a:t>
            </a:r>
            <a:r>
              <a:rPr lang="en-US" altLang="zh-CN" dirty="0"/>
              <a:t>50%</a:t>
            </a:r>
            <a:r>
              <a:rPr lang="zh-CN" altLang="en-US" dirty="0"/>
              <a:t>时，检索模型会大致平等地看待生成图与真实图</a:t>
            </a:r>
            <a:endParaRPr lang="en-US" altLang="zh-CN" dirty="0"/>
          </a:p>
        </p:txBody>
      </p:sp>
      <p:pic>
        <p:nvPicPr>
          <p:cNvPr id="6" name="图片 5">
            <a:extLst>
              <a:ext uri="{FF2B5EF4-FFF2-40B4-BE49-F238E27FC236}">
                <a16:creationId xmlns:a16="http://schemas.microsoft.com/office/drawing/2014/main" id="{D87B5E58-62DA-4A1E-F1EF-1CC380801D3F}"/>
              </a:ext>
            </a:extLst>
          </p:cNvPr>
          <p:cNvPicPr>
            <a:picLocks noChangeAspect="1"/>
          </p:cNvPicPr>
          <p:nvPr/>
        </p:nvPicPr>
        <p:blipFill>
          <a:blip r:embed="rId2"/>
          <a:stretch>
            <a:fillRect/>
          </a:stretch>
        </p:blipFill>
        <p:spPr>
          <a:xfrm>
            <a:off x="1330777" y="1034066"/>
            <a:ext cx="6322353" cy="3239383"/>
          </a:xfrm>
          <a:prstGeom prst="rect">
            <a:avLst/>
          </a:prstGeom>
        </p:spPr>
      </p:pic>
    </p:spTree>
    <p:extLst>
      <p:ext uri="{BB962C8B-B14F-4D97-AF65-F5344CB8AC3E}">
        <p14:creationId xmlns:p14="http://schemas.microsoft.com/office/powerpoint/2010/main" val="1795918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55A7-031A-9943-80DC-BD00A2916411}"/>
              </a:ext>
            </a:extLst>
          </p:cNvPr>
          <p:cNvSpPr>
            <a:spLocks noGrp="1"/>
          </p:cNvSpPr>
          <p:nvPr>
            <p:ph type="title"/>
          </p:nvPr>
        </p:nvSpPr>
        <p:spPr/>
        <p:txBody>
          <a:bodyPr/>
          <a:lstStyle/>
          <a:p>
            <a:r>
              <a:rPr lang="zh-CN" altLang="en-US" dirty="0"/>
              <a:t>偏差评估</a:t>
            </a:r>
            <a:r>
              <a:rPr lang="en-US" altLang="zh-CN" dirty="0"/>
              <a:t>-</a:t>
            </a:r>
            <a:r>
              <a:rPr lang="zh-CN" altLang="en-US" dirty="0"/>
              <a:t>原因</a:t>
            </a:r>
            <a:endParaRPr lang="en-CN" dirty="0"/>
          </a:p>
        </p:txBody>
      </p:sp>
      <p:sp>
        <p:nvSpPr>
          <p:cNvPr id="3" name="文本框 2">
            <a:extLst>
              <a:ext uri="{FF2B5EF4-FFF2-40B4-BE49-F238E27FC236}">
                <a16:creationId xmlns:a16="http://schemas.microsoft.com/office/drawing/2014/main" id="{B42A98F4-C4B7-12D5-7E5C-6EA8D51B5C9C}"/>
              </a:ext>
            </a:extLst>
          </p:cNvPr>
          <p:cNvSpPr txBox="1"/>
          <p:nvPr/>
        </p:nvSpPr>
        <p:spPr>
          <a:xfrm>
            <a:off x="3822192" y="351299"/>
            <a:ext cx="4339650" cy="600164"/>
          </a:xfrm>
          <a:prstGeom prst="rect">
            <a:avLst/>
          </a:prstGeom>
          <a:noFill/>
        </p:spPr>
        <p:txBody>
          <a:bodyPr wrap="none" rtlCol="0">
            <a:spAutoFit/>
          </a:bodyPr>
          <a:lstStyle/>
          <a:p>
            <a:pPr marL="914400" lvl="2" algn="l">
              <a:lnSpc>
                <a:spcPct val="100000"/>
              </a:lnSpc>
              <a:spcAft>
                <a:spcPts val="600"/>
              </a:spcAft>
            </a:pPr>
            <a:r>
              <a:rPr lang="zh-CN" altLang="en-US" sz="1400" b="1" dirty="0">
                <a:latin typeface="+mj-ea"/>
                <a:ea typeface="+mj-ea"/>
                <a:cs typeface="Times New Roman" panose="02020603050405020304" pitchFamily="18" charset="0"/>
              </a:rPr>
              <a:t>通过去偏检索器和原始检索器的对比分析</a:t>
            </a:r>
            <a:endParaRPr lang="en-US" altLang="zh-CN" sz="1400" b="1" dirty="0">
              <a:latin typeface="+mj-ea"/>
              <a:ea typeface="+mj-ea"/>
              <a:cs typeface="Times New Roman" panose="02020603050405020304" pitchFamily="18" charset="0"/>
            </a:endParaRPr>
          </a:p>
          <a:p>
            <a:pPr marL="914400" lvl="2" algn="l">
              <a:lnSpc>
                <a:spcPct val="100000"/>
              </a:lnSpc>
              <a:spcAft>
                <a:spcPts val="600"/>
              </a:spcAft>
            </a:pPr>
            <a:r>
              <a:rPr lang="zh-CN" altLang="en-US" sz="1400" b="1" dirty="0">
                <a:latin typeface="+mj-ea"/>
                <a:ea typeface="+mj-ea"/>
                <a:cs typeface="Times New Roman" panose="02020603050405020304" pitchFamily="18" charset="0"/>
              </a:rPr>
              <a:t>来</a:t>
            </a:r>
            <a:r>
              <a:rPr lang="zh-CN" altLang="en-US" b="1" dirty="0">
                <a:latin typeface="+mj-ea"/>
                <a:ea typeface="+mj-ea"/>
                <a:cs typeface="Times New Roman" panose="02020603050405020304" pitchFamily="18" charset="0"/>
              </a:rPr>
              <a:t>追寻</a:t>
            </a:r>
            <a:r>
              <a:rPr lang="zh-CN" altLang="en-US" sz="1400" b="1" dirty="0">
                <a:latin typeface="+mj-ea"/>
                <a:ea typeface="+mj-ea"/>
                <a:cs typeface="Times New Roman" panose="02020603050405020304" pitchFamily="18" charset="0"/>
              </a:rPr>
              <a:t>可能导致偏差的原因</a:t>
            </a:r>
            <a:endParaRPr lang="en-US" altLang="zh-CN" sz="1400" b="1" dirty="0">
              <a:latin typeface="+mj-ea"/>
              <a:ea typeface="+mj-ea"/>
              <a:cs typeface="Times New Roman" panose="02020603050405020304" pitchFamily="18" charset="0"/>
            </a:endParaRPr>
          </a:p>
        </p:txBody>
      </p:sp>
      <p:pic>
        <p:nvPicPr>
          <p:cNvPr id="5" name="图片 4">
            <a:extLst>
              <a:ext uri="{FF2B5EF4-FFF2-40B4-BE49-F238E27FC236}">
                <a16:creationId xmlns:a16="http://schemas.microsoft.com/office/drawing/2014/main" id="{8D86F963-0380-4D05-A550-AF422E9B220B}"/>
              </a:ext>
            </a:extLst>
          </p:cNvPr>
          <p:cNvPicPr>
            <a:picLocks noChangeAspect="1"/>
          </p:cNvPicPr>
          <p:nvPr/>
        </p:nvPicPr>
        <p:blipFill>
          <a:blip r:embed="rId2"/>
          <a:stretch>
            <a:fillRect/>
          </a:stretch>
        </p:blipFill>
        <p:spPr>
          <a:xfrm>
            <a:off x="341376" y="1344189"/>
            <a:ext cx="3552923" cy="3595937"/>
          </a:xfrm>
          <a:prstGeom prst="rect">
            <a:avLst/>
          </a:prstGeom>
        </p:spPr>
      </p:pic>
      <p:sp>
        <p:nvSpPr>
          <p:cNvPr id="7" name="文本框 6">
            <a:extLst>
              <a:ext uri="{FF2B5EF4-FFF2-40B4-BE49-F238E27FC236}">
                <a16:creationId xmlns:a16="http://schemas.microsoft.com/office/drawing/2014/main" id="{49730833-F72A-E94C-813F-8C54813A5482}"/>
              </a:ext>
            </a:extLst>
          </p:cNvPr>
          <p:cNvSpPr txBox="1"/>
          <p:nvPr/>
        </p:nvSpPr>
        <p:spPr>
          <a:xfrm>
            <a:off x="3072906" y="2005318"/>
            <a:ext cx="6492240" cy="2939266"/>
          </a:xfrm>
          <a:prstGeom prst="rect">
            <a:avLst/>
          </a:prstGeom>
          <a:noFill/>
        </p:spPr>
        <p:txBody>
          <a:bodyPr wrap="square" rtlCol="0">
            <a:spAutoFit/>
          </a:bodyPr>
          <a:lstStyle/>
          <a:p>
            <a:pPr marL="1257300" lvl="2" indent="-342900">
              <a:lnSpc>
                <a:spcPct val="100000"/>
              </a:lnSpc>
              <a:spcAft>
                <a:spcPts val="600"/>
              </a:spcAft>
              <a:buAutoNum type="arabicPeriod"/>
            </a:pPr>
            <a:r>
              <a:rPr lang="zh-CN" altLang="en-US" dirty="0">
                <a:latin typeface="+mj-ea"/>
                <a:ea typeface="+mj-ea"/>
                <a:cs typeface="Times New Roman" panose="02020603050405020304" pitchFamily="18" charset="0"/>
              </a:rPr>
              <a:t>去偏检索器对图片表示添加了一个</a:t>
            </a:r>
            <a:r>
              <a:rPr lang="zh-CN" altLang="en-US" dirty="0">
                <a:solidFill>
                  <a:srgbClr val="C00000"/>
                </a:solidFill>
                <a:latin typeface="+mj-ea"/>
                <a:ea typeface="+mj-ea"/>
                <a:cs typeface="Times New Roman" panose="02020603050405020304" pitchFamily="18" charset="0"/>
              </a:rPr>
              <a:t>转换向量</a:t>
            </a:r>
            <a:r>
              <a:rPr lang="en-US" altLang="zh-CN" dirty="0">
                <a:latin typeface="+mj-ea"/>
                <a:ea typeface="+mj-ea"/>
                <a:cs typeface="Times New Roman" panose="02020603050405020304" pitchFamily="18" charset="0"/>
              </a:rPr>
              <a:t>p</a:t>
            </a:r>
          </a:p>
          <a:p>
            <a:pPr marL="1257300" lvl="2" indent="-342900">
              <a:lnSpc>
                <a:spcPct val="100000"/>
              </a:lnSpc>
              <a:spcAft>
                <a:spcPts val="600"/>
              </a:spcAft>
              <a:buAutoNum type="arabicPeriod"/>
            </a:pPr>
            <a:r>
              <a:rPr lang="zh-CN" altLang="en-US" sz="1400" dirty="0">
                <a:latin typeface="+mj-ea"/>
                <a:ea typeface="+mj-ea"/>
                <a:cs typeface="Times New Roman" panose="02020603050405020304" pitchFamily="18" charset="0"/>
              </a:rPr>
              <a:t>该转换向量</a:t>
            </a:r>
            <a:r>
              <a:rPr lang="en-US" altLang="zh-CN" sz="1400" dirty="0">
                <a:latin typeface="+mj-ea"/>
                <a:ea typeface="+mj-ea"/>
                <a:cs typeface="Times New Roman" panose="02020603050405020304" pitchFamily="18" charset="0"/>
              </a:rPr>
              <a:t>p</a:t>
            </a:r>
            <a:r>
              <a:rPr lang="zh-CN" altLang="en-US" sz="1400" dirty="0">
                <a:solidFill>
                  <a:srgbClr val="C00000"/>
                </a:solidFill>
                <a:latin typeface="+mj-ea"/>
                <a:ea typeface="+mj-ea"/>
                <a:cs typeface="Times New Roman" panose="02020603050405020304" pitchFamily="18" charset="0"/>
              </a:rPr>
              <a:t>在语义分布上具有高度一致性</a:t>
            </a:r>
            <a:r>
              <a:rPr lang="zh-CN" altLang="en-US" sz="1400" dirty="0">
                <a:latin typeface="+mj-ea"/>
                <a:ea typeface="+mj-ea"/>
                <a:cs typeface="Times New Roman" panose="02020603050405020304" pitchFamily="18" charset="0"/>
              </a:rPr>
              <a:t>，</a:t>
            </a:r>
            <a:endParaRPr lang="en-US" altLang="zh-CN" sz="1400" dirty="0">
              <a:latin typeface="+mj-ea"/>
              <a:ea typeface="+mj-ea"/>
              <a:cs typeface="Times New Roman" panose="02020603050405020304" pitchFamily="18" charset="0"/>
            </a:endParaRPr>
          </a:p>
          <a:p>
            <a:pPr marL="914400" lvl="2">
              <a:lnSpc>
                <a:spcPct val="100000"/>
              </a:lnSpc>
              <a:spcAft>
                <a:spcPts val="600"/>
              </a:spcAft>
            </a:pPr>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这表明对于各种语义的生成图，去偏检索器仅需要</a:t>
            </a:r>
            <a:endParaRPr lang="en-US" altLang="zh-CN" dirty="0">
              <a:latin typeface="+mj-ea"/>
              <a:ea typeface="+mj-ea"/>
              <a:cs typeface="Times New Roman" panose="02020603050405020304" pitchFamily="18" charset="0"/>
            </a:endParaRPr>
          </a:p>
          <a:p>
            <a:pPr marL="914400" lvl="2">
              <a:lnSpc>
                <a:spcPct val="100000"/>
              </a:lnSpc>
              <a:spcAft>
                <a:spcPts val="600"/>
              </a:spcAft>
            </a:pPr>
            <a:r>
              <a:rPr lang="en-US" altLang="zh-CN" sz="1400" dirty="0">
                <a:latin typeface="+mj-ea"/>
                <a:ea typeface="+mj-ea"/>
                <a:cs typeface="Times New Roman" panose="02020603050405020304" pitchFamily="18" charset="0"/>
              </a:rPr>
              <a:t>       </a:t>
            </a:r>
            <a:r>
              <a:rPr lang="zh-CN" altLang="en-US" sz="1400" dirty="0">
                <a:latin typeface="+mj-ea"/>
                <a:ea typeface="+mj-ea"/>
                <a:cs typeface="Times New Roman" panose="02020603050405020304" pitchFamily="18" charset="0"/>
              </a:rPr>
              <a:t>进行较为一致的变换就能将偏差去除。</a:t>
            </a:r>
            <a:endParaRPr lang="en-US" altLang="zh-CN" sz="1400" dirty="0">
              <a:latin typeface="+mj-ea"/>
              <a:ea typeface="+mj-ea"/>
              <a:cs typeface="Times New Roman" panose="02020603050405020304" pitchFamily="18" charset="0"/>
            </a:endParaRPr>
          </a:p>
          <a:p>
            <a:pPr marL="1257300" lvl="2" indent="-342900">
              <a:lnSpc>
                <a:spcPct val="100000"/>
              </a:lnSpc>
              <a:spcAft>
                <a:spcPts val="600"/>
              </a:spcAft>
              <a:buAutoNum type="arabicPeriod" startAt="3"/>
            </a:pPr>
            <a:r>
              <a:rPr lang="zh-CN" altLang="en-US" dirty="0">
                <a:latin typeface="+mj-ea"/>
                <a:ea typeface="+mj-ea"/>
                <a:cs typeface="Times New Roman" panose="02020603050405020304" pitchFamily="18" charset="0"/>
              </a:rPr>
              <a:t>该变换的反向过程可以理解为偏差产生的原因，即</a:t>
            </a:r>
            <a:endParaRPr lang="en-US" altLang="zh-CN" dirty="0">
              <a:latin typeface="+mj-ea"/>
              <a:ea typeface="+mj-ea"/>
              <a:cs typeface="Times New Roman" panose="02020603050405020304" pitchFamily="18" charset="0"/>
            </a:endParaRPr>
          </a:p>
          <a:p>
            <a:pPr marL="914400" lvl="2">
              <a:lnSpc>
                <a:spcPct val="100000"/>
              </a:lnSpc>
              <a:spcAft>
                <a:spcPts val="600"/>
              </a:spcAft>
            </a:pPr>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生成的图片使得检索器对其编码时</a:t>
            </a:r>
            <a:r>
              <a:rPr lang="zh-CN" altLang="en-US" dirty="0">
                <a:solidFill>
                  <a:srgbClr val="C00000"/>
                </a:solidFill>
                <a:latin typeface="+mj-ea"/>
                <a:ea typeface="+mj-ea"/>
                <a:cs typeface="Times New Roman" panose="02020603050405020304" pitchFamily="18" charset="0"/>
              </a:rPr>
              <a:t>引入了额外的编码</a:t>
            </a:r>
            <a:endParaRPr lang="en-US" altLang="zh-CN" dirty="0">
              <a:solidFill>
                <a:srgbClr val="C00000"/>
              </a:solidFill>
              <a:latin typeface="+mj-ea"/>
              <a:ea typeface="+mj-ea"/>
              <a:cs typeface="Times New Roman" panose="02020603050405020304" pitchFamily="18" charset="0"/>
            </a:endParaRPr>
          </a:p>
          <a:p>
            <a:pPr marL="914400" lvl="2">
              <a:lnSpc>
                <a:spcPct val="100000"/>
              </a:lnSpc>
              <a:spcAft>
                <a:spcPts val="600"/>
              </a:spcAft>
            </a:pPr>
            <a:r>
              <a:rPr lang="en-US" altLang="zh-CN" dirty="0">
                <a:solidFill>
                  <a:srgbClr val="C00000"/>
                </a:solidFill>
                <a:latin typeface="+mj-ea"/>
                <a:ea typeface="+mj-ea"/>
                <a:cs typeface="Times New Roman" panose="02020603050405020304" pitchFamily="18" charset="0"/>
              </a:rPr>
              <a:t>       </a:t>
            </a:r>
            <a:r>
              <a:rPr lang="zh-CN" altLang="en-US" dirty="0">
                <a:solidFill>
                  <a:srgbClr val="C00000"/>
                </a:solidFill>
                <a:latin typeface="+mj-ea"/>
                <a:ea typeface="+mj-ea"/>
                <a:cs typeface="Times New Roman" panose="02020603050405020304" pitchFamily="18" charset="0"/>
              </a:rPr>
              <a:t>信息</a:t>
            </a:r>
            <a:r>
              <a:rPr lang="zh-CN" altLang="en-US" dirty="0">
                <a:latin typeface="+mj-ea"/>
                <a:ea typeface="+mj-ea"/>
                <a:cs typeface="Times New Roman" panose="02020603050405020304" pitchFamily="18" charset="0"/>
              </a:rPr>
              <a:t>，该信息对于不同的图像语义展现出了高度的一</a:t>
            </a:r>
            <a:endParaRPr lang="en-US" altLang="zh-CN" dirty="0">
              <a:latin typeface="+mj-ea"/>
              <a:ea typeface="+mj-ea"/>
              <a:cs typeface="Times New Roman" panose="02020603050405020304" pitchFamily="18" charset="0"/>
            </a:endParaRPr>
          </a:p>
          <a:p>
            <a:pPr marL="914400" lvl="2">
              <a:lnSpc>
                <a:spcPct val="100000"/>
              </a:lnSpc>
              <a:spcAft>
                <a:spcPts val="600"/>
              </a:spcAft>
            </a:pPr>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致性。</a:t>
            </a:r>
            <a:endParaRPr lang="en-US" altLang="zh-CN" dirty="0">
              <a:latin typeface="+mj-ea"/>
              <a:ea typeface="+mj-ea"/>
              <a:cs typeface="Times New Roman" panose="02020603050405020304" pitchFamily="18" charset="0"/>
            </a:endParaRPr>
          </a:p>
          <a:p>
            <a:pPr marL="1257300" lvl="2" indent="-342900">
              <a:lnSpc>
                <a:spcPct val="100000"/>
              </a:lnSpc>
              <a:spcAft>
                <a:spcPts val="600"/>
              </a:spcAft>
              <a:buAutoNum type="arabicPeriod" startAt="4"/>
            </a:pPr>
            <a:r>
              <a:rPr lang="zh-CN" altLang="en-US" dirty="0">
                <a:latin typeface="+mj-ea"/>
                <a:ea typeface="+mj-ea"/>
                <a:cs typeface="Times New Roman" panose="02020603050405020304" pitchFamily="18" charset="0"/>
              </a:rPr>
              <a:t>额外编码的信息能够</a:t>
            </a:r>
            <a:r>
              <a:rPr lang="zh-CN" altLang="en-US" dirty="0">
                <a:solidFill>
                  <a:srgbClr val="C00000"/>
                </a:solidFill>
                <a:latin typeface="+mj-ea"/>
                <a:ea typeface="+mj-ea"/>
                <a:cs typeface="Times New Roman" panose="02020603050405020304" pitchFamily="18" charset="0"/>
              </a:rPr>
              <a:t>放大文本</a:t>
            </a:r>
            <a:r>
              <a:rPr lang="en-US" altLang="zh-CN" dirty="0">
                <a:solidFill>
                  <a:srgbClr val="C00000"/>
                </a:solidFill>
                <a:latin typeface="+mj-ea"/>
                <a:ea typeface="+mj-ea"/>
                <a:cs typeface="Times New Roman" panose="02020603050405020304" pitchFamily="18" charset="0"/>
              </a:rPr>
              <a:t>-</a:t>
            </a:r>
            <a:r>
              <a:rPr lang="zh-CN" altLang="en-US" dirty="0">
                <a:solidFill>
                  <a:srgbClr val="C00000"/>
                </a:solidFill>
                <a:latin typeface="+mj-ea"/>
                <a:ea typeface="+mj-ea"/>
                <a:cs typeface="Times New Roman" panose="02020603050405020304" pitchFamily="18" charset="0"/>
              </a:rPr>
              <a:t>图片匹配过程中相似的</a:t>
            </a:r>
            <a:endParaRPr lang="en-US" altLang="zh-CN" dirty="0">
              <a:solidFill>
                <a:srgbClr val="C00000"/>
              </a:solidFill>
              <a:latin typeface="+mj-ea"/>
              <a:ea typeface="+mj-ea"/>
              <a:cs typeface="Times New Roman" panose="02020603050405020304" pitchFamily="18" charset="0"/>
            </a:endParaRPr>
          </a:p>
          <a:p>
            <a:pPr marL="914400" lvl="2">
              <a:lnSpc>
                <a:spcPct val="100000"/>
              </a:lnSpc>
              <a:spcAft>
                <a:spcPts val="600"/>
              </a:spcAft>
            </a:pPr>
            <a:r>
              <a:rPr lang="en-US" altLang="zh-CN" dirty="0">
                <a:solidFill>
                  <a:srgbClr val="C00000"/>
                </a:solidFill>
                <a:latin typeface="+mj-ea"/>
                <a:ea typeface="+mj-ea"/>
                <a:cs typeface="Times New Roman" panose="02020603050405020304" pitchFamily="18" charset="0"/>
              </a:rPr>
              <a:t>       </a:t>
            </a:r>
            <a:r>
              <a:rPr lang="zh-CN" altLang="en-US" dirty="0">
                <a:solidFill>
                  <a:srgbClr val="C00000"/>
                </a:solidFill>
                <a:latin typeface="+mj-ea"/>
                <a:ea typeface="+mj-ea"/>
                <a:cs typeface="Times New Roman" panose="02020603050405020304" pitchFamily="18" charset="0"/>
              </a:rPr>
              <a:t>部分</a:t>
            </a:r>
            <a:r>
              <a:rPr lang="zh-CN" altLang="en-US" dirty="0">
                <a:latin typeface="+mj-ea"/>
                <a:ea typeface="+mj-ea"/>
                <a:cs typeface="Times New Roman" panose="02020603050405020304" pitchFamily="18" charset="0"/>
              </a:rPr>
              <a:t>，从而得到更高的相似度分数，使检索器产生偏差。</a:t>
            </a:r>
            <a:endParaRPr lang="en-US" altLang="zh-CN" dirty="0">
              <a:latin typeface="+mj-ea"/>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46D45AB5-FAF9-AD6D-CAC3-96585772EE96}"/>
              </a:ext>
            </a:extLst>
          </p:cNvPr>
          <p:cNvPicPr>
            <a:picLocks noChangeAspect="1"/>
          </p:cNvPicPr>
          <p:nvPr/>
        </p:nvPicPr>
        <p:blipFill>
          <a:blip r:embed="rId3"/>
          <a:stretch>
            <a:fillRect/>
          </a:stretch>
        </p:blipFill>
        <p:spPr>
          <a:xfrm>
            <a:off x="4311000" y="1143681"/>
            <a:ext cx="3894297" cy="861637"/>
          </a:xfrm>
          <a:prstGeom prst="rect">
            <a:avLst/>
          </a:prstGeom>
        </p:spPr>
      </p:pic>
    </p:spTree>
    <p:extLst>
      <p:ext uri="{BB962C8B-B14F-4D97-AF65-F5344CB8AC3E}">
        <p14:creationId xmlns:p14="http://schemas.microsoft.com/office/powerpoint/2010/main" val="2464447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D8680-5E6E-CB4C-91F7-47934DEE55EB}"/>
              </a:ext>
            </a:extLst>
          </p:cNvPr>
          <p:cNvSpPr>
            <a:spLocks noGrp="1"/>
          </p:cNvSpPr>
          <p:nvPr>
            <p:ph type="title"/>
          </p:nvPr>
        </p:nvSpPr>
        <p:spPr/>
        <p:txBody>
          <a:bodyPr/>
          <a:lstStyle/>
          <a:p>
            <a:r>
              <a:rPr lang="zh-CN" altLang="en-US" dirty="0"/>
              <a:t>总结</a:t>
            </a:r>
            <a:endParaRPr lang="en-CN" dirty="0"/>
          </a:p>
        </p:txBody>
      </p:sp>
      <p:sp>
        <p:nvSpPr>
          <p:cNvPr id="2" name="右大括号 1">
            <a:extLst>
              <a:ext uri="{FF2B5EF4-FFF2-40B4-BE49-F238E27FC236}">
                <a16:creationId xmlns:a16="http://schemas.microsoft.com/office/drawing/2014/main" id="{F9DD9713-D350-65F7-3796-79CEB285D08F}"/>
              </a:ext>
            </a:extLst>
          </p:cNvPr>
          <p:cNvSpPr/>
          <p:nvPr/>
        </p:nvSpPr>
        <p:spPr>
          <a:xfrm>
            <a:off x="4188394" y="2630126"/>
            <a:ext cx="607651" cy="1650523"/>
          </a:xfrm>
          <a:prstGeom prst="rightBrace">
            <a:avLst>
              <a:gd name="adj1" fmla="val 8333"/>
              <a:gd name="adj2" fmla="val 50444"/>
            </a:avLst>
          </a:prstGeom>
          <a:ln w="38100">
            <a:solidFill>
              <a:schemeClr val="bg2"/>
            </a:solidFill>
          </a:ln>
        </p:spPr>
        <p:style>
          <a:lnRef idx="2">
            <a:schemeClr val="accent1"/>
          </a:lnRef>
          <a:fillRef idx="0">
            <a:schemeClr val="accent1"/>
          </a:fillRef>
          <a:effectRef idx="1">
            <a:schemeClr val="accent1"/>
          </a:effectRef>
          <a:fontRef idx="minor">
            <a:schemeClr val="tx1"/>
          </a:fontRef>
        </p:style>
        <p:txBody>
          <a:bodyPr/>
          <a:lstStyle/>
          <a:p>
            <a:endParaRPr lang="zh-CN" altLang="en-US" sz="1050">
              <a:latin typeface="+mj-ea"/>
              <a:ea typeface="+mj-ea"/>
            </a:endParaRPr>
          </a:p>
        </p:txBody>
      </p:sp>
      <p:sp>
        <p:nvSpPr>
          <p:cNvPr id="8" name="矩形 7">
            <a:extLst>
              <a:ext uri="{FF2B5EF4-FFF2-40B4-BE49-F238E27FC236}">
                <a16:creationId xmlns:a16="http://schemas.microsoft.com/office/drawing/2014/main" id="{3D0381B7-4544-4E9B-8D01-501D296A59FE}"/>
              </a:ext>
            </a:extLst>
          </p:cNvPr>
          <p:cNvSpPr/>
          <p:nvPr/>
        </p:nvSpPr>
        <p:spPr>
          <a:xfrm>
            <a:off x="1541650" y="2563252"/>
            <a:ext cx="1140043" cy="42882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信息检索</a:t>
            </a:r>
          </a:p>
        </p:txBody>
      </p:sp>
      <p:sp>
        <p:nvSpPr>
          <p:cNvPr id="9" name="流程图: 磁盘 8">
            <a:extLst>
              <a:ext uri="{FF2B5EF4-FFF2-40B4-BE49-F238E27FC236}">
                <a16:creationId xmlns:a16="http://schemas.microsoft.com/office/drawing/2014/main" id="{D752251E-D5CD-EC76-7155-0D802B74C409}"/>
              </a:ext>
            </a:extLst>
          </p:cNvPr>
          <p:cNvSpPr/>
          <p:nvPr/>
        </p:nvSpPr>
        <p:spPr>
          <a:xfrm>
            <a:off x="1395794" y="3489356"/>
            <a:ext cx="1452986" cy="791293"/>
          </a:xfrm>
          <a:prstGeom prst="flowChartMagneticDisk">
            <a:avLst/>
          </a:prstGeom>
          <a:solidFill>
            <a:srgbClr val="8BAFE8"/>
          </a:solidFill>
          <a:ln>
            <a:solidFill>
              <a:schemeClr val="tx2"/>
            </a:solid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外部语料库</a:t>
            </a:r>
          </a:p>
        </p:txBody>
      </p:sp>
      <p:sp>
        <p:nvSpPr>
          <p:cNvPr id="16" name="文本框 15">
            <a:extLst>
              <a:ext uri="{FF2B5EF4-FFF2-40B4-BE49-F238E27FC236}">
                <a16:creationId xmlns:a16="http://schemas.microsoft.com/office/drawing/2014/main" id="{B81B889A-D236-8E8D-13AA-91F7D785284F}"/>
              </a:ext>
            </a:extLst>
          </p:cNvPr>
          <p:cNvSpPr txBox="1"/>
          <p:nvPr>
            <p:custDataLst>
              <p:tags r:id="rId1"/>
            </p:custDataLst>
          </p:nvPr>
        </p:nvSpPr>
        <p:spPr>
          <a:xfrm>
            <a:off x="3243767" y="3054669"/>
            <a:ext cx="1277129"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文档列表</a:t>
            </a:r>
          </a:p>
        </p:txBody>
      </p:sp>
      <p:sp>
        <p:nvSpPr>
          <p:cNvPr id="17" name="矩形 10">
            <a:extLst>
              <a:ext uri="{FF2B5EF4-FFF2-40B4-BE49-F238E27FC236}">
                <a16:creationId xmlns:a16="http://schemas.microsoft.com/office/drawing/2014/main" id="{D565565E-FF74-5DC7-4D06-BCD3D944D59A}"/>
              </a:ext>
            </a:extLst>
          </p:cNvPr>
          <p:cNvSpPr/>
          <p:nvPr>
            <p:custDataLst>
              <p:tags r:id="rId2"/>
            </p:custDataLst>
          </p:nvPr>
        </p:nvSpPr>
        <p:spPr>
          <a:xfrm>
            <a:off x="3273627" y="2328940"/>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8" name="矩形 10">
            <a:extLst>
              <a:ext uri="{FF2B5EF4-FFF2-40B4-BE49-F238E27FC236}">
                <a16:creationId xmlns:a16="http://schemas.microsoft.com/office/drawing/2014/main" id="{6D8D9C3D-31CD-C707-CFE8-157D88276520}"/>
              </a:ext>
            </a:extLst>
          </p:cNvPr>
          <p:cNvSpPr/>
          <p:nvPr>
            <p:custDataLst>
              <p:tags r:id="rId3"/>
            </p:custDataLst>
          </p:nvPr>
        </p:nvSpPr>
        <p:spPr>
          <a:xfrm>
            <a:off x="3455823" y="2514629"/>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9" name="矩形 10">
            <a:extLst>
              <a:ext uri="{FF2B5EF4-FFF2-40B4-BE49-F238E27FC236}">
                <a16:creationId xmlns:a16="http://schemas.microsoft.com/office/drawing/2014/main" id="{DA540F65-0F82-FDDA-BA0E-DDC10FD212B1}"/>
              </a:ext>
            </a:extLst>
          </p:cNvPr>
          <p:cNvSpPr/>
          <p:nvPr>
            <p:custDataLst>
              <p:tags r:id="rId4"/>
            </p:custDataLst>
          </p:nvPr>
        </p:nvSpPr>
        <p:spPr>
          <a:xfrm>
            <a:off x="3638020" y="2699873"/>
            <a:ext cx="301763" cy="331746"/>
          </a:xfrm>
          <a:prstGeom prst="flowChartPunchedCard">
            <a:avLst/>
          </a:prstGeom>
          <a:solidFill>
            <a:srgbClr val="8BAFE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2" name="圆角矩形 44">
            <a:extLst>
              <a:ext uri="{FF2B5EF4-FFF2-40B4-BE49-F238E27FC236}">
                <a16:creationId xmlns:a16="http://schemas.microsoft.com/office/drawing/2014/main" id="{73C9074F-7A4E-9614-07AF-4FBEE631CBFD}"/>
              </a:ext>
            </a:extLst>
          </p:cNvPr>
          <p:cNvSpPr/>
          <p:nvPr/>
        </p:nvSpPr>
        <p:spPr>
          <a:xfrm>
            <a:off x="6579302" y="3148079"/>
            <a:ext cx="1091898" cy="616529"/>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生成内容</a:t>
            </a:r>
          </a:p>
        </p:txBody>
      </p:sp>
      <p:sp>
        <p:nvSpPr>
          <p:cNvPr id="25" name="椭圆形标注 20">
            <a:extLst>
              <a:ext uri="{FF2B5EF4-FFF2-40B4-BE49-F238E27FC236}">
                <a16:creationId xmlns:a16="http://schemas.microsoft.com/office/drawing/2014/main" id="{B0EFCF14-14DE-9A64-7C09-67C5BD90C5AE}"/>
              </a:ext>
            </a:extLst>
          </p:cNvPr>
          <p:cNvSpPr/>
          <p:nvPr/>
        </p:nvSpPr>
        <p:spPr>
          <a:xfrm>
            <a:off x="38575" y="2479831"/>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pic>
        <p:nvPicPr>
          <p:cNvPr id="26" name="图片 25">
            <a:extLst>
              <a:ext uri="{FF2B5EF4-FFF2-40B4-BE49-F238E27FC236}">
                <a16:creationId xmlns:a16="http://schemas.microsoft.com/office/drawing/2014/main" id="{1132762F-D630-ECB1-639B-AE84442059AA}"/>
              </a:ext>
            </a:extLst>
          </p:cNvPr>
          <p:cNvPicPr>
            <a:picLocks noChangeAspect="1"/>
          </p:cNvPicPr>
          <p:nvPr/>
        </p:nvPicPr>
        <p:blipFill>
          <a:blip r:embed="rId8"/>
          <a:stretch>
            <a:fillRect/>
          </a:stretch>
        </p:blipFill>
        <p:spPr>
          <a:xfrm>
            <a:off x="4891310" y="2908316"/>
            <a:ext cx="1091898" cy="908261"/>
          </a:xfrm>
          <a:prstGeom prst="rect">
            <a:avLst/>
          </a:prstGeom>
        </p:spPr>
      </p:pic>
      <p:sp>
        <p:nvSpPr>
          <p:cNvPr id="28" name="椭圆形标注 20">
            <a:extLst>
              <a:ext uri="{FF2B5EF4-FFF2-40B4-BE49-F238E27FC236}">
                <a16:creationId xmlns:a16="http://schemas.microsoft.com/office/drawing/2014/main" id="{34D96B4E-F029-5570-A331-4D405FF59B5B}"/>
              </a:ext>
            </a:extLst>
          </p:cNvPr>
          <p:cNvSpPr/>
          <p:nvPr/>
        </p:nvSpPr>
        <p:spPr>
          <a:xfrm>
            <a:off x="3201620" y="3958399"/>
            <a:ext cx="956209" cy="520181"/>
          </a:xfrm>
          <a:prstGeom prst="wedgeEllipseCallou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问题</a:t>
            </a:r>
          </a:p>
        </p:txBody>
      </p:sp>
      <p:sp>
        <p:nvSpPr>
          <p:cNvPr id="29" name="文本框 28">
            <a:extLst>
              <a:ext uri="{FF2B5EF4-FFF2-40B4-BE49-F238E27FC236}">
                <a16:creationId xmlns:a16="http://schemas.microsoft.com/office/drawing/2014/main" id="{00E3E3AD-D53B-AB7F-5429-CBEC7C1ADDDE}"/>
              </a:ext>
            </a:extLst>
          </p:cNvPr>
          <p:cNvSpPr txBox="1"/>
          <p:nvPr>
            <p:custDataLst>
              <p:tags r:id="rId5"/>
            </p:custDataLst>
          </p:nvPr>
        </p:nvSpPr>
        <p:spPr>
          <a:xfrm>
            <a:off x="4891310" y="3894724"/>
            <a:ext cx="1769365" cy="307777"/>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r>
              <a:rPr lang="zh-CN" altLang="en-US" dirty="0">
                <a:solidFill>
                  <a:schemeClr val="tx1"/>
                </a:solidFill>
                <a:latin typeface="+mj-ea"/>
                <a:ea typeface="+mj-ea"/>
                <a:cs typeface="+mn-cs"/>
              </a:rPr>
              <a:t>大语言模型</a:t>
            </a:r>
          </a:p>
        </p:txBody>
      </p:sp>
      <p:sp>
        <p:nvSpPr>
          <p:cNvPr id="31" name="文本框 30">
            <a:extLst>
              <a:ext uri="{FF2B5EF4-FFF2-40B4-BE49-F238E27FC236}">
                <a16:creationId xmlns:a16="http://schemas.microsoft.com/office/drawing/2014/main" id="{F5364247-66D3-83DB-6538-3FD6D24F0EA2}"/>
              </a:ext>
            </a:extLst>
          </p:cNvPr>
          <p:cNvSpPr txBox="1"/>
          <p:nvPr/>
        </p:nvSpPr>
        <p:spPr>
          <a:xfrm>
            <a:off x="1193756" y="1468940"/>
            <a:ext cx="2189524" cy="797873"/>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信息检索的视角</a:t>
            </a:r>
          </a:p>
          <a:p>
            <a:pPr eaLnBrk="1" latinLnBrk="0" hangingPunct="1">
              <a:lnSpc>
                <a:spcPct val="110000"/>
              </a:lnSpc>
            </a:pPr>
            <a:r>
              <a:rPr lang="zh-CN" altLang="en-US" sz="1200" dirty="0">
                <a:solidFill>
                  <a:srgbClr val="002060"/>
                </a:solidFill>
                <a:latin typeface="Times New Roman" panose="02020603050405020304" pitchFamily="18" charset="0"/>
                <a:cs typeface="Times New Roman" panose="02020603050405020304" pitchFamily="18" charset="0"/>
              </a:rPr>
              <a:t>提升检索器的泛化性，鲁棒性，以及对噪音的过滤能力。</a:t>
            </a: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2" name="圆角矩形标注 2">
            <a:extLst>
              <a:ext uri="{FF2B5EF4-FFF2-40B4-BE49-F238E27FC236}">
                <a16:creationId xmlns:a16="http://schemas.microsoft.com/office/drawing/2014/main" id="{5D1F1F22-1390-57B7-CDF2-9F3F1D1F02A7}"/>
              </a:ext>
            </a:extLst>
          </p:cNvPr>
          <p:cNvSpPr/>
          <p:nvPr/>
        </p:nvSpPr>
        <p:spPr>
          <a:xfrm>
            <a:off x="1222535" y="1438490"/>
            <a:ext cx="2160745" cy="774759"/>
          </a:xfrm>
          <a:prstGeom prst="wedgeRoundRectCallout">
            <a:avLst>
              <a:gd name="adj1" fmla="val -21591"/>
              <a:gd name="adj2" fmla="val 79656"/>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nvGrpSpPr>
          <p:cNvPr id="44" name="组合 43">
            <a:extLst>
              <a:ext uri="{FF2B5EF4-FFF2-40B4-BE49-F238E27FC236}">
                <a16:creationId xmlns:a16="http://schemas.microsoft.com/office/drawing/2014/main" id="{873A2FC6-783E-C1F8-E288-6DB5AE0B0624}"/>
              </a:ext>
            </a:extLst>
          </p:cNvPr>
          <p:cNvGrpSpPr/>
          <p:nvPr/>
        </p:nvGrpSpPr>
        <p:grpSpPr>
          <a:xfrm>
            <a:off x="4048909" y="1504582"/>
            <a:ext cx="1684801" cy="943622"/>
            <a:chOff x="4546498" y="1085658"/>
            <a:chExt cx="1580812" cy="943622"/>
          </a:xfrm>
        </p:grpSpPr>
        <p:sp>
          <p:nvSpPr>
            <p:cNvPr id="33" name="文本框 32">
              <a:extLst>
                <a:ext uri="{FF2B5EF4-FFF2-40B4-BE49-F238E27FC236}">
                  <a16:creationId xmlns:a16="http://schemas.microsoft.com/office/drawing/2014/main" id="{976BE4CC-3B25-C71E-FA5B-B708F2EBFD0E}"/>
                </a:ext>
              </a:extLst>
            </p:cNvPr>
            <p:cNvSpPr txBox="1"/>
            <p:nvPr/>
          </p:nvSpPr>
          <p:spPr>
            <a:xfrm>
              <a:off x="4546498" y="1158103"/>
              <a:ext cx="1580812" cy="755700"/>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交互的视角</a:t>
              </a:r>
            </a:p>
            <a:p>
              <a:pPr eaLnBrk="1" latinLnBrk="0" hangingPunct="1">
                <a:lnSpc>
                  <a:spcPct val="110000"/>
                </a:lnSpc>
              </a:pPr>
              <a:r>
                <a:rPr lang="zh-CN" altLang="en-US" sz="1200" dirty="0">
                  <a:solidFill>
                    <a:srgbClr val="002060"/>
                  </a:solidFill>
                  <a:latin typeface="Times New Roman" panose="02020603050405020304" pitchFamily="18" charset="0"/>
                  <a:cs typeface="Times New Roman" panose="02020603050405020304" pitchFamily="18" charset="0"/>
                </a:rPr>
                <a:t>提升外部知识向大模型传递时的精确性。</a:t>
              </a: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4" name="圆角矩形标注 2">
              <a:extLst>
                <a:ext uri="{FF2B5EF4-FFF2-40B4-BE49-F238E27FC236}">
                  <a16:creationId xmlns:a16="http://schemas.microsoft.com/office/drawing/2014/main" id="{84E10871-B201-067B-8E40-6E39F831B67A}"/>
                </a:ext>
              </a:extLst>
            </p:cNvPr>
            <p:cNvSpPr/>
            <p:nvPr/>
          </p:nvSpPr>
          <p:spPr>
            <a:xfrm>
              <a:off x="4558591" y="1085658"/>
              <a:ext cx="1450339" cy="943622"/>
            </a:xfrm>
            <a:prstGeom prst="wedgeRoundRectCallout">
              <a:avLst>
                <a:gd name="adj1" fmla="val -10745"/>
                <a:gd name="adj2" fmla="val 75165"/>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grpSp>
        <p:nvGrpSpPr>
          <p:cNvPr id="45" name="组合 44">
            <a:extLst>
              <a:ext uri="{FF2B5EF4-FFF2-40B4-BE49-F238E27FC236}">
                <a16:creationId xmlns:a16="http://schemas.microsoft.com/office/drawing/2014/main" id="{279A2B59-87FD-40E8-EF79-400FFB57F028}"/>
              </a:ext>
            </a:extLst>
          </p:cNvPr>
          <p:cNvGrpSpPr/>
          <p:nvPr/>
        </p:nvGrpSpPr>
        <p:grpSpPr>
          <a:xfrm>
            <a:off x="5803577" y="1835453"/>
            <a:ext cx="1774991" cy="964797"/>
            <a:chOff x="6916807" y="1400962"/>
            <a:chExt cx="1580812" cy="671129"/>
          </a:xfrm>
        </p:grpSpPr>
        <p:sp>
          <p:nvSpPr>
            <p:cNvPr id="35" name="文本框 34">
              <a:extLst>
                <a:ext uri="{FF2B5EF4-FFF2-40B4-BE49-F238E27FC236}">
                  <a16:creationId xmlns:a16="http://schemas.microsoft.com/office/drawing/2014/main" id="{748109C4-7F76-0A0C-4AFF-CCC3D8C5CAE4}"/>
                </a:ext>
              </a:extLst>
            </p:cNvPr>
            <p:cNvSpPr txBox="1"/>
            <p:nvPr/>
          </p:nvSpPr>
          <p:spPr>
            <a:xfrm>
              <a:off x="6916807" y="1447280"/>
              <a:ext cx="1580812" cy="624811"/>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大模型的视角  </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latinLnBrk="0" hangingPunct="1">
                <a:lnSpc>
                  <a:spcPct val="110000"/>
                </a:lnSpc>
                <a:buFont typeface="Arial" panose="020B0604020202020204" pitchFamily="34" charset="0"/>
                <a:buNone/>
              </a:pPr>
              <a:r>
                <a:rPr lang="zh-CN" altLang="en-US" sz="1200" dirty="0">
                  <a:solidFill>
                    <a:srgbClr val="002060"/>
                  </a:solidFill>
                  <a:latin typeface="Times New Roman" panose="02020603050405020304" pitchFamily="18" charset="0"/>
                  <a:cs typeface="Times New Roman" panose="02020603050405020304" pitchFamily="18" charset="0"/>
                </a:rPr>
                <a:t>提升大模型对内外部知识的融合能力。</a:t>
              </a: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36" name="圆角矩形标注 2">
              <a:extLst>
                <a:ext uri="{FF2B5EF4-FFF2-40B4-BE49-F238E27FC236}">
                  <a16:creationId xmlns:a16="http://schemas.microsoft.com/office/drawing/2014/main" id="{D0EE4197-FFA7-445D-13F3-631EEF6AD19B}"/>
                </a:ext>
              </a:extLst>
            </p:cNvPr>
            <p:cNvSpPr/>
            <p:nvPr/>
          </p:nvSpPr>
          <p:spPr>
            <a:xfrm>
              <a:off x="6951491" y="1400962"/>
              <a:ext cx="1450339" cy="624811"/>
            </a:xfrm>
            <a:prstGeom prst="wedgeRoundRectCallout">
              <a:avLst>
                <a:gd name="adj1" fmla="val -11796"/>
                <a:gd name="adj2" fmla="val 82598"/>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cxnSp>
        <p:nvCxnSpPr>
          <p:cNvPr id="42" name="连接符: 肘形 41">
            <a:extLst>
              <a:ext uri="{FF2B5EF4-FFF2-40B4-BE49-F238E27FC236}">
                <a16:creationId xmlns:a16="http://schemas.microsoft.com/office/drawing/2014/main" id="{84307F0E-9381-7008-002D-F9CB2570103D}"/>
              </a:ext>
            </a:extLst>
          </p:cNvPr>
          <p:cNvCxnSpPr>
            <a:cxnSpLocks/>
            <a:stCxn id="22" idx="3"/>
            <a:endCxn id="9" idx="3"/>
          </p:cNvCxnSpPr>
          <p:nvPr/>
        </p:nvCxnSpPr>
        <p:spPr>
          <a:xfrm flipH="1">
            <a:off x="2122287" y="3456344"/>
            <a:ext cx="5548913" cy="824305"/>
          </a:xfrm>
          <a:prstGeom prst="bentConnector4">
            <a:avLst>
              <a:gd name="adj1" fmla="val -12250"/>
              <a:gd name="adj2" fmla="val 1654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75BEC812-BAD5-1382-4482-7FE304457DE6}"/>
              </a:ext>
            </a:extLst>
          </p:cNvPr>
          <p:cNvGrpSpPr/>
          <p:nvPr/>
        </p:nvGrpSpPr>
        <p:grpSpPr>
          <a:xfrm>
            <a:off x="7617789" y="2563252"/>
            <a:ext cx="1887967" cy="703187"/>
            <a:chOff x="6916807" y="1400963"/>
            <a:chExt cx="1580812" cy="1267307"/>
          </a:xfrm>
        </p:grpSpPr>
        <p:sp>
          <p:nvSpPr>
            <p:cNvPr id="51" name="文本框 50">
              <a:extLst>
                <a:ext uri="{FF2B5EF4-FFF2-40B4-BE49-F238E27FC236}">
                  <a16:creationId xmlns:a16="http://schemas.microsoft.com/office/drawing/2014/main" id="{9C88BCB8-00F7-1C25-4481-04188CCA8A07}"/>
                </a:ext>
              </a:extLst>
            </p:cNvPr>
            <p:cNvSpPr txBox="1"/>
            <p:nvPr/>
          </p:nvSpPr>
          <p:spPr>
            <a:xfrm>
              <a:off x="6916807" y="1502212"/>
              <a:ext cx="1580812" cy="1166058"/>
            </a:xfrm>
            <a:prstGeom prst="rect">
              <a:avLst/>
            </a:prstGeom>
            <a:noFill/>
          </p:spPr>
          <p:txBody>
            <a:bodyPr wrap="square" rtlCol="0">
              <a:noAutofit/>
            </a:bodyPr>
            <a:lstStyle/>
            <a:p>
              <a:pPr marL="0" indent="0" eaLnBrk="1" latinLnBrk="0" hangingPunct="1">
                <a:lnSpc>
                  <a:spcPct val="110000"/>
                </a:lnSpc>
                <a:buFont typeface="Arial" panose="020B0604020202020204" pitchFamily="34" charset="0"/>
                <a:buNone/>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信息回路的视角  </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eaLnBrk="1" latinLnBrk="0" hangingPunct="1">
                <a:lnSpc>
                  <a:spcPct val="110000"/>
                </a:lnSpc>
                <a:buFont typeface="Arial" panose="020B0604020202020204" pitchFamily="34" charset="0"/>
                <a:buNone/>
              </a:pPr>
              <a:r>
                <a:rPr lang="zh-CN" altLang="en-US" sz="1200" dirty="0">
                  <a:solidFill>
                    <a:srgbClr val="002060"/>
                  </a:solidFill>
                  <a:latin typeface="Times New Roman" panose="02020603050405020304" pitchFamily="18" charset="0"/>
                  <a:cs typeface="Times New Roman" panose="02020603050405020304" pitchFamily="18" charset="0"/>
                </a:rPr>
                <a:t>避免模型崩溃问题。</a:t>
              </a:r>
              <a:endParaRPr lang="en-US" altLang="zh-CN" sz="1200" dirty="0">
                <a:solidFill>
                  <a:srgbClr val="002060"/>
                </a:solidFill>
                <a:latin typeface="Times New Roman" panose="02020603050405020304" pitchFamily="18" charset="0"/>
                <a:cs typeface="Times New Roman" panose="02020603050405020304" pitchFamily="18" charset="0"/>
              </a:endParaRPr>
            </a:p>
          </p:txBody>
        </p:sp>
        <p:sp>
          <p:nvSpPr>
            <p:cNvPr id="52" name="圆角矩形标注 2">
              <a:extLst>
                <a:ext uri="{FF2B5EF4-FFF2-40B4-BE49-F238E27FC236}">
                  <a16:creationId xmlns:a16="http://schemas.microsoft.com/office/drawing/2014/main" id="{A782CE39-E2A2-D825-C396-D083DC028152}"/>
                </a:ext>
              </a:extLst>
            </p:cNvPr>
            <p:cNvSpPr/>
            <p:nvPr/>
          </p:nvSpPr>
          <p:spPr>
            <a:xfrm>
              <a:off x="6951493" y="1400963"/>
              <a:ext cx="1138538" cy="1166058"/>
            </a:xfrm>
            <a:prstGeom prst="wedgeRoundRectCallout">
              <a:avLst>
                <a:gd name="adj1" fmla="val -12693"/>
                <a:gd name="adj2" fmla="val 68066"/>
                <a:gd name="adj3" fmla="val 16667"/>
              </a:avLst>
            </a:prstGeom>
            <a:noFill/>
            <a:ln>
              <a:solidFill>
                <a:schemeClr val="bg2"/>
              </a:solidFill>
            </a:ln>
            <a:extLst>
              <a:ext uri="{909E8E84-426E-40DD-AFC4-6F175D3DCCD1}">
                <a14:hiddenFill xmlns:a14="http://schemas.microsoft.com/office/drawing/2010/main">
                  <a:solidFill>
                    <a:schemeClr val="accent2"/>
                  </a:solidFill>
                </a14:hiddenFill>
              </a:ext>
            </a:extLst>
          </p:spPr>
          <p:style>
            <a:lnRef idx="1">
              <a:schemeClr val="accent1"/>
            </a:lnRef>
            <a:fillRef idx="3">
              <a:schemeClr val="accent1"/>
            </a:fillRef>
            <a:effectRef idx="2">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icrosoft YaHei" panose="020B0503020204020204" pitchFamily="34" charset="-122"/>
                <a:ea typeface="Microsoft YaHei Light" panose="020B0502040204020203" pitchFamily="34" charset="-122"/>
              </a:endParaRPr>
            </a:p>
          </p:txBody>
        </p:sp>
      </p:grpSp>
      <p:cxnSp>
        <p:nvCxnSpPr>
          <p:cNvPr id="60" name="直接箭头连接符 59">
            <a:extLst>
              <a:ext uri="{FF2B5EF4-FFF2-40B4-BE49-F238E27FC236}">
                <a16:creationId xmlns:a16="http://schemas.microsoft.com/office/drawing/2014/main" id="{5C6BC24B-332F-B623-4D47-22B6E80CDC17}"/>
              </a:ext>
            </a:extLst>
          </p:cNvPr>
          <p:cNvCxnSpPr>
            <a:cxnSpLocks/>
          </p:cNvCxnSpPr>
          <p:nvPr/>
        </p:nvCxnSpPr>
        <p:spPr>
          <a:xfrm>
            <a:off x="6000750" y="3455387"/>
            <a:ext cx="563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10511BE-F7A6-98D5-AE87-D18DE2565503}"/>
              </a:ext>
            </a:extLst>
          </p:cNvPr>
          <p:cNvCxnSpPr>
            <a:cxnSpLocks/>
          </p:cNvCxnSpPr>
          <p:nvPr/>
        </p:nvCxnSpPr>
        <p:spPr>
          <a:xfrm>
            <a:off x="2776105" y="2792001"/>
            <a:ext cx="3757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FEC8E846-9124-7265-AE48-F38D568ABE59}"/>
              </a:ext>
            </a:extLst>
          </p:cNvPr>
          <p:cNvCxnSpPr>
            <a:cxnSpLocks/>
          </p:cNvCxnSpPr>
          <p:nvPr/>
        </p:nvCxnSpPr>
        <p:spPr>
          <a:xfrm>
            <a:off x="1071678" y="2800250"/>
            <a:ext cx="4176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0D7C04C-BECC-A2DA-45A8-37420D517142}"/>
              </a:ext>
            </a:extLst>
          </p:cNvPr>
          <p:cNvCxnSpPr>
            <a:cxnSpLocks/>
          </p:cNvCxnSpPr>
          <p:nvPr/>
        </p:nvCxnSpPr>
        <p:spPr>
          <a:xfrm>
            <a:off x="1913659" y="3038718"/>
            <a:ext cx="0" cy="417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3CC8A72-D8FF-CE86-6703-D05013C60E39}"/>
              </a:ext>
            </a:extLst>
          </p:cNvPr>
          <p:cNvCxnSpPr>
            <a:cxnSpLocks/>
          </p:cNvCxnSpPr>
          <p:nvPr/>
        </p:nvCxnSpPr>
        <p:spPr>
          <a:xfrm flipV="1">
            <a:off x="2268682" y="3021674"/>
            <a:ext cx="0" cy="40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CAEF10F-5376-E77F-8905-5AE285523151}"/>
              </a:ext>
            </a:extLst>
          </p:cNvPr>
          <p:cNvCxnSpPr>
            <a:cxnSpLocks/>
          </p:cNvCxnSpPr>
          <p:nvPr/>
        </p:nvCxnSpPr>
        <p:spPr>
          <a:xfrm>
            <a:off x="4596765" y="3460154"/>
            <a:ext cx="294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02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55"/>
          <p:cNvSpPr txBox="1">
            <a:spLocks noGrp="1"/>
          </p:cNvSpPr>
          <p:nvPr>
            <p:ph type="ctrTitle"/>
          </p:nvPr>
        </p:nvSpPr>
        <p:spPr>
          <a:xfrm>
            <a:off x="1758687" y="1261465"/>
            <a:ext cx="5749467" cy="909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Q&amp;A</a:t>
            </a:r>
            <a:r>
              <a:rPr lang="zh-CN" altLang="en-US" dirty="0"/>
              <a:t> </a:t>
            </a:r>
            <a:r>
              <a:rPr lang="en" dirty="0"/>
              <a:t>Thanks!</a:t>
            </a:r>
            <a:endParaRPr dirty="0"/>
          </a:p>
        </p:txBody>
      </p:sp>
      <p:pic>
        <p:nvPicPr>
          <p:cNvPr id="3" name="Picture 2">
            <a:extLst>
              <a:ext uri="{FF2B5EF4-FFF2-40B4-BE49-F238E27FC236}">
                <a16:creationId xmlns:a16="http://schemas.microsoft.com/office/drawing/2014/main" id="{F398424B-B7D3-3147-901E-69CA1DE9F13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68220" y="3502727"/>
            <a:ext cx="1339363" cy="1256053"/>
          </a:xfrm>
          <a:prstGeom prst="rect">
            <a:avLst/>
          </a:prstGeom>
        </p:spPr>
      </p:pic>
      <p:pic>
        <p:nvPicPr>
          <p:cNvPr id="5" name="图片 12">
            <a:extLst>
              <a:ext uri="{FF2B5EF4-FFF2-40B4-BE49-F238E27FC236}">
                <a16:creationId xmlns:a16="http://schemas.microsoft.com/office/drawing/2014/main" id="{EBA9D061-4715-2340-892D-2C1A8BFAA844}"/>
              </a:ext>
            </a:extLst>
          </p:cNvPr>
          <p:cNvPicPr>
            <a:picLocks noChangeAspect="1"/>
          </p:cNvPicPr>
          <p:nvPr/>
        </p:nvPicPr>
        <p:blipFill>
          <a:blip r:embed="rId4"/>
          <a:stretch>
            <a:fillRect/>
          </a:stretch>
        </p:blipFill>
        <p:spPr>
          <a:xfrm>
            <a:off x="4633421" y="3427209"/>
            <a:ext cx="1483605" cy="1483605"/>
          </a:xfrm>
          <a:prstGeom prst="rect">
            <a:avLst/>
          </a:prstGeom>
        </p:spPr>
      </p:pic>
      <p:sp>
        <p:nvSpPr>
          <p:cNvPr id="2" name="文本框 2">
            <a:extLst>
              <a:ext uri="{FF2B5EF4-FFF2-40B4-BE49-F238E27FC236}">
                <a16:creationId xmlns:a16="http://schemas.microsoft.com/office/drawing/2014/main" id="{1B4E1612-92F4-EBB8-3639-88601CB17D8E}"/>
              </a:ext>
            </a:extLst>
          </p:cNvPr>
          <p:cNvSpPr txBox="1"/>
          <p:nvPr/>
        </p:nvSpPr>
        <p:spPr>
          <a:xfrm>
            <a:off x="3120827" y="2507640"/>
            <a:ext cx="2938625" cy="415498"/>
          </a:xfrm>
          <a:prstGeom prst="rect">
            <a:avLst/>
          </a:prstGeom>
          <a:noFill/>
        </p:spPr>
        <p:txBody>
          <a:bodyPr wrap="none" rtlCol="0" anchor="t" anchorCtr="0">
            <a:spAutoFit/>
          </a:bodyPr>
          <a:lstStyle/>
          <a:p>
            <a:pPr defTabSz="815340" fontAlgn="base">
              <a:spcBef>
                <a:spcPct val="0"/>
              </a:spcBef>
              <a:spcAft>
                <a:spcPct val="0"/>
              </a:spcAft>
              <a:buClrTx/>
            </a:pPr>
            <a:r>
              <a:rPr lang="zh-CN" altLang="en-US"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庞 亮  </a:t>
            </a:r>
            <a:r>
              <a:rPr lang="en-US" altLang="zh-CN"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a:t>
            </a:r>
          </a:p>
        </p:txBody>
      </p:sp>
      <p:sp>
        <p:nvSpPr>
          <p:cNvPr id="7" name="文本框 6">
            <a:extLst>
              <a:ext uri="{FF2B5EF4-FFF2-40B4-BE49-F238E27FC236}">
                <a16:creationId xmlns:a16="http://schemas.microsoft.com/office/drawing/2014/main" id="{1FD5B620-51DC-8A87-11B4-1B4B404E4695}"/>
              </a:ext>
            </a:extLst>
          </p:cNvPr>
          <p:cNvSpPr txBox="1"/>
          <p:nvPr/>
        </p:nvSpPr>
        <p:spPr>
          <a:xfrm>
            <a:off x="259711" y="215835"/>
            <a:ext cx="3824379" cy="461665"/>
          </a:xfrm>
          <a:prstGeom prst="rect">
            <a:avLst/>
          </a:prstGeom>
          <a:noFill/>
        </p:spPr>
        <p:txBody>
          <a:bodyPr wrap="square" rtlCol="0" anchor="t" anchorCtr="0">
            <a:spAutoFit/>
          </a:bodyPr>
          <a:lstStyle/>
          <a:p>
            <a:pPr algn="ctr" defTabSz="815340" fontAlgn="base">
              <a:spcBef>
                <a:spcPct val="0"/>
              </a:spcBef>
              <a:spcAft>
                <a:spcPct val="0"/>
              </a:spcAft>
              <a:buClrTx/>
            </a:pPr>
            <a:r>
              <a:rPr lang="zh-CN" altLang="en-US" sz="24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智能算法安全重点实验室</a:t>
            </a:r>
            <a:endParaRPr lang="en-US" altLang="zh-CN" sz="11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3">
            <a:extLst>
              <a:ext uri="{FF2B5EF4-FFF2-40B4-BE49-F238E27FC236}">
                <a16:creationId xmlns:a16="http://schemas.microsoft.com/office/drawing/2014/main" id="{DC291B5D-32F3-E294-0D88-1C3A92320C63}"/>
              </a:ext>
            </a:extLst>
          </p:cNvPr>
          <p:cNvPicPr>
            <a:picLocks noChangeAspect="1"/>
          </p:cNvPicPr>
          <p:nvPr/>
        </p:nvPicPr>
        <p:blipFill>
          <a:blip r:embed="rId5"/>
          <a:stretch>
            <a:fillRect/>
          </a:stretch>
        </p:blipFill>
        <p:spPr>
          <a:xfrm>
            <a:off x="5192533" y="184916"/>
            <a:ext cx="3781785" cy="486764"/>
          </a:xfrm>
          <a:prstGeom prst="rect">
            <a:avLst/>
          </a:prstGeom>
          <a:ln>
            <a:noFill/>
          </a:ln>
          <a:effectLst>
            <a:softEdge rad="63500"/>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aper Presentation">
  <a:themeElements>
    <a:clrScheme name="Simple Light">
      <a:dk1>
        <a:srgbClr val="000000"/>
      </a:dk1>
      <a:lt1>
        <a:srgbClr val="FFFFFF"/>
      </a:lt1>
      <a:dk2>
        <a:srgbClr val="263238"/>
      </a:dk2>
      <a:lt2>
        <a:srgbClr val="EEEEEE"/>
      </a:lt2>
      <a:accent1>
        <a:srgbClr val="E850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fontScheme name="Montserrat-Lato">
      <a:majorFont>
        <a:latin typeface="Montserrat"/>
        <a:ea typeface="微软雅黑"/>
        <a:cs typeface=""/>
      </a:majorFont>
      <a:minorFont>
        <a:latin typeface="Lato"/>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smtClean="0">
            <a:latin typeface="Microsoft YaHei" panose="020B0503020204020204" pitchFamily="34" charset="-122"/>
            <a:ea typeface="Microsoft YaHei" panose="020B0503020204020204" pitchFamily="34" charset="-122"/>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263238"/>
    </a:dk2>
    <a:lt2>
      <a:srgbClr val="EEEEEE"/>
    </a:lt2>
    <a:accent1>
      <a:srgbClr val="E850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22468</TotalTime>
  <Words>5884</Words>
  <Application>Microsoft Macintosh PowerPoint</Application>
  <PresentationFormat>On-screen Show (16:9)</PresentationFormat>
  <Paragraphs>853</Paragraphs>
  <Slides>94</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Cambria Math</vt:lpstr>
      <vt:lpstr>Calibri</vt:lpstr>
      <vt:lpstr>Wingdings</vt:lpstr>
      <vt:lpstr>Microsoft YaHei</vt:lpstr>
      <vt:lpstr>Microsoft YaHei</vt:lpstr>
      <vt:lpstr>Arial</vt:lpstr>
      <vt:lpstr>Microsoft YaHei Light</vt:lpstr>
      <vt:lpstr>Times New Roman</vt:lpstr>
      <vt:lpstr>Montserrat</vt:lpstr>
      <vt:lpstr>Paper Presentation</vt:lpstr>
      <vt:lpstr>PowerPoint Presentation</vt:lpstr>
      <vt:lpstr>目录</vt:lpstr>
      <vt:lpstr>PowerPoint Presentation</vt:lpstr>
      <vt:lpstr>检索增强生成</vt:lpstr>
      <vt:lpstr>检索增强生成 - 成功例子</vt:lpstr>
      <vt:lpstr>检索增强生成的核心挑战</vt:lpstr>
      <vt:lpstr>检索增强生成的核心挑战</vt:lpstr>
      <vt:lpstr>问题：如何准确获取知识</vt:lpstr>
      <vt:lpstr>问题：如何准确获取知识</vt:lpstr>
      <vt:lpstr>问题：如何准确选择知识</vt:lpstr>
      <vt:lpstr>问题：如何准确选择知识</vt:lpstr>
      <vt:lpstr>问题：如何避免知识间的干扰</vt:lpstr>
      <vt:lpstr>问题：如何避免知识间的干扰</vt:lpstr>
      <vt:lpstr>检索增强生成的研究路径</vt:lpstr>
      <vt:lpstr>检索增强生成的研究路径</vt:lpstr>
      <vt:lpstr>01</vt:lpstr>
      <vt:lpstr>检索视角下的检索增强生成</vt:lpstr>
      <vt:lpstr>检索视角的研究现状</vt:lpstr>
      <vt:lpstr>检索视角下的检索增强生成</vt:lpstr>
      <vt:lpstr>召回阶段的检索泛化</vt:lpstr>
      <vt:lpstr>BERM-动机</vt:lpstr>
      <vt:lpstr>BERM-动机</vt:lpstr>
      <vt:lpstr>BERM-方法</vt:lpstr>
      <vt:lpstr>BERM-方法</vt:lpstr>
      <vt:lpstr>BERM-方法</vt:lpstr>
      <vt:lpstr>实验</vt:lpstr>
      <vt:lpstr>排序阶段的检索泛化</vt:lpstr>
      <vt:lpstr>Match-Prompt动机</vt:lpstr>
      <vt:lpstr>Match-Prompt模型</vt:lpstr>
      <vt:lpstr>Match-Prompt模型 – 特殊化</vt:lpstr>
      <vt:lpstr>Match-Prompt模型 – 泛化</vt:lpstr>
      <vt:lpstr>实验</vt:lpstr>
      <vt:lpstr>实验: 适配领域内多任务数据集</vt:lpstr>
      <vt:lpstr>实验: 适配领域外多任务数据集</vt:lpstr>
      <vt:lpstr>实验: 适配新任务</vt:lpstr>
      <vt:lpstr>召回-排序全流程的检索泛化</vt:lpstr>
      <vt:lpstr>重排-截断阶段的噪音过滤</vt:lpstr>
      <vt:lpstr>GenRT-动机</vt:lpstr>
      <vt:lpstr>GenRT-动机</vt:lpstr>
      <vt:lpstr>GenRT-方法</vt:lpstr>
      <vt:lpstr>GenRT-方法</vt:lpstr>
      <vt:lpstr>GenRT-方法</vt:lpstr>
      <vt:lpstr>GenRT-实验</vt:lpstr>
      <vt:lpstr>GenRT-实验</vt:lpstr>
      <vt:lpstr>GenRT-实验</vt:lpstr>
      <vt:lpstr>02</vt:lpstr>
      <vt:lpstr>大模型视角下的检索增强生成</vt:lpstr>
      <vt:lpstr>大模型视角下的研究现状</vt:lpstr>
      <vt:lpstr>无监督检索增强训练</vt:lpstr>
      <vt:lpstr>INFO-RAG-动机</vt:lpstr>
      <vt:lpstr>INFO-RAG-动机</vt:lpstr>
      <vt:lpstr>INFO-RAG-动机</vt:lpstr>
      <vt:lpstr>INFO-RAG-动机</vt:lpstr>
      <vt:lpstr>INFO-RAG-方法</vt:lpstr>
      <vt:lpstr>INFO-RAG-实验</vt:lpstr>
      <vt:lpstr>INFO-RAG-实验</vt:lpstr>
      <vt:lpstr>INFO-RAG-实验</vt:lpstr>
      <vt:lpstr>INFO-RAG-实验</vt:lpstr>
      <vt:lpstr>03</vt:lpstr>
      <vt:lpstr>交互视角下的检索增强生成</vt:lpstr>
      <vt:lpstr>交互视角下的研究现状</vt:lpstr>
      <vt:lpstr>大模型与检索的树形交互框架</vt:lpstr>
      <vt:lpstr>SearChain-动机</vt:lpstr>
      <vt:lpstr>SearChain-方法</vt:lpstr>
      <vt:lpstr>SearChain-方法</vt:lpstr>
      <vt:lpstr>SearChain-方法</vt:lpstr>
      <vt:lpstr>SearChain-方法</vt:lpstr>
      <vt:lpstr>SearChain-方法</vt:lpstr>
      <vt:lpstr>SearChain-方法</vt:lpstr>
      <vt:lpstr>SearChain-方法</vt:lpstr>
      <vt:lpstr>SearChain-实验</vt:lpstr>
      <vt:lpstr>SearChain-实验</vt:lpstr>
      <vt:lpstr>SearChain-实验</vt:lpstr>
      <vt:lpstr>SearChain-实验</vt:lpstr>
      <vt:lpstr>04</vt:lpstr>
      <vt:lpstr>信息回路视角下的检索增强生成</vt:lpstr>
      <vt:lpstr>文本模态上的源偏差</vt:lpstr>
      <vt:lpstr>偏差评估-基准构建</vt:lpstr>
      <vt:lpstr>偏差评估-基准质量评估</vt:lpstr>
      <vt:lpstr>偏差评估-实验</vt:lpstr>
      <vt:lpstr>偏差评估-实验</vt:lpstr>
      <vt:lpstr>偏差评估-实验</vt:lpstr>
      <vt:lpstr>偏差评估-原因</vt:lpstr>
      <vt:lpstr>偏差评估-原因</vt:lpstr>
      <vt:lpstr>图像模态上的源偏差</vt:lpstr>
      <vt:lpstr>偏差评估-基准构建</vt:lpstr>
      <vt:lpstr>偏差评估-基准质量评估</vt:lpstr>
      <vt:lpstr>偏差评估-实验</vt:lpstr>
      <vt:lpstr>偏差评估-实验</vt:lpstr>
      <vt:lpstr>去偏训练</vt:lpstr>
      <vt:lpstr>去偏评估-实验</vt:lpstr>
      <vt:lpstr>偏差评估-原因</vt:lpstr>
      <vt:lpstr>总结</vt:lpstr>
      <vt:lpstr>Q&amp;A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Information Seeking for Open-Domain Question Answering</dc:title>
  <cp:lastModifiedBy>庞 亮</cp:lastModifiedBy>
  <cp:revision>644</cp:revision>
  <dcterms:modified xsi:type="dcterms:W3CDTF">2024-05-24T17:18:27Z</dcterms:modified>
</cp:coreProperties>
</file>